
<file path=[Content_Types].xml><?xml version="1.0" encoding="utf-8"?>
<Types xmlns="http://schemas.openxmlformats.org/package/2006/content-types">
  <Override PartName="/ppt/notesSlides/notesSlide24.xml" ContentType="application/vnd.openxmlformats-officedocument.presentationml.notesSlide+xml"/>
  <Default Extension="rels" ContentType="application/vnd.openxmlformats-package.relationships+xml"/>
  <Override PartName="/ppt/slides/slide14.xml" ContentType="application/vnd.openxmlformats-officedocument.presentationml.slide+xml"/>
  <Override PartName="/ppt/notesSlides/notesSlide16.xml" ContentType="application/vnd.openxmlformats-officedocument.presentationml.notesSlide+xml"/>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notesSlides/notesSlide23.xml" ContentType="application/vnd.openxmlformats-officedocument.presentationml.notesSlide+xml"/>
  <Override PartName="/ppt/slides/slide5.xml" ContentType="application/vnd.openxmlformats-officedocument.presentationml.slide+xml"/>
  <Override PartName="/ppt/theme/themeOverride2.xml" ContentType="application/vnd.openxmlformats-officedocument.themeOverr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slides/slide44.xml" ContentType="application/vnd.openxmlformats-officedocument.presentationml.slide+xml"/>
  <Override PartName="/ppt/handoutMasters/handoutMaster1.xml" ContentType="application/vnd.openxmlformats-officedocument.presentationml.handoutMaster+xml"/>
  <Override PartName="/ppt/slides/slide27.xml" ContentType="application/vnd.openxmlformats-officedocument.presentationml.slide+xml"/>
  <Override PartName="/ppt/slides/slide20.xml" ContentType="application/vnd.openxmlformats-officedocument.presentationml.slide+xml"/>
  <Override PartName="/ppt/slides/slide36.xml" ContentType="application/vnd.openxmlformats-officedocument.presentationml.slide+xml"/>
  <Override PartName="/ppt/notesSlides/notesSlide22.xml" ContentType="application/vnd.openxmlformats-officedocument.presentationml.notesSlide+xml"/>
  <Override PartName="/ppt/slides/slide4.xml" ContentType="application/vnd.openxmlformats-officedocument.presentationml.slide+xml"/>
  <Override PartName="/ppt/theme/themeOverride1.xml" ContentType="application/vnd.openxmlformats-officedocument.themeOverr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43.xml" ContentType="application/vnd.openxmlformats-officedocument.presentationml.slide+xml"/>
  <Override PartName="/ppt/slides/slide26.xml" ContentType="application/vnd.openxmlformats-officedocument.presentationml.slide+xml"/>
  <Override PartName="/ppt/slides/slide35.xml" ContentType="application/vnd.openxmlformats-officedocument.presentationml.slide+xml"/>
  <Override PartName="/ppt/notesSlides/notesSlide21.xml" ContentType="application/vnd.openxmlformats-officedocument.presentationml.notesSlide+xml"/>
  <Override PartName="/ppt/slides/slide3.xml" ContentType="application/vnd.openxmlformats-officedocument.presentationml.slide+xml"/>
  <Default Extension="avi" ContentType="video/avi"/>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slides/slide42.xml" ContentType="application/vnd.openxmlformats-officedocument.presentationml.slide+xml"/>
  <Override PartName="/ppt/slides/slide25.xml" ContentType="application/vnd.openxmlformats-officedocument.presentationml.slide+xml"/>
  <Override PartName="/ppt/charts/chart2.xml" ContentType="application/vnd.openxmlformats-officedocument.drawingml.chart+xml"/>
  <Override PartName="/ppt/notesSlides/notesSlide27.xml" ContentType="application/vnd.openxmlformats-officedocument.presentationml.notes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notesSlides/notesSlide20.xml" ContentType="application/vnd.openxmlformats-officedocument.presentationml.notes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Default Extension="wmf" ContentType="image/x-wmf"/>
  <Override PartName="/docProps/app.xml" ContentType="application/vnd.openxmlformats-officedocument.extended-properties+xml"/>
  <Override PartName="/ppt/notesSlides/notesSlide4.xml" ContentType="application/vnd.openxmlformats-officedocument.presentationml.notesSlide+xml"/>
  <Override PartName="/ppt/slides/slide41.xml" ContentType="application/vnd.openxmlformats-officedocument.presentationml.slide+xml"/>
  <Override PartName="/ppt/theme/theme3.xml" ContentType="application/vnd.openxmlformats-officedocument.theme+xml"/>
  <Override PartName="/ppt/slides/slide24.xml" ContentType="application/vnd.openxmlformats-officedocument.presentationml.slide+xml"/>
  <Override PartName="/ppt/notesSlides/notesSlide10.xml" ContentType="application/vnd.openxmlformats-officedocument.presentationml.notesSlide+xml"/>
  <Override PartName="/ppt/charts/chart1.xml" ContentType="application/vnd.openxmlformats-officedocument.drawingml.chart+xml"/>
  <Override PartName="/ppt/slides/slide8.xml" ContentType="application/vnd.openxmlformats-officedocument.presentationml.slide+xml"/>
  <Override PartName="/ppt/notesSlides/notesSlide26.xml" ContentType="application/vnd.openxmlformats-officedocument.presentationml.notes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slides/slide47.xml" ContentType="application/vnd.openxmlformats-officedocument.presentationml.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notesSlides/notesSlide25.xml" ContentType="application/vnd.openxmlformats-officedocument.presentationml.notes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Override PartName="/ppt/slides/slide46.xml" ContentType="application/vnd.openxmlformats-officedocument.presentationml.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Lst>
  <p:notesMasterIdLst>
    <p:notesMasterId r:id="rId49"/>
  </p:notesMasterIdLst>
  <p:handoutMasterIdLst>
    <p:handoutMasterId r:id="rId50"/>
  </p:handoutMasterIdLst>
  <p:sldIdLst>
    <p:sldId id="726" r:id="rId2"/>
    <p:sldId id="717" r:id="rId3"/>
    <p:sldId id="719" r:id="rId4"/>
    <p:sldId id="683" r:id="rId5"/>
    <p:sldId id="704" r:id="rId6"/>
    <p:sldId id="682" r:id="rId7"/>
    <p:sldId id="689" r:id="rId8"/>
    <p:sldId id="705" r:id="rId9"/>
    <p:sldId id="718" r:id="rId10"/>
    <p:sldId id="684" r:id="rId11"/>
    <p:sldId id="707" r:id="rId12"/>
    <p:sldId id="724" r:id="rId13"/>
    <p:sldId id="725" r:id="rId14"/>
    <p:sldId id="708" r:id="rId15"/>
    <p:sldId id="670" r:id="rId16"/>
    <p:sldId id="671" r:id="rId17"/>
    <p:sldId id="672" r:id="rId18"/>
    <p:sldId id="720" r:id="rId19"/>
    <p:sldId id="721" r:id="rId20"/>
    <p:sldId id="722" r:id="rId21"/>
    <p:sldId id="723" r:id="rId22"/>
    <p:sldId id="706" r:id="rId23"/>
    <p:sldId id="688" r:id="rId24"/>
    <p:sldId id="685" r:id="rId25"/>
    <p:sldId id="709" r:id="rId26"/>
    <p:sldId id="679" r:id="rId27"/>
    <p:sldId id="680" r:id="rId28"/>
    <p:sldId id="681" r:id="rId29"/>
    <p:sldId id="710" r:id="rId30"/>
    <p:sldId id="696" r:id="rId31"/>
    <p:sldId id="697" r:id="rId32"/>
    <p:sldId id="699" r:id="rId33"/>
    <p:sldId id="712" r:id="rId34"/>
    <p:sldId id="678" r:id="rId35"/>
    <p:sldId id="676" r:id="rId36"/>
    <p:sldId id="677" r:id="rId37"/>
    <p:sldId id="713" r:id="rId38"/>
    <p:sldId id="692" r:id="rId39"/>
    <p:sldId id="675" r:id="rId40"/>
    <p:sldId id="673" r:id="rId41"/>
    <p:sldId id="674" r:id="rId42"/>
    <p:sldId id="716" r:id="rId43"/>
    <p:sldId id="700" r:id="rId44"/>
    <p:sldId id="701" r:id="rId45"/>
    <p:sldId id="702" r:id="rId46"/>
    <p:sldId id="715" r:id="rId47"/>
    <p:sldId id="703" r:id="rId48"/>
  </p:sldIdLst>
  <p:sldSz cx="9144000" cy="6858000" type="screen4x3"/>
  <p:notesSz cx="68580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F0000"/>
    <a:srgbClr val="FF33CC"/>
    <a:srgbClr val="5F5F5F"/>
    <a:srgbClr val="FF99FF"/>
    <a:srgbClr val="808080"/>
    <a:srgbClr val="B2B2B2"/>
    <a:srgbClr val="006600"/>
    <a:srgbClr val="6600FF"/>
  </p:clrMru>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542" autoAdjust="0"/>
    <p:restoredTop sz="87059" autoAdjust="0"/>
  </p:normalViewPr>
  <p:slideViewPr>
    <p:cSldViewPr>
      <p:cViewPr>
        <p:scale>
          <a:sx n="70" d="100"/>
          <a:sy n="70" d="100"/>
        </p:scale>
        <p:origin x="-584" y="-384"/>
      </p:cViewPr>
      <p:guideLst>
        <p:guide orient="horz" pos="2160"/>
        <p:guide pos="2880"/>
      </p:guideLst>
    </p:cSldViewPr>
  </p:slideViewPr>
  <p:notesTextViewPr>
    <p:cViewPr>
      <p:scale>
        <a:sx n="100" d="100"/>
        <a:sy n="100" d="100"/>
      </p:scale>
      <p:origin x="0" y="0"/>
    </p:cViewPr>
  </p:notesTextViewPr>
  <p:sorterViewPr>
    <p:cViewPr>
      <p:scale>
        <a:sx n="60" d="100"/>
        <a:sy n="60" d="100"/>
      </p:scale>
      <p:origin x="0" y="6846"/>
    </p:cViewPr>
  </p:sorterViewPr>
  <p:notesViewPr>
    <p:cSldViewPr>
      <p:cViewPr varScale="1">
        <p:scale>
          <a:sx n="91" d="100"/>
          <a:sy n="91" d="100"/>
        </p:scale>
        <p:origin x="-3756" y="-108"/>
      </p:cViewPr>
      <p:guideLst>
        <p:guide orient="horz" pos="2928"/>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handoutMaster" Target="handoutMasters/handout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file:///C:\Users\Claire\Documents\TexasRivers\PwrPts\AprilHydrographs_OCRTMeeting.xlsx" TargetMode="Externa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file:///C:\Users\Claire\Documents\TexasRivers\PwrPts\AprilHydrographs_OCRTMeeting.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US"/>
  <c:style val="2"/>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2083026172856"/>
          <c:y val="0.0815972222222223"/>
          <c:w val="0.737756376752712"/>
          <c:h val="0.78620352143482"/>
        </c:manualLayout>
      </c:layout>
      <c:scatterChart>
        <c:scatterStyle val="lineMarker"/>
        <c:ser>
          <c:idx val="0"/>
          <c:order val="0"/>
          <c:tx>
            <c:strRef>
              <c:f>'San Antonio'!$C$1</c:f>
              <c:strCache>
                <c:ptCount val="1"/>
                <c:pt idx="0">
                  <c:v>Daily Discharge (m3/s)</c:v>
                </c:pt>
              </c:strCache>
            </c:strRef>
          </c:tx>
          <c:spPr>
            <a:ln w="19050">
              <a:solidFill>
                <a:prstClr val="black"/>
              </a:solidFill>
            </a:ln>
          </c:spPr>
          <c:marker>
            <c:symbol val="none"/>
          </c:marker>
          <c:xVal>
            <c:numRef>
              <c:f>'San Antonio'!$A$2:$A$288</c:f>
              <c:numCache>
                <c:formatCode>m/d/yyyy</c:formatCode>
                <c:ptCount val="287"/>
                <c:pt idx="0">
                  <c:v>40725.0</c:v>
                </c:pt>
                <c:pt idx="1">
                  <c:v>40726.0</c:v>
                </c:pt>
                <c:pt idx="2">
                  <c:v>40727.0</c:v>
                </c:pt>
                <c:pt idx="3">
                  <c:v>40728.0</c:v>
                </c:pt>
                <c:pt idx="4">
                  <c:v>40729.0</c:v>
                </c:pt>
                <c:pt idx="5">
                  <c:v>40730.0</c:v>
                </c:pt>
                <c:pt idx="6">
                  <c:v>40731.0</c:v>
                </c:pt>
                <c:pt idx="7">
                  <c:v>40732.0</c:v>
                </c:pt>
                <c:pt idx="8">
                  <c:v>40733.0</c:v>
                </c:pt>
                <c:pt idx="9">
                  <c:v>40734.0</c:v>
                </c:pt>
                <c:pt idx="10">
                  <c:v>40735.0</c:v>
                </c:pt>
                <c:pt idx="11">
                  <c:v>40736.0</c:v>
                </c:pt>
                <c:pt idx="12">
                  <c:v>40737.0</c:v>
                </c:pt>
                <c:pt idx="13">
                  <c:v>40738.0</c:v>
                </c:pt>
                <c:pt idx="14">
                  <c:v>40739.0</c:v>
                </c:pt>
                <c:pt idx="15">
                  <c:v>40740.0</c:v>
                </c:pt>
                <c:pt idx="16">
                  <c:v>40741.0</c:v>
                </c:pt>
                <c:pt idx="17">
                  <c:v>40742.0</c:v>
                </c:pt>
                <c:pt idx="18">
                  <c:v>40743.0</c:v>
                </c:pt>
                <c:pt idx="19">
                  <c:v>40744.0</c:v>
                </c:pt>
                <c:pt idx="20">
                  <c:v>40745.0</c:v>
                </c:pt>
                <c:pt idx="21">
                  <c:v>40746.0</c:v>
                </c:pt>
                <c:pt idx="22">
                  <c:v>40747.0</c:v>
                </c:pt>
                <c:pt idx="23">
                  <c:v>40748.0</c:v>
                </c:pt>
                <c:pt idx="24">
                  <c:v>40749.0</c:v>
                </c:pt>
                <c:pt idx="25">
                  <c:v>40750.0</c:v>
                </c:pt>
                <c:pt idx="26">
                  <c:v>40751.0</c:v>
                </c:pt>
                <c:pt idx="27">
                  <c:v>40752.0</c:v>
                </c:pt>
                <c:pt idx="28">
                  <c:v>40753.0</c:v>
                </c:pt>
                <c:pt idx="29">
                  <c:v>40754.0</c:v>
                </c:pt>
                <c:pt idx="30">
                  <c:v>40755.0</c:v>
                </c:pt>
                <c:pt idx="31">
                  <c:v>40756.0</c:v>
                </c:pt>
                <c:pt idx="32">
                  <c:v>40757.0</c:v>
                </c:pt>
                <c:pt idx="33">
                  <c:v>40758.0</c:v>
                </c:pt>
                <c:pt idx="34">
                  <c:v>40759.0</c:v>
                </c:pt>
                <c:pt idx="35">
                  <c:v>40760.0</c:v>
                </c:pt>
                <c:pt idx="36">
                  <c:v>40761.0</c:v>
                </c:pt>
                <c:pt idx="37">
                  <c:v>40762.0</c:v>
                </c:pt>
                <c:pt idx="38">
                  <c:v>40763.0</c:v>
                </c:pt>
                <c:pt idx="39">
                  <c:v>40764.0</c:v>
                </c:pt>
                <c:pt idx="40">
                  <c:v>40765.0</c:v>
                </c:pt>
                <c:pt idx="41">
                  <c:v>40766.0</c:v>
                </c:pt>
                <c:pt idx="42">
                  <c:v>40767.0</c:v>
                </c:pt>
                <c:pt idx="43">
                  <c:v>40768.0</c:v>
                </c:pt>
                <c:pt idx="44">
                  <c:v>40769.0</c:v>
                </c:pt>
                <c:pt idx="45">
                  <c:v>40770.0</c:v>
                </c:pt>
                <c:pt idx="46">
                  <c:v>40771.0</c:v>
                </c:pt>
                <c:pt idx="47">
                  <c:v>40772.0</c:v>
                </c:pt>
                <c:pt idx="48">
                  <c:v>40773.0</c:v>
                </c:pt>
                <c:pt idx="49">
                  <c:v>40774.0</c:v>
                </c:pt>
                <c:pt idx="50">
                  <c:v>40775.0</c:v>
                </c:pt>
                <c:pt idx="51">
                  <c:v>40776.0</c:v>
                </c:pt>
                <c:pt idx="52">
                  <c:v>40777.0</c:v>
                </c:pt>
                <c:pt idx="53">
                  <c:v>40778.0</c:v>
                </c:pt>
                <c:pt idx="54">
                  <c:v>40779.0</c:v>
                </c:pt>
                <c:pt idx="55">
                  <c:v>40780.0</c:v>
                </c:pt>
                <c:pt idx="56">
                  <c:v>40781.0</c:v>
                </c:pt>
                <c:pt idx="57">
                  <c:v>40782.0</c:v>
                </c:pt>
                <c:pt idx="58">
                  <c:v>40783.0</c:v>
                </c:pt>
                <c:pt idx="59">
                  <c:v>40784.0</c:v>
                </c:pt>
                <c:pt idx="60">
                  <c:v>40785.0</c:v>
                </c:pt>
                <c:pt idx="61">
                  <c:v>40786.0</c:v>
                </c:pt>
                <c:pt idx="62">
                  <c:v>40787.0</c:v>
                </c:pt>
                <c:pt idx="63">
                  <c:v>40788.0</c:v>
                </c:pt>
                <c:pt idx="64">
                  <c:v>40789.0</c:v>
                </c:pt>
                <c:pt idx="65">
                  <c:v>40790.0</c:v>
                </c:pt>
                <c:pt idx="66">
                  <c:v>40791.0</c:v>
                </c:pt>
                <c:pt idx="67">
                  <c:v>40792.0</c:v>
                </c:pt>
                <c:pt idx="68">
                  <c:v>40793.0</c:v>
                </c:pt>
                <c:pt idx="69">
                  <c:v>40794.0</c:v>
                </c:pt>
                <c:pt idx="70">
                  <c:v>40795.0</c:v>
                </c:pt>
                <c:pt idx="71">
                  <c:v>40796.0</c:v>
                </c:pt>
                <c:pt idx="72">
                  <c:v>40797.0</c:v>
                </c:pt>
                <c:pt idx="73">
                  <c:v>40798.0</c:v>
                </c:pt>
                <c:pt idx="74">
                  <c:v>40799.0</c:v>
                </c:pt>
                <c:pt idx="75">
                  <c:v>40800.0</c:v>
                </c:pt>
                <c:pt idx="76">
                  <c:v>40801.0</c:v>
                </c:pt>
                <c:pt idx="77">
                  <c:v>40802.0</c:v>
                </c:pt>
                <c:pt idx="78">
                  <c:v>40803.0</c:v>
                </c:pt>
                <c:pt idx="79">
                  <c:v>40804.0</c:v>
                </c:pt>
                <c:pt idx="80">
                  <c:v>40805.0</c:v>
                </c:pt>
                <c:pt idx="81">
                  <c:v>40806.0</c:v>
                </c:pt>
                <c:pt idx="82">
                  <c:v>40807.0</c:v>
                </c:pt>
                <c:pt idx="83">
                  <c:v>40808.0</c:v>
                </c:pt>
                <c:pt idx="84">
                  <c:v>40809.0</c:v>
                </c:pt>
                <c:pt idx="85">
                  <c:v>40810.0</c:v>
                </c:pt>
                <c:pt idx="86">
                  <c:v>40811.0</c:v>
                </c:pt>
                <c:pt idx="87">
                  <c:v>40812.0</c:v>
                </c:pt>
                <c:pt idx="88">
                  <c:v>40813.0</c:v>
                </c:pt>
                <c:pt idx="89">
                  <c:v>40814.0</c:v>
                </c:pt>
                <c:pt idx="90">
                  <c:v>40815.0</c:v>
                </c:pt>
                <c:pt idx="91">
                  <c:v>40816.0</c:v>
                </c:pt>
                <c:pt idx="92">
                  <c:v>40817.0</c:v>
                </c:pt>
                <c:pt idx="93">
                  <c:v>40818.0</c:v>
                </c:pt>
                <c:pt idx="94">
                  <c:v>40819.0</c:v>
                </c:pt>
                <c:pt idx="95">
                  <c:v>40820.0</c:v>
                </c:pt>
                <c:pt idx="96">
                  <c:v>40821.0</c:v>
                </c:pt>
                <c:pt idx="97">
                  <c:v>40822.0</c:v>
                </c:pt>
                <c:pt idx="98">
                  <c:v>40823.0</c:v>
                </c:pt>
                <c:pt idx="99">
                  <c:v>40824.0</c:v>
                </c:pt>
                <c:pt idx="100">
                  <c:v>40825.0</c:v>
                </c:pt>
                <c:pt idx="101">
                  <c:v>40826.0</c:v>
                </c:pt>
                <c:pt idx="102">
                  <c:v>40827.0</c:v>
                </c:pt>
                <c:pt idx="103">
                  <c:v>40828.0</c:v>
                </c:pt>
                <c:pt idx="104">
                  <c:v>40829.0</c:v>
                </c:pt>
                <c:pt idx="105">
                  <c:v>40830.0</c:v>
                </c:pt>
                <c:pt idx="106">
                  <c:v>40831.0</c:v>
                </c:pt>
                <c:pt idx="107">
                  <c:v>40832.0</c:v>
                </c:pt>
                <c:pt idx="108">
                  <c:v>40833.0</c:v>
                </c:pt>
                <c:pt idx="109">
                  <c:v>40834.0</c:v>
                </c:pt>
                <c:pt idx="110">
                  <c:v>40835.0</c:v>
                </c:pt>
                <c:pt idx="111">
                  <c:v>40836.0</c:v>
                </c:pt>
                <c:pt idx="112">
                  <c:v>40837.0</c:v>
                </c:pt>
                <c:pt idx="113">
                  <c:v>40838.0</c:v>
                </c:pt>
                <c:pt idx="114">
                  <c:v>40839.0</c:v>
                </c:pt>
                <c:pt idx="115">
                  <c:v>40840.0</c:v>
                </c:pt>
                <c:pt idx="116">
                  <c:v>40841.0</c:v>
                </c:pt>
                <c:pt idx="117">
                  <c:v>40842.0</c:v>
                </c:pt>
                <c:pt idx="118">
                  <c:v>40843.0</c:v>
                </c:pt>
                <c:pt idx="119">
                  <c:v>40844.0</c:v>
                </c:pt>
                <c:pt idx="120">
                  <c:v>40845.0</c:v>
                </c:pt>
                <c:pt idx="121">
                  <c:v>40846.0</c:v>
                </c:pt>
                <c:pt idx="122">
                  <c:v>40847.0</c:v>
                </c:pt>
                <c:pt idx="123">
                  <c:v>40848.0</c:v>
                </c:pt>
                <c:pt idx="124">
                  <c:v>40849.0</c:v>
                </c:pt>
                <c:pt idx="125">
                  <c:v>40850.0</c:v>
                </c:pt>
                <c:pt idx="126">
                  <c:v>40851.0</c:v>
                </c:pt>
                <c:pt idx="127">
                  <c:v>40852.0</c:v>
                </c:pt>
                <c:pt idx="128">
                  <c:v>40853.0</c:v>
                </c:pt>
                <c:pt idx="129">
                  <c:v>40854.0</c:v>
                </c:pt>
                <c:pt idx="130">
                  <c:v>40855.0</c:v>
                </c:pt>
                <c:pt idx="131">
                  <c:v>40856.0</c:v>
                </c:pt>
                <c:pt idx="132">
                  <c:v>40857.0</c:v>
                </c:pt>
                <c:pt idx="133">
                  <c:v>40858.0</c:v>
                </c:pt>
                <c:pt idx="134">
                  <c:v>40859.0</c:v>
                </c:pt>
                <c:pt idx="135">
                  <c:v>40860.0</c:v>
                </c:pt>
                <c:pt idx="136">
                  <c:v>40861.0</c:v>
                </c:pt>
                <c:pt idx="137">
                  <c:v>40862.0</c:v>
                </c:pt>
                <c:pt idx="138">
                  <c:v>40863.0</c:v>
                </c:pt>
                <c:pt idx="139">
                  <c:v>40864.0</c:v>
                </c:pt>
                <c:pt idx="140">
                  <c:v>40865.0</c:v>
                </c:pt>
                <c:pt idx="141">
                  <c:v>40866.0</c:v>
                </c:pt>
                <c:pt idx="142">
                  <c:v>40867.0</c:v>
                </c:pt>
                <c:pt idx="143">
                  <c:v>40868.0</c:v>
                </c:pt>
                <c:pt idx="144">
                  <c:v>40869.0</c:v>
                </c:pt>
                <c:pt idx="145">
                  <c:v>40870.0</c:v>
                </c:pt>
                <c:pt idx="146">
                  <c:v>40871.0</c:v>
                </c:pt>
                <c:pt idx="147">
                  <c:v>40872.0</c:v>
                </c:pt>
                <c:pt idx="148">
                  <c:v>40873.0</c:v>
                </c:pt>
                <c:pt idx="149">
                  <c:v>40874.0</c:v>
                </c:pt>
                <c:pt idx="150">
                  <c:v>40875.0</c:v>
                </c:pt>
                <c:pt idx="151">
                  <c:v>40876.0</c:v>
                </c:pt>
                <c:pt idx="152">
                  <c:v>40877.0</c:v>
                </c:pt>
                <c:pt idx="153">
                  <c:v>40878.0</c:v>
                </c:pt>
                <c:pt idx="154">
                  <c:v>40879.0</c:v>
                </c:pt>
                <c:pt idx="155">
                  <c:v>40880.0</c:v>
                </c:pt>
                <c:pt idx="156">
                  <c:v>40881.0</c:v>
                </c:pt>
                <c:pt idx="157">
                  <c:v>40882.0</c:v>
                </c:pt>
                <c:pt idx="158">
                  <c:v>40883.0</c:v>
                </c:pt>
                <c:pt idx="159">
                  <c:v>40884.0</c:v>
                </c:pt>
                <c:pt idx="160">
                  <c:v>40885.0</c:v>
                </c:pt>
                <c:pt idx="161">
                  <c:v>40886.0</c:v>
                </c:pt>
                <c:pt idx="162">
                  <c:v>40887.0</c:v>
                </c:pt>
                <c:pt idx="163">
                  <c:v>40888.0</c:v>
                </c:pt>
                <c:pt idx="164">
                  <c:v>40889.0</c:v>
                </c:pt>
                <c:pt idx="165">
                  <c:v>40890.0</c:v>
                </c:pt>
                <c:pt idx="166">
                  <c:v>40891.0</c:v>
                </c:pt>
                <c:pt idx="167">
                  <c:v>40892.0</c:v>
                </c:pt>
                <c:pt idx="168">
                  <c:v>40893.0</c:v>
                </c:pt>
                <c:pt idx="169">
                  <c:v>40894.0</c:v>
                </c:pt>
                <c:pt idx="170">
                  <c:v>40895.0</c:v>
                </c:pt>
                <c:pt idx="171">
                  <c:v>40896.0</c:v>
                </c:pt>
                <c:pt idx="172">
                  <c:v>40897.0</c:v>
                </c:pt>
                <c:pt idx="173">
                  <c:v>40898.0</c:v>
                </c:pt>
                <c:pt idx="174">
                  <c:v>40899.0</c:v>
                </c:pt>
                <c:pt idx="175">
                  <c:v>40900.0</c:v>
                </c:pt>
                <c:pt idx="176">
                  <c:v>40901.0</c:v>
                </c:pt>
                <c:pt idx="177">
                  <c:v>40902.0</c:v>
                </c:pt>
                <c:pt idx="178">
                  <c:v>40903.0</c:v>
                </c:pt>
                <c:pt idx="179">
                  <c:v>40904.0</c:v>
                </c:pt>
                <c:pt idx="180">
                  <c:v>40905.0</c:v>
                </c:pt>
                <c:pt idx="181">
                  <c:v>40906.0</c:v>
                </c:pt>
                <c:pt idx="182">
                  <c:v>40907.0</c:v>
                </c:pt>
                <c:pt idx="183">
                  <c:v>40908.0</c:v>
                </c:pt>
                <c:pt idx="184">
                  <c:v>40909.0</c:v>
                </c:pt>
                <c:pt idx="185">
                  <c:v>40910.0</c:v>
                </c:pt>
                <c:pt idx="186">
                  <c:v>40911.0</c:v>
                </c:pt>
                <c:pt idx="187">
                  <c:v>40912.0</c:v>
                </c:pt>
                <c:pt idx="188">
                  <c:v>40913.0</c:v>
                </c:pt>
                <c:pt idx="189">
                  <c:v>40914.0</c:v>
                </c:pt>
                <c:pt idx="190">
                  <c:v>40915.0</c:v>
                </c:pt>
                <c:pt idx="191">
                  <c:v>40916.0</c:v>
                </c:pt>
                <c:pt idx="192">
                  <c:v>40917.0</c:v>
                </c:pt>
                <c:pt idx="193">
                  <c:v>40918.0</c:v>
                </c:pt>
                <c:pt idx="194">
                  <c:v>40919.0</c:v>
                </c:pt>
                <c:pt idx="195">
                  <c:v>40920.0</c:v>
                </c:pt>
                <c:pt idx="196">
                  <c:v>40921.0</c:v>
                </c:pt>
                <c:pt idx="197">
                  <c:v>40922.0</c:v>
                </c:pt>
                <c:pt idx="198">
                  <c:v>40923.0</c:v>
                </c:pt>
                <c:pt idx="199">
                  <c:v>40924.0</c:v>
                </c:pt>
                <c:pt idx="200">
                  <c:v>40925.0</c:v>
                </c:pt>
                <c:pt idx="201">
                  <c:v>40926.0</c:v>
                </c:pt>
                <c:pt idx="202">
                  <c:v>40927.0</c:v>
                </c:pt>
                <c:pt idx="203">
                  <c:v>40928.0</c:v>
                </c:pt>
                <c:pt idx="204">
                  <c:v>40929.0</c:v>
                </c:pt>
                <c:pt idx="205">
                  <c:v>40930.0</c:v>
                </c:pt>
                <c:pt idx="206">
                  <c:v>40931.0</c:v>
                </c:pt>
                <c:pt idx="207">
                  <c:v>40932.0</c:v>
                </c:pt>
                <c:pt idx="208">
                  <c:v>40933.0</c:v>
                </c:pt>
                <c:pt idx="209">
                  <c:v>40934.0</c:v>
                </c:pt>
                <c:pt idx="210">
                  <c:v>40935.0</c:v>
                </c:pt>
                <c:pt idx="211">
                  <c:v>40936.0</c:v>
                </c:pt>
                <c:pt idx="212">
                  <c:v>40937.0</c:v>
                </c:pt>
                <c:pt idx="213">
                  <c:v>40938.0</c:v>
                </c:pt>
                <c:pt idx="214">
                  <c:v>40939.0</c:v>
                </c:pt>
                <c:pt idx="215">
                  <c:v>40940.0</c:v>
                </c:pt>
                <c:pt idx="216">
                  <c:v>40941.0</c:v>
                </c:pt>
                <c:pt idx="217">
                  <c:v>40942.0</c:v>
                </c:pt>
                <c:pt idx="218">
                  <c:v>40943.0</c:v>
                </c:pt>
                <c:pt idx="219">
                  <c:v>40944.0</c:v>
                </c:pt>
                <c:pt idx="220">
                  <c:v>40945.0</c:v>
                </c:pt>
                <c:pt idx="221">
                  <c:v>40946.0</c:v>
                </c:pt>
                <c:pt idx="222">
                  <c:v>40947.0</c:v>
                </c:pt>
                <c:pt idx="223">
                  <c:v>40948.0</c:v>
                </c:pt>
                <c:pt idx="224">
                  <c:v>40949.0</c:v>
                </c:pt>
                <c:pt idx="225">
                  <c:v>40950.0</c:v>
                </c:pt>
                <c:pt idx="226">
                  <c:v>40951.0</c:v>
                </c:pt>
                <c:pt idx="227">
                  <c:v>40952.0</c:v>
                </c:pt>
                <c:pt idx="228">
                  <c:v>40953.0</c:v>
                </c:pt>
                <c:pt idx="229">
                  <c:v>40954.0</c:v>
                </c:pt>
                <c:pt idx="230">
                  <c:v>40955.0</c:v>
                </c:pt>
                <c:pt idx="231">
                  <c:v>40956.0</c:v>
                </c:pt>
                <c:pt idx="232">
                  <c:v>40957.0</c:v>
                </c:pt>
                <c:pt idx="233">
                  <c:v>40958.0</c:v>
                </c:pt>
                <c:pt idx="234">
                  <c:v>40959.0</c:v>
                </c:pt>
                <c:pt idx="235">
                  <c:v>40960.0</c:v>
                </c:pt>
                <c:pt idx="236">
                  <c:v>40961.0</c:v>
                </c:pt>
                <c:pt idx="237">
                  <c:v>40962.0</c:v>
                </c:pt>
                <c:pt idx="238">
                  <c:v>40963.0</c:v>
                </c:pt>
                <c:pt idx="239">
                  <c:v>40964.0</c:v>
                </c:pt>
                <c:pt idx="240">
                  <c:v>40965.0</c:v>
                </c:pt>
                <c:pt idx="241">
                  <c:v>40966.0</c:v>
                </c:pt>
                <c:pt idx="242">
                  <c:v>40967.0</c:v>
                </c:pt>
                <c:pt idx="243">
                  <c:v>40968.0</c:v>
                </c:pt>
                <c:pt idx="244">
                  <c:v>40969.0</c:v>
                </c:pt>
                <c:pt idx="245">
                  <c:v>40970.0</c:v>
                </c:pt>
                <c:pt idx="246">
                  <c:v>40971.0</c:v>
                </c:pt>
                <c:pt idx="247">
                  <c:v>40972.0</c:v>
                </c:pt>
                <c:pt idx="248">
                  <c:v>40973.0</c:v>
                </c:pt>
                <c:pt idx="249">
                  <c:v>40974.0</c:v>
                </c:pt>
                <c:pt idx="250">
                  <c:v>40975.0</c:v>
                </c:pt>
                <c:pt idx="251">
                  <c:v>40976.0</c:v>
                </c:pt>
                <c:pt idx="252">
                  <c:v>40977.0</c:v>
                </c:pt>
                <c:pt idx="253">
                  <c:v>40978.0</c:v>
                </c:pt>
                <c:pt idx="254">
                  <c:v>40979.0</c:v>
                </c:pt>
                <c:pt idx="255">
                  <c:v>40980.0</c:v>
                </c:pt>
                <c:pt idx="256">
                  <c:v>40981.0</c:v>
                </c:pt>
                <c:pt idx="257">
                  <c:v>40982.0</c:v>
                </c:pt>
                <c:pt idx="258">
                  <c:v>40983.0</c:v>
                </c:pt>
                <c:pt idx="259">
                  <c:v>40984.0</c:v>
                </c:pt>
                <c:pt idx="260">
                  <c:v>40985.0</c:v>
                </c:pt>
                <c:pt idx="261">
                  <c:v>40986.0</c:v>
                </c:pt>
                <c:pt idx="262">
                  <c:v>40987.0</c:v>
                </c:pt>
                <c:pt idx="263">
                  <c:v>40988.0</c:v>
                </c:pt>
                <c:pt idx="264">
                  <c:v>40989.0</c:v>
                </c:pt>
                <c:pt idx="265">
                  <c:v>40990.0</c:v>
                </c:pt>
                <c:pt idx="266">
                  <c:v>40991.0</c:v>
                </c:pt>
                <c:pt idx="267">
                  <c:v>40992.0</c:v>
                </c:pt>
                <c:pt idx="268">
                  <c:v>40993.0</c:v>
                </c:pt>
                <c:pt idx="269">
                  <c:v>40994.0</c:v>
                </c:pt>
                <c:pt idx="270">
                  <c:v>40995.0</c:v>
                </c:pt>
                <c:pt idx="271">
                  <c:v>40996.0</c:v>
                </c:pt>
                <c:pt idx="272">
                  <c:v>40997.0</c:v>
                </c:pt>
                <c:pt idx="273">
                  <c:v>40998.0</c:v>
                </c:pt>
                <c:pt idx="274">
                  <c:v>40999.0</c:v>
                </c:pt>
                <c:pt idx="275">
                  <c:v>41000.0</c:v>
                </c:pt>
                <c:pt idx="276">
                  <c:v>41001.0</c:v>
                </c:pt>
                <c:pt idx="277">
                  <c:v>41002.0</c:v>
                </c:pt>
                <c:pt idx="278">
                  <c:v>41003.0</c:v>
                </c:pt>
                <c:pt idx="279">
                  <c:v>41004.0</c:v>
                </c:pt>
                <c:pt idx="280">
                  <c:v>41005.0</c:v>
                </c:pt>
                <c:pt idx="281">
                  <c:v>41006.0</c:v>
                </c:pt>
                <c:pt idx="282">
                  <c:v>41007.0</c:v>
                </c:pt>
                <c:pt idx="283">
                  <c:v>41008.0</c:v>
                </c:pt>
                <c:pt idx="284">
                  <c:v>41009.0</c:v>
                </c:pt>
                <c:pt idx="285">
                  <c:v>41010.0</c:v>
                </c:pt>
                <c:pt idx="286">
                  <c:v>41011.0</c:v>
                </c:pt>
              </c:numCache>
            </c:numRef>
          </c:xVal>
          <c:yVal>
            <c:numRef>
              <c:f>'San Antonio'!$C$2:$C$288</c:f>
              <c:numCache>
                <c:formatCode>General</c:formatCode>
                <c:ptCount val="287"/>
                <c:pt idx="0">
                  <c:v>9.259608969</c:v>
                </c:pt>
                <c:pt idx="1">
                  <c:v>7.673865536999996</c:v>
                </c:pt>
                <c:pt idx="2">
                  <c:v>6.031488411</c:v>
                </c:pt>
                <c:pt idx="3">
                  <c:v>5.521785164999996</c:v>
                </c:pt>
                <c:pt idx="4">
                  <c:v>5.351884082999996</c:v>
                </c:pt>
                <c:pt idx="5">
                  <c:v>4.757230295999999</c:v>
                </c:pt>
                <c:pt idx="6">
                  <c:v>4.332477591</c:v>
                </c:pt>
                <c:pt idx="7">
                  <c:v>3.96435858</c:v>
                </c:pt>
                <c:pt idx="8">
                  <c:v>3.652873262999999</c:v>
                </c:pt>
                <c:pt idx="9">
                  <c:v>3.341387946</c:v>
                </c:pt>
                <c:pt idx="10">
                  <c:v>3.114853169999998</c:v>
                </c:pt>
                <c:pt idx="11">
                  <c:v>2.605149923999999</c:v>
                </c:pt>
                <c:pt idx="12">
                  <c:v>2.463565689</c:v>
                </c:pt>
                <c:pt idx="13">
                  <c:v>2.265347760000002</c:v>
                </c:pt>
                <c:pt idx="14">
                  <c:v>2.860001547000002</c:v>
                </c:pt>
                <c:pt idx="15">
                  <c:v>2.633466771</c:v>
                </c:pt>
                <c:pt idx="16">
                  <c:v>2.406931995</c:v>
                </c:pt>
                <c:pt idx="17">
                  <c:v>2.237030913</c:v>
                </c:pt>
                <c:pt idx="18">
                  <c:v>2.293664607</c:v>
                </c:pt>
                <c:pt idx="19">
                  <c:v>2.350298300999999</c:v>
                </c:pt>
                <c:pt idx="20">
                  <c:v>2.293664607</c:v>
                </c:pt>
                <c:pt idx="21">
                  <c:v>2.633466771</c:v>
                </c:pt>
                <c:pt idx="22">
                  <c:v>2.123763525</c:v>
                </c:pt>
                <c:pt idx="23">
                  <c:v>2.435248841999999</c:v>
                </c:pt>
                <c:pt idx="24">
                  <c:v>3.086536323</c:v>
                </c:pt>
                <c:pt idx="25">
                  <c:v>3.114853169999998</c:v>
                </c:pt>
                <c:pt idx="26">
                  <c:v>2.463565689</c:v>
                </c:pt>
                <c:pt idx="27">
                  <c:v>2.237030913</c:v>
                </c:pt>
                <c:pt idx="28">
                  <c:v>2.067129831000001</c:v>
                </c:pt>
                <c:pt idx="29">
                  <c:v>1.840595055</c:v>
                </c:pt>
                <c:pt idx="30">
                  <c:v>1.783961360999999</c:v>
                </c:pt>
                <c:pt idx="31">
                  <c:v>1.755644513999999</c:v>
                </c:pt>
                <c:pt idx="32">
                  <c:v>1.783961360999999</c:v>
                </c:pt>
                <c:pt idx="33">
                  <c:v>1.812278207999999</c:v>
                </c:pt>
                <c:pt idx="34">
                  <c:v>1.783961360999999</c:v>
                </c:pt>
                <c:pt idx="35">
                  <c:v>1.897228748999999</c:v>
                </c:pt>
                <c:pt idx="36">
                  <c:v>1.868911902</c:v>
                </c:pt>
                <c:pt idx="37">
                  <c:v>1.670693973</c:v>
                </c:pt>
                <c:pt idx="38">
                  <c:v>1.529109737999999</c:v>
                </c:pt>
                <c:pt idx="39">
                  <c:v>1.472476044</c:v>
                </c:pt>
                <c:pt idx="40">
                  <c:v>1.472476044</c:v>
                </c:pt>
                <c:pt idx="41">
                  <c:v>1.557426585</c:v>
                </c:pt>
                <c:pt idx="42">
                  <c:v>1.415842349999999</c:v>
                </c:pt>
                <c:pt idx="43">
                  <c:v>1.529109737999999</c:v>
                </c:pt>
                <c:pt idx="44">
                  <c:v>1.614060279</c:v>
                </c:pt>
                <c:pt idx="45">
                  <c:v>1.783961360999999</c:v>
                </c:pt>
                <c:pt idx="46">
                  <c:v>2.038812983999998</c:v>
                </c:pt>
                <c:pt idx="47">
                  <c:v>2.265347760000002</c:v>
                </c:pt>
                <c:pt idx="48">
                  <c:v>2.180397219000002</c:v>
                </c:pt>
                <c:pt idx="49">
                  <c:v>2.010496136999999</c:v>
                </c:pt>
                <c:pt idx="50">
                  <c:v>2.067129831000001</c:v>
                </c:pt>
                <c:pt idx="51">
                  <c:v>2.038812983999998</c:v>
                </c:pt>
                <c:pt idx="52">
                  <c:v>2.123763525</c:v>
                </c:pt>
                <c:pt idx="53">
                  <c:v>2.237030913</c:v>
                </c:pt>
                <c:pt idx="54">
                  <c:v>1.897228748999999</c:v>
                </c:pt>
                <c:pt idx="55">
                  <c:v>1.868911902</c:v>
                </c:pt>
                <c:pt idx="56">
                  <c:v>1.897228748999999</c:v>
                </c:pt>
                <c:pt idx="57">
                  <c:v>2.208714066000002</c:v>
                </c:pt>
                <c:pt idx="58">
                  <c:v>2.123763525</c:v>
                </c:pt>
                <c:pt idx="59">
                  <c:v>1.982179289999999</c:v>
                </c:pt>
                <c:pt idx="60">
                  <c:v>2.038812983999998</c:v>
                </c:pt>
                <c:pt idx="61">
                  <c:v>2.095446677999999</c:v>
                </c:pt>
                <c:pt idx="62">
                  <c:v>2.010496136999999</c:v>
                </c:pt>
                <c:pt idx="63">
                  <c:v>1.953862443</c:v>
                </c:pt>
                <c:pt idx="64">
                  <c:v>2.265347760000002</c:v>
                </c:pt>
                <c:pt idx="65">
                  <c:v>1.868911902</c:v>
                </c:pt>
                <c:pt idx="66">
                  <c:v>1.755644513999999</c:v>
                </c:pt>
                <c:pt idx="67">
                  <c:v>1.614060279</c:v>
                </c:pt>
                <c:pt idx="68">
                  <c:v>1.642377126000002</c:v>
                </c:pt>
                <c:pt idx="69">
                  <c:v>1.614060279</c:v>
                </c:pt>
                <c:pt idx="70">
                  <c:v>1.585743432</c:v>
                </c:pt>
                <c:pt idx="71">
                  <c:v>1.557426585</c:v>
                </c:pt>
                <c:pt idx="72">
                  <c:v>1.500792890999999</c:v>
                </c:pt>
                <c:pt idx="73">
                  <c:v>1.500792890999999</c:v>
                </c:pt>
                <c:pt idx="74">
                  <c:v>1.415842349999999</c:v>
                </c:pt>
                <c:pt idx="75">
                  <c:v>1.614060279</c:v>
                </c:pt>
                <c:pt idx="76">
                  <c:v>1.953862443</c:v>
                </c:pt>
                <c:pt idx="77">
                  <c:v>1.868911902</c:v>
                </c:pt>
                <c:pt idx="78">
                  <c:v>1.897228748999999</c:v>
                </c:pt>
                <c:pt idx="79">
                  <c:v>2.265347760000002</c:v>
                </c:pt>
                <c:pt idx="80">
                  <c:v>2.576833077</c:v>
                </c:pt>
                <c:pt idx="81">
                  <c:v>4.643962907999996</c:v>
                </c:pt>
                <c:pt idx="82">
                  <c:v>7.107528596999994</c:v>
                </c:pt>
                <c:pt idx="83">
                  <c:v>6.965944361999995</c:v>
                </c:pt>
                <c:pt idx="84">
                  <c:v>8.778222569999998</c:v>
                </c:pt>
                <c:pt idx="85">
                  <c:v>6.173072646</c:v>
                </c:pt>
                <c:pt idx="86">
                  <c:v>4.728913448999996</c:v>
                </c:pt>
                <c:pt idx="87">
                  <c:v>3.652873262999999</c:v>
                </c:pt>
                <c:pt idx="88">
                  <c:v>3.086536323</c:v>
                </c:pt>
                <c:pt idx="89">
                  <c:v>3.114853169999998</c:v>
                </c:pt>
                <c:pt idx="90">
                  <c:v>2.973268934999997</c:v>
                </c:pt>
                <c:pt idx="91">
                  <c:v>2.916635241</c:v>
                </c:pt>
                <c:pt idx="92">
                  <c:v>2.916635241</c:v>
                </c:pt>
                <c:pt idx="93">
                  <c:v>2.633466771</c:v>
                </c:pt>
                <c:pt idx="94">
                  <c:v>2.491882535999998</c:v>
                </c:pt>
                <c:pt idx="95">
                  <c:v>4.162576508999991</c:v>
                </c:pt>
                <c:pt idx="96">
                  <c:v>5.097032459999995</c:v>
                </c:pt>
                <c:pt idx="97">
                  <c:v>5.266933541999995</c:v>
                </c:pt>
                <c:pt idx="98">
                  <c:v>5.238616695000003</c:v>
                </c:pt>
                <c:pt idx="99">
                  <c:v>4.162576508999991</c:v>
                </c:pt>
                <c:pt idx="100">
                  <c:v>5.38020093</c:v>
                </c:pt>
                <c:pt idx="101">
                  <c:v>7.532281301999999</c:v>
                </c:pt>
                <c:pt idx="102">
                  <c:v>10.137431226</c:v>
                </c:pt>
                <c:pt idx="103">
                  <c:v>62.58023187</c:v>
                </c:pt>
                <c:pt idx="104">
                  <c:v>84.950541</c:v>
                </c:pt>
                <c:pt idx="105">
                  <c:v>35.11289028</c:v>
                </c:pt>
                <c:pt idx="106">
                  <c:v>17.72634622199998</c:v>
                </c:pt>
                <c:pt idx="107">
                  <c:v>13.790304489</c:v>
                </c:pt>
                <c:pt idx="108">
                  <c:v>11.638224117</c:v>
                </c:pt>
                <c:pt idx="109">
                  <c:v>10.33564915500001</c:v>
                </c:pt>
                <c:pt idx="110">
                  <c:v>9.372876357000007</c:v>
                </c:pt>
                <c:pt idx="111">
                  <c:v>8.89148995800001</c:v>
                </c:pt>
                <c:pt idx="112">
                  <c:v>8.636638335000002</c:v>
                </c:pt>
                <c:pt idx="113">
                  <c:v>8.438420405999998</c:v>
                </c:pt>
                <c:pt idx="114">
                  <c:v>8.268519324</c:v>
                </c:pt>
                <c:pt idx="115">
                  <c:v>7.985350854</c:v>
                </c:pt>
                <c:pt idx="116">
                  <c:v>7.957034006999994</c:v>
                </c:pt>
                <c:pt idx="117">
                  <c:v>7.900400313</c:v>
                </c:pt>
                <c:pt idx="118">
                  <c:v>7.617231842999994</c:v>
                </c:pt>
                <c:pt idx="119">
                  <c:v>7.588914995999996</c:v>
                </c:pt>
                <c:pt idx="120">
                  <c:v>6.654459044999995</c:v>
                </c:pt>
                <c:pt idx="121">
                  <c:v>5.833270482000004</c:v>
                </c:pt>
                <c:pt idx="122">
                  <c:v>5.635052552999996</c:v>
                </c:pt>
                <c:pt idx="123">
                  <c:v>5.635052552999996</c:v>
                </c:pt>
                <c:pt idx="124">
                  <c:v>5.38020093</c:v>
                </c:pt>
                <c:pt idx="125">
                  <c:v>5.295250389</c:v>
                </c:pt>
                <c:pt idx="126">
                  <c:v>5.408517776999996</c:v>
                </c:pt>
                <c:pt idx="127">
                  <c:v>5.266933541999995</c:v>
                </c:pt>
                <c:pt idx="128">
                  <c:v>5.465151470999996</c:v>
                </c:pt>
                <c:pt idx="129">
                  <c:v>5.351884082999996</c:v>
                </c:pt>
                <c:pt idx="130">
                  <c:v>4.615646060999996</c:v>
                </c:pt>
                <c:pt idx="131">
                  <c:v>4.304160743999996</c:v>
                </c:pt>
                <c:pt idx="132">
                  <c:v>4.247527049999996</c:v>
                </c:pt>
                <c:pt idx="133">
                  <c:v>4.389111285</c:v>
                </c:pt>
                <c:pt idx="134">
                  <c:v>4.757230295999999</c:v>
                </c:pt>
                <c:pt idx="135">
                  <c:v>4.672279755</c:v>
                </c:pt>
                <c:pt idx="136">
                  <c:v>4.559012366999996</c:v>
                </c:pt>
                <c:pt idx="137">
                  <c:v>4.643962907999996</c:v>
                </c:pt>
                <c:pt idx="138">
                  <c:v>4.672279755</c:v>
                </c:pt>
                <c:pt idx="139">
                  <c:v>4.700596602</c:v>
                </c:pt>
                <c:pt idx="140">
                  <c:v>6.003171563999996</c:v>
                </c:pt>
                <c:pt idx="141">
                  <c:v>14.130106653</c:v>
                </c:pt>
                <c:pt idx="142">
                  <c:v>12.45941268000001</c:v>
                </c:pt>
                <c:pt idx="143">
                  <c:v>9.202975275</c:v>
                </c:pt>
                <c:pt idx="144">
                  <c:v>7.617231842999994</c:v>
                </c:pt>
                <c:pt idx="145">
                  <c:v>6.796043280000003</c:v>
                </c:pt>
                <c:pt idx="146">
                  <c:v>6.427924268999991</c:v>
                </c:pt>
                <c:pt idx="147">
                  <c:v>6.852676973999996</c:v>
                </c:pt>
                <c:pt idx="148">
                  <c:v>7.815449772</c:v>
                </c:pt>
                <c:pt idx="149">
                  <c:v>7.07921175</c:v>
                </c:pt>
                <c:pt idx="150">
                  <c:v>6.597825350999995</c:v>
                </c:pt>
                <c:pt idx="151">
                  <c:v>9.344559510000006</c:v>
                </c:pt>
                <c:pt idx="152">
                  <c:v>16.73525657699998</c:v>
                </c:pt>
                <c:pt idx="153">
                  <c:v>12.06297682200001</c:v>
                </c:pt>
                <c:pt idx="154">
                  <c:v>9.62772798</c:v>
                </c:pt>
                <c:pt idx="155">
                  <c:v>8.268519324</c:v>
                </c:pt>
                <c:pt idx="156">
                  <c:v>7.758816077999993</c:v>
                </c:pt>
                <c:pt idx="157">
                  <c:v>7.64554869</c:v>
                </c:pt>
                <c:pt idx="158">
                  <c:v>7.560598148999996</c:v>
                </c:pt>
                <c:pt idx="159">
                  <c:v>7.702182383999998</c:v>
                </c:pt>
                <c:pt idx="160">
                  <c:v>12.17624421000001</c:v>
                </c:pt>
                <c:pt idx="161">
                  <c:v>15.51763215600001</c:v>
                </c:pt>
                <c:pt idx="162">
                  <c:v>11.751491505</c:v>
                </c:pt>
                <c:pt idx="163">
                  <c:v>9.712678520999998</c:v>
                </c:pt>
                <c:pt idx="164">
                  <c:v>8.721588876</c:v>
                </c:pt>
                <c:pt idx="165">
                  <c:v>8.296836171000002</c:v>
                </c:pt>
                <c:pt idx="166">
                  <c:v>9.089707887000004</c:v>
                </c:pt>
                <c:pt idx="167">
                  <c:v>12.402778986</c:v>
                </c:pt>
                <c:pt idx="168">
                  <c:v>10.958619789</c:v>
                </c:pt>
                <c:pt idx="169">
                  <c:v>10.08079753200001</c:v>
                </c:pt>
                <c:pt idx="170">
                  <c:v>10.533867084</c:v>
                </c:pt>
                <c:pt idx="171">
                  <c:v>11.04357033</c:v>
                </c:pt>
                <c:pt idx="172">
                  <c:v>11.015253483</c:v>
                </c:pt>
                <c:pt idx="173">
                  <c:v>10.024163838</c:v>
                </c:pt>
                <c:pt idx="174">
                  <c:v>10.42059969600001</c:v>
                </c:pt>
                <c:pt idx="175">
                  <c:v>18.20773262099998</c:v>
                </c:pt>
                <c:pt idx="176">
                  <c:v>18.179415774</c:v>
                </c:pt>
                <c:pt idx="177">
                  <c:v>20.67129831000002</c:v>
                </c:pt>
                <c:pt idx="178">
                  <c:v>20.642981463</c:v>
                </c:pt>
                <c:pt idx="179">
                  <c:v>14.611493052</c:v>
                </c:pt>
                <c:pt idx="180">
                  <c:v>11.638224117</c:v>
                </c:pt>
                <c:pt idx="181">
                  <c:v>10.42059969600001</c:v>
                </c:pt>
                <c:pt idx="182">
                  <c:v>10.024163838</c:v>
                </c:pt>
                <c:pt idx="183">
                  <c:v>9.910896450000002</c:v>
                </c:pt>
                <c:pt idx="184">
                  <c:v>9.712678520999998</c:v>
                </c:pt>
                <c:pt idx="185">
                  <c:v>9.486143745</c:v>
                </c:pt>
                <c:pt idx="186">
                  <c:v>9.202975275</c:v>
                </c:pt>
                <c:pt idx="187">
                  <c:v>9.118024733999998</c:v>
                </c:pt>
                <c:pt idx="188">
                  <c:v>8.636638335000002</c:v>
                </c:pt>
                <c:pt idx="189">
                  <c:v>8.91980680500001</c:v>
                </c:pt>
                <c:pt idx="190">
                  <c:v>8.834856264</c:v>
                </c:pt>
                <c:pt idx="191">
                  <c:v>7.588914995999996</c:v>
                </c:pt>
                <c:pt idx="192">
                  <c:v>7.447330760999996</c:v>
                </c:pt>
                <c:pt idx="193">
                  <c:v>7.249112831999996</c:v>
                </c:pt>
                <c:pt idx="194">
                  <c:v>6.597825350999995</c:v>
                </c:pt>
                <c:pt idx="195">
                  <c:v>6.484557962999995</c:v>
                </c:pt>
                <c:pt idx="196">
                  <c:v>6.965944361999995</c:v>
                </c:pt>
                <c:pt idx="197">
                  <c:v>7.64554869</c:v>
                </c:pt>
                <c:pt idx="198">
                  <c:v>7.64554869</c:v>
                </c:pt>
                <c:pt idx="199">
                  <c:v>7.362380219999992</c:v>
                </c:pt>
                <c:pt idx="200">
                  <c:v>7.334063373</c:v>
                </c:pt>
                <c:pt idx="201">
                  <c:v>7.192479137999996</c:v>
                </c:pt>
                <c:pt idx="202">
                  <c:v>6.994261208999998</c:v>
                </c:pt>
                <c:pt idx="203">
                  <c:v>7.107528596999994</c:v>
                </c:pt>
                <c:pt idx="204">
                  <c:v>7.220795985</c:v>
                </c:pt>
                <c:pt idx="205">
                  <c:v>7.050894902999996</c:v>
                </c:pt>
                <c:pt idx="206">
                  <c:v>6.880993820999996</c:v>
                </c:pt>
                <c:pt idx="207">
                  <c:v>6.824360126999995</c:v>
                </c:pt>
                <c:pt idx="208">
                  <c:v>7.022578055999996</c:v>
                </c:pt>
                <c:pt idx="209">
                  <c:v>7.815449772</c:v>
                </c:pt>
                <c:pt idx="210">
                  <c:v>31.99803710999998</c:v>
                </c:pt>
                <c:pt idx="211">
                  <c:v>123.17828445</c:v>
                </c:pt>
                <c:pt idx="212">
                  <c:v>67.39409585999998</c:v>
                </c:pt>
                <c:pt idx="213">
                  <c:v>24.97545905399998</c:v>
                </c:pt>
                <c:pt idx="214">
                  <c:v>18.179415774</c:v>
                </c:pt>
                <c:pt idx="215">
                  <c:v>15.885751167</c:v>
                </c:pt>
                <c:pt idx="216">
                  <c:v>15.51763215600001</c:v>
                </c:pt>
                <c:pt idx="217">
                  <c:v>21.32258579099999</c:v>
                </c:pt>
                <c:pt idx="218">
                  <c:v>17.499811446</c:v>
                </c:pt>
                <c:pt idx="219">
                  <c:v>15.20614683900001</c:v>
                </c:pt>
                <c:pt idx="220">
                  <c:v>68.80993820999994</c:v>
                </c:pt>
                <c:pt idx="221">
                  <c:v>117.5149150500001</c:v>
                </c:pt>
                <c:pt idx="222">
                  <c:v>56.91686246999997</c:v>
                </c:pt>
                <c:pt idx="223">
                  <c:v>27.01427203799999</c:v>
                </c:pt>
                <c:pt idx="224">
                  <c:v>20.303179299</c:v>
                </c:pt>
                <c:pt idx="225">
                  <c:v>17.27327666999999</c:v>
                </c:pt>
                <c:pt idx="226">
                  <c:v>15.57426585</c:v>
                </c:pt>
                <c:pt idx="227">
                  <c:v>14.86634467500001</c:v>
                </c:pt>
                <c:pt idx="228">
                  <c:v>16.48040495399998</c:v>
                </c:pt>
                <c:pt idx="229">
                  <c:v>15.65921639100001</c:v>
                </c:pt>
                <c:pt idx="230">
                  <c:v>24.01268625599998</c:v>
                </c:pt>
                <c:pt idx="231">
                  <c:v>22.51189336500002</c:v>
                </c:pt>
                <c:pt idx="232">
                  <c:v>17.244959823</c:v>
                </c:pt>
                <c:pt idx="233">
                  <c:v>16.905157659</c:v>
                </c:pt>
                <c:pt idx="234">
                  <c:v>67.67726433</c:v>
                </c:pt>
                <c:pt idx="235">
                  <c:v>109.58619789</c:v>
                </c:pt>
                <c:pt idx="236">
                  <c:v>50.9703246</c:v>
                </c:pt>
                <c:pt idx="237">
                  <c:v>26.362984557</c:v>
                </c:pt>
                <c:pt idx="238">
                  <c:v>20.24654560499998</c:v>
                </c:pt>
                <c:pt idx="239">
                  <c:v>17.52812829299998</c:v>
                </c:pt>
                <c:pt idx="240">
                  <c:v>15.942384861</c:v>
                </c:pt>
                <c:pt idx="241">
                  <c:v>13.08238331400001</c:v>
                </c:pt>
                <c:pt idx="242">
                  <c:v>12.487729527</c:v>
                </c:pt>
                <c:pt idx="243">
                  <c:v>11.921392587</c:v>
                </c:pt>
                <c:pt idx="244">
                  <c:v>11.723174658</c:v>
                </c:pt>
                <c:pt idx="245">
                  <c:v>11.723174658</c:v>
                </c:pt>
                <c:pt idx="246">
                  <c:v>11.723174658</c:v>
                </c:pt>
                <c:pt idx="247">
                  <c:v>11.100204024</c:v>
                </c:pt>
                <c:pt idx="248">
                  <c:v>10.618817625</c:v>
                </c:pt>
                <c:pt idx="249">
                  <c:v>10.33564915500001</c:v>
                </c:pt>
                <c:pt idx="250">
                  <c:v>9.939213297</c:v>
                </c:pt>
                <c:pt idx="251">
                  <c:v>9.995846991000007</c:v>
                </c:pt>
                <c:pt idx="252">
                  <c:v>9.571094286000002</c:v>
                </c:pt>
                <c:pt idx="253">
                  <c:v>8.664955182</c:v>
                </c:pt>
                <c:pt idx="254">
                  <c:v>8.296836171000002</c:v>
                </c:pt>
                <c:pt idx="255">
                  <c:v>7.64554869</c:v>
                </c:pt>
                <c:pt idx="256">
                  <c:v>8.523370946999998</c:v>
                </c:pt>
                <c:pt idx="257">
                  <c:v>22.93664606999998</c:v>
                </c:pt>
                <c:pt idx="258">
                  <c:v>19.70852551199998</c:v>
                </c:pt>
                <c:pt idx="259">
                  <c:v>14.781394134</c:v>
                </c:pt>
                <c:pt idx="260">
                  <c:v>12.34614529200001</c:v>
                </c:pt>
                <c:pt idx="261">
                  <c:v>11.298421953</c:v>
                </c:pt>
                <c:pt idx="262">
                  <c:v>10.30733230800001</c:v>
                </c:pt>
                <c:pt idx="263">
                  <c:v>10.87366924800001</c:v>
                </c:pt>
                <c:pt idx="264">
                  <c:v>21.23763525</c:v>
                </c:pt>
                <c:pt idx="265">
                  <c:v>92.31292121999998</c:v>
                </c:pt>
                <c:pt idx="266">
                  <c:v>123.4614529200001</c:v>
                </c:pt>
                <c:pt idx="267">
                  <c:v>61.73072646</c:v>
                </c:pt>
                <c:pt idx="268">
                  <c:v>28.60001547000001</c:v>
                </c:pt>
                <c:pt idx="269">
                  <c:v>19.90674344099998</c:v>
                </c:pt>
                <c:pt idx="270">
                  <c:v>16.083969096</c:v>
                </c:pt>
                <c:pt idx="271">
                  <c:v>14.413275123</c:v>
                </c:pt>
                <c:pt idx="272">
                  <c:v>85.23370947</c:v>
                </c:pt>
                <c:pt idx="273">
                  <c:v>180.66148386</c:v>
                </c:pt>
                <c:pt idx="274">
                  <c:v>36.24556416</c:v>
                </c:pt>
                <c:pt idx="275">
                  <c:v>20.38812983999997</c:v>
                </c:pt>
                <c:pt idx="276">
                  <c:v>18.12278207999998</c:v>
                </c:pt>
                <c:pt idx="277">
                  <c:v>14.894661522</c:v>
                </c:pt>
                <c:pt idx="278">
                  <c:v>13.365551784</c:v>
                </c:pt>
                <c:pt idx="279">
                  <c:v>12.487729527</c:v>
                </c:pt>
                <c:pt idx="280">
                  <c:v>12.14792736299999</c:v>
                </c:pt>
                <c:pt idx="281">
                  <c:v>11.298421953</c:v>
                </c:pt>
                <c:pt idx="282">
                  <c:v>10.39228284900001</c:v>
                </c:pt>
                <c:pt idx="283">
                  <c:v>8.91980680500001</c:v>
                </c:pt>
                <c:pt idx="284">
                  <c:v>8.381786712000007</c:v>
                </c:pt>
                <c:pt idx="285">
                  <c:v>7.957034006999994</c:v>
                </c:pt>
                <c:pt idx="286">
                  <c:v>7.843766619</c:v>
                </c:pt>
              </c:numCache>
            </c:numRef>
          </c:yVal>
        </c:ser>
        <c:ser>
          <c:idx val="1"/>
          <c:order val="1"/>
          <c:tx>
            <c:strRef>
              <c:f>'San Antonio'!$D$1</c:f>
              <c:strCache>
                <c:ptCount val="1"/>
                <c:pt idx="0">
                  <c:v>Sampled</c:v>
                </c:pt>
              </c:strCache>
            </c:strRef>
          </c:tx>
          <c:spPr>
            <a:ln w="28575">
              <a:noFill/>
            </a:ln>
          </c:spPr>
          <c:marker>
            <c:symbol val="diamond"/>
            <c:size val="7"/>
            <c:spPr>
              <a:solidFill>
                <a:srgbClr val="0070C0"/>
              </a:solidFill>
              <a:ln>
                <a:solidFill>
                  <a:prstClr val="black"/>
                </a:solidFill>
              </a:ln>
            </c:spPr>
          </c:marker>
          <c:xVal>
            <c:numRef>
              <c:f>'San Antonio'!$A$2:$A$288</c:f>
              <c:numCache>
                <c:formatCode>m/d/yyyy</c:formatCode>
                <c:ptCount val="287"/>
                <c:pt idx="0">
                  <c:v>40725.0</c:v>
                </c:pt>
                <c:pt idx="1">
                  <c:v>40726.0</c:v>
                </c:pt>
                <c:pt idx="2">
                  <c:v>40727.0</c:v>
                </c:pt>
                <c:pt idx="3">
                  <c:v>40728.0</c:v>
                </c:pt>
                <c:pt idx="4">
                  <c:v>40729.0</c:v>
                </c:pt>
                <c:pt idx="5">
                  <c:v>40730.0</c:v>
                </c:pt>
                <c:pt idx="6">
                  <c:v>40731.0</c:v>
                </c:pt>
                <c:pt idx="7">
                  <c:v>40732.0</c:v>
                </c:pt>
                <c:pt idx="8">
                  <c:v>40733.0</c:v>
                </c:pt>
                <c:pt idx="9">
                  <c:v>40734.0</c:v>
                </c:pt>
                <c:pt idx="10">
                  <c:v>40735.0</c:v>
                </c:pt>
                <c:pt idx="11">
                  <c:v>40736.0</c:v>
                </c:pt>
                <c:pt idx="12">
                  <c:v>40737.0</c:v>
                </c:pt>
                <c:pt idx="13">
                  <c:v>40738.0</c:v>
                </c:pt>
                <c:pt idx="14">
                  <c:v>40739.0</c:v>
                </c:pt>
                <c:pt idx="15">
                  <c:v>40740.0</c:v>
                </c:pt>
                <c:pt idx="16">
                  <c:v>40741.0</c:v>
                </c:pt>
                <c:pt idx="17">
                  <c:v>40742.0</c:v>
                </c:pt>
                <c:pt idx="18">
                  <c:v>40743.0</c:v>
                </c:pt>
                <c:pt idx="19">
                  <c:v>40744.0</c:v>
                </c:pt>
                <c:pt idx="20">
                  <c:v>40745.0</c:v>
                </c:pt>
                <c:pt idx="21">
                  <c:v>40746.0</c:v>
                </c:pt>
                <c:pt idx="22">
                  <c:v>40747.0</c:v>
                </c:pt>
                <c:pt idx="23">
                  <c:v>40748.0</c:v>
                </c:pt>
                <c:pt idx="24">
                  <c:v>40749.0</c:v>
                </c:pt>
                <c:pt idx="25">
                  <c:v>40750.0</c:v>
                </c:pt>
                <c:pt idx="26">
                  <c:v>40751.0</c:v>
                </c:pt>
                <c:pt idx="27">
                  <c:v>40752.0</c:v>
                </c:pt>
                <c:pt idx="28">
                  <c:v>40753.0</c:v>
                </c:pt>
                <c:pt idx="29">
                  <c:v>40754.0</c:v>
                </c:pt>
                <c:pt idx="30">
                  <c:v>40755.0</c:v>
                </c:pt>
                <c:pt idx="31">
                  <c:v>40756.0</c:v>
                </c:pt>
                <c:pt idx="32">
                  <c:v>40757.0</c:v>
                </c:pt>
                <c:pt idx="33">
                  <c:v>40758.0</c:v>
                </c:pt>
                <c:pt idx="34">
                  <c:v>40759.0</c:v>
                </c:pt>
                <c:pt idx="35">
                  <c:v>40760.0</c:v>
                </c:pt>
                <c:pt idx="36">
                  <c:v>40761.0</c:v>
                </c:pt>
                <c:pt idx="37">
                  <c:v>40762.0</c:v>
                </c:pt>
                <c:pt idx="38">
                  <c:v>40763.0</c:v>
                </c:pt>
                <c:pt idx="39">
                  <c:v>40764.0</c:v>
                </c:pt>
                <c:pt idx="40">
                  <c:v>40765.0</c:v>
                </c:pt>
                <c:pt idx="41">
                  <c:v>40766.0</c:v>
                </c:pt>
                <c:pt idx="42">
                  <c:v>40767.0</c:v>
                </c:pt>
                <c:pt idx="43">
                  <c:v>40768.0</c:v>
                </c:pt>
                <c:pt idx="44">
                  <c:v>40769.0</c:v>
                </c:pt>
                <c:pt idx="45">
                  <c:v>40770.0</c:v>
                </c:pt>
                <c:pt idx="46">
                  <c:v>40771.0</c:v>
                </c:pt>
                <c:pt idx="47">
                  <c:v>40772.0</c:v>
                </c:pt>
                <c:pt idx="48">
                  <c:v>40773.0</c:v>
                </c:pt>
                <c:pt idx="49">
                  <c:v>40774.0</c:v>
                </c:pt>
                <c:pt idx="50">
                  <c:v>40775.0</c:v>
                </c:pt>
                <c:pt idx="51">
                  <c:v>40776.0</c:v>
                </c:pt>
                <c:pt idx="52">
                  <c:v>40777.0</c:v>
                </c:pt>
                <c:pt idx="53">
                  <c:v>40778.0</c:v>
                </c:pt>
                <c:pt idx="54">
                  <c:v>40779.0</c:v>
                </c:pt>
                <c:pt idx="55">
                  <c:v>40780.0</c:v>
                </c:pt>
                <c:pt idx="56">
                  <c:v>40781.0</c:v>
                </c:pt>
                <c:pt idx="57">
                  <c:v>40782.0</c:v>
                </c:pt>
                <c:pt idx="58">
                  <c:v>40783.0</c:v>
                </c:pt>
                <c:pt idx="59">
                  <c:v>40784.0</c:v>
                </c:pt>
                <c:pt idx="60">
                  <c:v>40785.0</c:v>
                </c:pt>
                <c:pt idx="61">
                  <c:v>40786.0</c:v>
                </c:pt>
                <c:pt idx="62">
                  <c:v>40787.0</c:v>
                </c:pt>
                <c:pt idx="63">
                  <c:v>40788.0</c:v>
                </c:pt>
                <c:pt idx="64">
                  <c:v>40789.0</c:v>
                </c:pt>
                <c:pt idx="65">
                  <c:v>40790.0</c:v>
                </c:pt>
                <c:pt idx="66">
                  <c:v>40791.0</c:v>
                </c:pt>
                <c:pt idx="67">
                  <c:v>40792.0</c:v>
                </c:pt>
                <c:pt idx="68">
                  <c:v>40793.0</c:v>
                </c:pt>
                <c:pt idx="69">
                  <c:v>40794.0</c:v>
                </c:pt>
                <c:pt idx="70">
                  <c:v>40795.0</c:v>
                </c:pt>
                <c:pt idx="71">
                  <c:v>40796.0</c:v>
                </c:pt>
                <c:pt idx="72">
                  <c:v>40797.0</c:v>
                </c:pt>
                <c:pt idx="73">
                  <c:v>40798.0</c:v>
                </c:pt>
                <c:pt idx="74">
                  <c:v>40799.0</c:v>
                </c:pt>
                <c:pt idx="75">
                  <c:v>40800.0</c:v>
                </c:pt>
                <c:pt idx="76">
                  <c:v>40801.0</c:v>
                </c:pt>
                <c:pt idx="77">
                  <c:v>40802.0</c:v>
                </c:pt>
                <c:pt idx="78">
                  <c:v>40803.0</c:v>
                </c:pt>
                <c:pt idx="79">
                  <c:v>40804.0</c:v>
                </c:pt>
                <c:pt idx="80">
                  <c:v>40805.0</c:v>
                </c:pt>
                <c:pt idx="81">
                  <c:v>40806.0</c:v>
                </c:pt>
                <c:pt idx="82">
                  <c:v>40807.0</c:v>
                </c:pt>
                <c:pt idx="83">
                  <c:v>40808.0</c:v>
                </c:pt>
                <c:pt idx="84">
                  <c:v>40809.0</c:v>
                </c:pt>
                <c:pt idx="85">
                  <c:v>40810.0</c:v>
                </c:pt>
                <c:pt idx="86">
                  <c:v>40811.0</c:v>
                </c:pt>
                <c:pt idx="87">
                  <c:v>40812.0</c:v>
                </c:pt>
                <c:pt idx="88">
                  <c:v>40813.0</c:v>
                </c:pt>
                <c:pt idx="89">
                  <c:v>40814.0</c:v>
                </c:pt>
                <c:pt idx="90">
                  <c:v>40815.0</c:v>
                </c:pt>
                <c:pt idx="91">
                  <c:v>40816.0</c:v>
                </c:pt>
                <c:pt idx="92">
                  <c:v>40817.0</c:v>
                </c:pt>
                <c:pt idx="93">
                  <c:v>40818.0</c:v>
                </c:pt>
                <c:pt idx="94">
                  <c:v>40819.0</c:v>
                </c:pt>
                <c:pt idx="95">
                  <c:v>40820.0</c:v>
                </c:pt>
                <c:pt idx="96">
                  <c:v>40821.0</c:v>
                </c:pt>
                <c:pt idx="97">
                  <c:v>40822.0</c:v>
                </c:pt>
                <c:pt idx="98">
                  <c:v>40823.0</c:v>
                </c:pt>
                <c:pt idx="99">
                  <c:v>40824.0</c:v>
                </c:pt>
                <c:pt idx="100">
                  <c:v>40825.0</c:v>
                </c:pt>
                <c:pt idx="101">
                  <c:v>40826.0</c:v>
                </c:pt>
                <c:pt idx="102">
                  <c:v>40827.0</c:v>
                </c:pt>
                <c:pt idx="103">
                  <c:v>40828.0</c:v>
                </c:pt>
                <c:pt idx="104">
                  <c:v>40829.0</c:v>
                </c:pt>
                <c:pt idx="105">
                  <c:v>40830.0</c:v>
                </c:pt>
                <c:pt idx="106">
                  <c:v>40831.0</c:v>
                </c:pt>
                <c:pt idx="107">
                  <c:v>40832.0</c:v>
                </c:pt>
                <c:pt idx="108">
                  <c:v>40833.0</c:v>
                </c:pt>
                <c:pt idx="109">
                  <c:v>40834.0</c:v>
                </c:pt>
                <c:pt idx="110">
                  <c:v>40835.0</c:v>
                </c:pt>
                <c:pt idx="111">
                  <c:v>40836.0</c:v>
                </c:pt>
                <c:pt idx="112">
                  <c:v>40837.0</c:v>
                </c:pt>
                <c:pt idx="113">
                  <c:v>40838.0</c:v>
                </c:pt>
                <c:pt idx="114">
                  <c:v>40839.0</c:v>
                </c:pt>
                <c:pt idx="115">
                  <c:v>40840.0</c:v>
                </c:pt>
                <c:pt idx="116">
                  <c:v>40841.0</c:v>
                </c:pt>
                <c:pt idx="117">
                  <c:v>40842.0</c:v>
                </c:pt>
                <c:pt idx="118">
                  <c:v>40843.0</c:v>
                </c:pt>
                <c:pt idx="119">
                  <c:v>40844.0</c:v>
                </c:pt>
                <c:pt idx="120">
                  <c:v>40845.0</c:v>
                </c:pt>
                <c:pt idx="121">
                  <c:v>40846.0</c:v>
                </c:pt>
                <c:pt idx="122">
                  <c:v>40847.0</c:v>
                </c:pt>
                <c:pt idx="123">
                  <c:v>40848.0</c:v>
                </c:pt>
                <c:pt idx="124">
                  <c:v>40849.0</c:v>
                </c:pt>
                <c:pt idx="125">
                  <c:v>40850.0</c:v>
                </c:pt>
                <c:pt idx="126">
                  <c:v>40851.0</c:v>
                </c:pt>
                <c:pt idx="127">
                  <c:v>40852.0</c:v>
                </c:pt>
                <c:pt idx="128">
                  <c:v>40853.0</c:v>
                </c:pt>
                <c:pt idx="129">
                  <c:v>40854.0</c:v>
                </c:pt>
                <c:pt idx="130">
                  <c:v>40855.0</c:v>
                </c:pt>
                <c:pt idx="131">
                  <c:v>40856.0</c:v>
                </c:pt>
                <c:pt idx="132">
                  <c:v>40857.0</c:v>
                </c:pt>
                <c:pt idx="133">
                  <c:v>40858.0</c:v>
                </c:pt>
                <c:pt idx="134">
                  <c:v>40859.0</c:v>
                </c:pt>
                <c:pt idx="135">
                  <c:v>40860.0</c:v>
                </c:pt>
                <c:pt idx="136">
                  <c:v>40861.0</c:v>
                </c:pt>
                <c:pt idx="137">
                  <c:v>40862.0</c:v>
                </c:pt>
                <c:pt idx="138">
                  <c:v>40863.0</c:v>
                </c:pt>
                <c:pt idx="139">
                  <c:v>40864.0</c:v>
                </c:pt>
                <c:pt idx="140">
                  <c:v>40865.0</c:v>
                </c:pt>
                <c:pt idx="141">
                  <c:v>40866.0</c:v>
                </c:pt>
                <c:pt idx="142">
                  <c:v>40867.0</c:v>
                </c:pt>
                <c:pt idx="143">
                  <c:v>40868.0</c:v>
                </c:pt>
                <c:pt idx="144">
                  <c:v>40869.0</c:v>
                </c:pt>
                <c:pt idx="145">
                  <c:v>40870.0</c:v>
                </c:pt>
                <c:pt idx="146">
                  <c:v>40871.0</c:v>
                </c:pt>
                <c:pt idx="147">
                  <c:v>40872.0</c:v>
                </c:pt>
                <c:pt idx="148">
                  <c:v>40873.0</c:v>
                </c:pt>
                <c:pt idx="149">
                  <c:v>40874.0</c:v>
                </c:pt>
                <c:pt idx="150">
                  <c:v>40875.0</c:v>
                </c:pt>
                <c:pt idx="151">
                  <c:v>40876.0</c:v>
                </c:pt>
                <c:pt idx="152">
                  <c:v>40877.0</c:v>
                </c:pt>
                <c:pt idx="153">
                  <c:v>40878.0</c:v>
                </c:pt>
                <c:pt idx="154">
                  <c:v>40879.0</c:v>
                </c:pt>
                <c:pt idx="155">
                  <c:v>40880.0</c:v>
                </c:pt>
                <c:pt idx="156">
                  <c:v>40881.0</c:v>
                </c:pt>
                <c:pt idx="157">
                  <c:v>40882.0</c:v>
                </c:pt>
                <c:pt idx="158">
                  <c:v>40883.0</c:v>
                </c:pt>
                <c:pt idx="159">
                  <c:v>40884.0</c:v>
                </c:pt>
                <c:pt idx="160">
                  <c:v>40885.0</c:v>
                </c:pt>
                <c:pt idx="161">
                  <c:v>40886.0</c:v>
                </c:pt>
                <c:pt idx="162">
                  <c:v>40887.0</c:v>
                </c:pt>
                <c:pt idx="163">
                  <c:v>40888.0</c:v>
                </c:pt>
                <c:pt idx="164">
                  <c:v>40889.0</c:v>
                </c:pt>
                <c:pt idx="165">
                  <c:v>40890.0</c:v>
                </c:pt>
                <c:pt idx="166">
                  <c:v>40891.0</c:v>
                </c:pt>
                <c:pt idx="167">
                  <c:v>40892.0</c:v>
                </c:pt>
                <c:pt idx="168">
                  <c:v>40893.0</c:v>
                </c:pt>
                <c:pt idx="169">
                  <c:v>40894.0</c:v>
                </c:pt>
                <c:pt idx="170">
                  <c:v>40895.0</c:v>
                </c:pt>
                <c:pt idx="171">
                  <c:v>40896.0</c:v>
                </c:pt>
                <c:pt idx="172">
                  <c:v>40897.0</c:v>
                </c:pt>
                <c:pt idx="173">
                  <c:v>40898.0</c:v>
                </c:pt>
                <c:pt idx="174">
                  <c:v>40899.0</c:v>
                </c:pt>
                <c:pt idx="175">
                  <c:v>40900.0</c:v>
                </c:pt>
                <c:pt idx="176">
                  <c:v>40901.0</c:v>
                </c:pt>
                <c:pt idx="177">
                  <c:v>40902.0</c:v>
                </c:pt>
                <c:pt idx="178">
                  <c:v>40903.0</c:v>
                </c:pt>
                <c:pt idx="179">
                  <c:v>40904.0</c:v>
                </c:pt>
                <c:pt idx="180">
                  <c:v>40905.0</c:v>
                </c:pt>
                <c:pt idx="181">
                  <c:v>40906.0</c:v>
                </c:pt>
                <c:pt idx="182">
                  <c:v>40907.0</c:v>
                </c:pt>
                <c:pt idx="183">
                  <c:v>40908.0</c:v>
                </c:pt>
                <c:pt idx="184">
                  <c:v>40909.0</c:v>
                </c:pt>
                <c:pt idx="185">
                  <c:v>40910.0</c:v>
                </c:pt>
                <c:pt idx="186">
                  <c:v>40911.0</c:v>
                </c:pt>
                <c:pt idx="187">
                  <c:v>40912.0</c:v>
                </c:pt>
                <c:pt idx="188">
                  <c:v>40913.0</c:v>
                </c:pt>
                <c:pt idx="189">
                  <c:v>40914.0</c:v>
                </c:pt>
                <c:pt idx="190">
                  <c:v>40915.0</c:v>
                </c:pt>
                <c:pt idx="191">
                  <c:v>40916.0</c:v>
                </c:pt>
                <c:pt idx="192">
                  <c:v>40917.0</c:v>
                </c:pt>
                <c:pt idx="193">
                  <c:v>40918.0</c:v>
                </c:pt>
                <c:pt idx="194">
                  <c:v>40919.0</c:v>
                </c:pt>
                <c:pt idx="195">
                  <c:v>40920.0</c:v>
                </c:pt>
                <c:pt idx="196">
                  <c:v>40921.0</c:v>
                </c:pt>
                <c:pt idx="197">
                  <c:v>40922.0</c:v>
                </c:pt>
                <c:pt idx="198">
                  <c:v>40923.0</c:v>
                </c:pt>
                <c:pt idx="199">
                  <c:v>40924.0</c:v>
                </c:pt>
                <c:pt idx="200">
                  <c:v>40925.0</c:v>
                </c:pt>
                <c:pt idx="201">
                  <c:v>40926.0</c:v>
                </c:pt>
                <c:pt idx="202">
                  <c:v>40927.0</c:v>
                </c:pt>
                <c:pt idx="203">
                  <c:v>40928.0</c:v>
                </c:pt>
                <c:pt idx="204">
                  <c:v>40929.0</c:v>
                </c:pt>
                <c:pt idx="205">
                  <c:v>40930.0</c:v>
                </c:pt>
                <c:pt idx="206">
                  <c:v>40931.0</c:v>
                </c:pt>
                <c:pt idx="207">
                  <c:v>40932.0</c:v>
                </c:pt>
                <c:pt idx="208">
                  <c:v>40933.0</c:v>
                </c:pt>
                <c:pt idx="209">
                  <c:v>40934.0</c:v>
                </c:pt>
                <c:pt idx="210">
                  <c:v>40935.0</c:v>
                </c:pt>
                <c:pt idx="211">
                  <c:v>40936.0</c:v>
                </c:pt>
                <c:pt idx="212">
                  <c:v>40937.0</c:v>
                </c:pt>
                <c:pt idx="213">
                  <c:v>40938.0</c:v>
                </c:pt>
                <c:pt idx="214">
                  <c:v>40939.0</c:v>
                </c:pt>
                <c:pt idx="215">
                  <c:v>40940.0</c:v>
                </c:pt>
                <c:pt idx="216">
                  <c:v>40941.0</c:v>
                </c:pt>
                <c:pt idx="217">
                  <c:v>40942.0</c:v>
                </c:pt>
                <c:pt idx="218">
                  <c:v>40943.0</c:v>
                </c:pt>
                <c:pt idx="219">
                  <c:v>40944.0</c:v>
                </c:pt>
                <c:pt idx="220">
                  <c:v>40945.0</c:v>
                </c:pt>
                <c:pt idx="221">
                  <c:v>40946.0</c:v>
                </c:pt>
                <c:pt idx="222">
                  <c:v>40947.0</c:v>
                </c:pt>
                <c:pt idx="223">
                  <c:v>40948.0</c:v>
                </c:pt>
                <c:pt idx="224">
                  <c:v>40949.0</c:v>
                </c:pt>
                <c:pt idx="225">
                  <c:v>40950.0</c:v>
                </c:pt>
                <c:pt idx="226">
                  <c:v>40951.0</c:v>
                </c:pt>
                <c:pt idx="227">
                  <c:v>40952.0</c:v>
                </c:pt>
                <c:pt idx="228">
                  <c:v>40953.0</c:v>
                </c:pt>
                <c:pt idx="229">
                  <c:v>40954.0</c:v>
                </c:pt>
                <c:pt idx="230">
                  <c:v>40955.0</c:v>
                </c:pt>
                <c:pt idx="231">
                  <c:v>40956.0</c:v>
                </c:pt>
                <c:pt idx="232">
                  <c:v>40957.0</c:v>
                </c:pt>
                <c:pt idx="233">
                  <c:v>40958.0</c:v>
                </c:pt>
                <c:pt idx="234">
                  <c:v>40959.0</c:v>
                </c:pt>
                <c:pt idx="235">
                  <c:v>40960.0</c:v>
                </c:pt>
                <c:pt idx="236">
                  <c:v>40961.0</c:v>
                </c:pt>
                <c:pt idx="237">
                  <c:v>40962.0</c:v>
                </c:pt>
                <c:pt idx="238">
                  <c:v>40963.0</c:v>
                </c:pt>
                <c:pt idx="239">
                  <c:v>40964.0</c:v>
                </c:pt>
                <c:pt idx="240">
                  <c:v>40965.0</c:v>
                </c:pt>
                <c:pt idx="241">
                  <c:v>40966.0</c:v>
                </c:pt>
                <c:pt idx="242">
                  <c:v>40967.0</c:v>
                </c:pt>
                <c:pt idx="243">
                  <c:v>40968.0</c:v>
                </c:pt>
                <c:pt idx="244">
                  <c:v>40969.0</c:v>
                </c:pt>
                <c:pt idx="245">
                  <c:v>40970.0</c:v>
                </c:pt>
                <c:pt idx="246">
                  <c:v>40971.0</c:v>
                </c:pt>
                <c:pt idx="247">
                  <c:v>40972.0</c:v>
                </c:pt>
                <c:pt idx="248">
                  <c:v>40973.0</c:v>
                </c:pt>
                <c:pt idx="249">
                  <c:v>40974.0</c:v>
                </c:pt>
                <c:pt idx="250">
                  <c:v>40975.0</c:v>
                </c:pt>
                <c:pt idx="251">
                  <c:v>40976.0</c:v>
                </c:pt>
                <c:pt idx="252">
                  <c:v>40977.0</c:v>
                </c:pt>
                <c:pt idx="253">
                  <c:v>40978.0</c:v>
                </c:pt>
                <c:pt idx="254">
                  <c:v>40979.0</c:v>
                </c:pt>
                <c:pt idx="255">
                  <c:v>40980.0</c:v>
                </c:pt>
                <c:pt idx="256">
                  <c:v>40981.0</c:v>
                </c:pt>
                <c:pt idx="257">
                  <c:v>40982.0</c:v>
                </c:pt>
                <c:pt idx="258">
                  <c:v>40983.0</c:v>
                </c:pt>
                <c:pt idx="259">
                  <c:v>40984.0</c:v>
                </c:pt>
                <c:pt idx="260">
                  <c:v>40985.0</c:v>
                </c:pt>
                <c:pt idx="261">
                  <c:v>40986.0</c:v>
                </c:pt>
                <c:pt idx="262">
                  <c:v>40987.0</c:v>
                </c:pt>
                <c:pt idx="263">
                  <c:v>40988.0</c:v>
                </c:pt>
                <c:pt idx="264">
                  <c:v>40989.0</c:v>
                </c:pt>
                <c:pt idx="265">
                  <c:v>40990.0</c:v>
                </c:pt>
                <c:pt idx="266">
                  <c:v>40991.0</c:v>
                </c:pt>
                <c:pt idx="267">
                  <c:v>40992.0</c:v>
                </c:pt>
                <c:pt idx="268">
                  <c:v>40993.0</c:v>
                </c:pt>
                <c:pt idx="269">
                  <c:v>40994.0</c:v>
                </c:pt>
                <c:pt idx="270">
                  <c:v>40995.0</c:v>
                </c:pt>
                <c:pt idx="271">
                  <c:v>40996.0</c:v>
                </c:pt>
                <c:pt idx="272">
                  <c:v>40997.0</c:v>
                </c:pt>
                <c:pt idx="273">
                  <c:v>40998.0</c:v>
                </c:pt>
                <c:pt idx="274">
                  <c:v>40999.0</c:v>
                </c:pt>
                <c:pt idx="275">
                  <c:v>41000.0</c:v>
                </c:pt>
                <c:pt idx="276">
                  <c:v>41001.0</c:v>
                </c:pt>
                <c:pt idx="277">
                  <c:v>41002.0</c:v>
                </c:pt>
                <c:pt idx="278">
                  <c:v>41003.0</c:v>
                </c:pt>
                <c:pt idx="279">
                  <c:v>41004.0</c:v>
                </c:pt>
                <c:pt idx="280">
                  <c:v>41005.0</c:v>
                </c:pt>
                <c:pt idx="281">
                  <c:v>41006.0</c:v>
                </c:pt>
                <c:pt idx="282">
                  <c:v>41007.0</c:v>
                </c:pt>
                <c:pt idx="283">
                  <c:v>41008.0</c:v>
                </c:pt>
                <c:pt idx="284">
                  <c:v>41009.0</c:v>
                </c:pt>
                <c:pt idx="285">
                  <c:v>41010.0</c:v>
                </c:pt>
                <c:pt idx="286">
                  <c:v>41011.0</c:v>
                </c:pt>
              </c:numCache>
            </c:numRef>
          </c:xVal>
          <c:yVal>
            <c:numRef>
              <c:f>'San Antonio'!$D$2:$D$288</c:f>
              <c:numCache>
                <c:formatCode>General</c:formatCode>
                <c:ptCount val="287"/>
                <c:pt idx="26">
                  <c:v>2.463565689</c:v>
                </c:pt>
                <c:pt idx="41">
                  <c:v>1.557426585</c:v>
                </c:pt>
                <c:pt idx="69">
                  <c:v>1.614060279</c:v>
                </c:pt>
                <c:pt idx="95">
                  <c:v>4.162576508999991</c:v>
                </c:pt>
                <c:pt idx="98">
                  <c:v>5.238616695000003</c:v>
                </c:pt>
                <c:pt idx="103">
                  <c:v>62.58023187</c:v>
                </c:pt>
                <c:pt idx="104">
                  <c:v>84.950541</c:v>
                </c:pt>
                <c:pt idx="105">
                  <c:v>35.11289028</c:v>
                </c:pt>
                <c:pt idx="132">
                  <c:v>4.247527049999996</c:v>
                </c:pt>
                <c:pt idx="171">
                  <c:v>11.04357033</c:v>
                </c:pt>
                <c:pt idx="199">
                  <c:v>7.362380219999992</c:v>
                </c:pt>
                <c:pt idx="210">
                  <c:v>31.99803710999998</c:v>
                </c:pt>
                <c:pt idx="211">
                  <c:v>123.17828445</c:v>
                </c:pt>
                <c:pt idx="212">
                  <c:v>67.39409585999998</c:v>
                </c:pt>
                <c:pt idx="213">
                  <c:v>24.97545905399998</c:v>
                </c:pt>
                <c:pt idx="221">
                  <c:v>117.5149150500001</c:v>
                </c:pt>
                <c:pt idx="222">
                  <c:v>56.91686246999997</c:v>
                </c:pt>
                <c:pt idx="234">
                  <c:v>67.67726433</c:v>
                </c:pt>
                <c:pt idx="235">
                  <c:v>109.58619789</c:v>
                </c:pt>
                <c:pt idx="265">
                  <c:v>92.31292121999998</c:v>
                </c:pt>
              </c:numCache>
            </c:numRef>
          </c:yVal>
        </c:ser>
        <c:dLbls/>
        <c:axId val="522979720"/>
        <c:axId val="522983096"/>
      </c:scatterChart>
      <c:valAx>
        <c:axId val="522979720"/>
        <c:scaling>
          <c:orientation val="minMax"/>
          <c:max val="41000.0"/>
          <c:min val="40725.0"/>
        </c:scaling>
        <c:axPos val="b"/>
        <c:numFmt formatCode="[$-409]mmm\-yy;@" sourceLinked="0"/>
        <c:tickLblPos val="nextTo"/>
        <c:txPr>
          <a:bodyPr/>
          <a:lstStyle/>
          <a:p>
            <a:pPr>
              <a:defRPr b="1"/>
            </a:pPr>
            <a:endParaRPr lang="en-US"/>
          </a:p>
        </c:txPr>
        <c:crossAx val="522983096"/>
        <c:crosses val="autoZero"/>
        <c:crossBetween val="midCat"/>
        <c:majorUnit val="62.0"/>
      </c:valAx>
      <c:valAx>
        <c:axId val="522983096"/>
        <c:scaling>
          <c:orientation val="minMax"/>
        </c:scaling>
        <c:axPos val="l"/>
        <c:title>
          <c:tx>
            <c:rich>
              <a:bodyPr rot="-5400000" vert="horz"/>
              <a:lstStyle/>
              <a:p>
                <a:pPr>
                  <a:defRPr>
                    <a:latin typeface="Arial Black" pitchFamily="34" charset="0"/>
                  </a:defRPr>
                </a:pPr>
                <a:r>
                  <a:rPr lang="en-US">
                    <a:latin typeface="Arial Black" pitchFamily="34" charset="0"/>
                  </a:rPr>
                  <a:t>Daily Discharge (m</a:t>
                </a:r>
                <a:r>
                  <a:rPr lang="en-US" baseline="30000">
                    <a:latin typeface="Arial Black" pitchFamily="34" charset="0"/>
                  </a:rPr>
                  <a:t>3</a:t>
                </a:r>
                <a:r>
                  <a:rPr lang="en-US" baseline="0">
                    <a:latin typeface="Arial Black" pitchFamily="34" charset="0"/>
                  </a:rPr>
                  <a:t>/s)</a:t>
                </a:r>
                <a:endParaRPr lang="en-US">
                  <a:latin typeface="Arial Black" pitchFamily="34" charset="0"/>
                </a:endParaRPr>
              </a:p>
            </c:rich>
          </c:tx>
          <c:layout/>
        </c:title>
        <c:numFmt formatCode="General" sourceLinked="1"/>
        <c:tickLblPos val="nextTo"/>
        <c:txPr>
          <a:bodyPr/>
          <a:lstStyle/>
          <a:p>
            <a:pPr>
              <a:defRPr b="1"/>
            </a:pPr>
            <a:endParaRPr lang="en-US"/>
          </a:p>
        </c:txPr>
        <c:crossAx val="522979720"/>
        <c:crosses val="autoZero"/>
        <c:crossBetween val="midCat"/>
      </c:valAx>
    </c:plotArea>
    <c:plotVisOnly val="1"/>
    <c:dispBlanksAs val="gap"/>
  </c:chart>
  <c:spPr>
    <a:solidFill>
      <a:schemeClr val="bg1"/>
    </a:solidFill>
    <a:ln>
      <a:solidFill>
        <a:schemeClr val="tx1"/>
      </a:solidFill>
    </a:ln>
  </c:spPr>
  <c:externalData r:id="rId2"/>
</c:chartSpace>
</file>

<file path=ppt/charts/chart2.xml><?xml version="1.0" encoding="utf-8"?>
<c:chartSpace xmlns:c="http://schemas.openxmlformats.org/drawingml/2006/chart" xmlns:a="http://schemas.openxmlformats.org/drawingml/2006/main" xmlns:r="http://schemas.openxmlformats.org/officeDocument/2006/relationships">
  <c:lang val="en-US"/>
  <c:style val="2"/>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3292393716989"/>
          <c:y val="0.0815972222222223"/>
          <c:w val="0.756499657739543"/>
          <c:h val="0.78620352143482"/>
        </c:manualLayout>
      </c:layout>
      <c:scatterChart>
        <c:scatterStyle val="lineMarker"/>
        <c:ser>
          <c:idx val="0"/>
          <c:order val="0"/>
          <c:tx>
            <c:strRef>
              <c:f>Nueces!$C$1</c:f>
              <c:strCache>
                <c:ptCount val="1"/>
                <c:pt idx="0">
                  <c:v>Daily Discharge (m3/s)</c:v>
                </c:pt>
              </c:strCache>
            </c:strRef>
          </c:tx>
          <c:spPr>
            <a:ln w="31750">
              <a:solidFill>
                <a:prstClr val="black"/>
              </a:solidFill>
            </a:ln>
          </c:spPr>
          <c:marker>
            <c:symbol val="none"/>
          </c:marker>
          <c:xVal>
            <c:numRef>
              <c:f>Nueces!$A$2:$A$288</c:f>
              <c:numCache>
                <c:formatCode>m/d/yyyy</c:formatCode>
                <c:ptCount val="287"/>
                <c:pt idx="0">
                  <c:v>40725.0</c:v>
                </c:pt>
                <c:pt idx="1">
                  <c:v>40726.0</c:v>
                </c:pt>
                <c:pt idx="2">
                  <c:v>40727.0</c:v>
                </c:pt>
                <c:pt idx="3">
                  <c:v>40728.0</c:v>
                </c:pt>
                <c:pt idx="4">
                  <c:v>40729.0</c:v>
                </c:pt>
                <c:pt idx="5">
                  <c:v>40730.0</c:v>
                </c:pt>
                <c:pt idx="6">
                  <c:v>40731.0</c:v>
                </c:pt>
                <c:pt idx="7">
                  <c:v>40732.0</c:v>
                </c:pt>
                <c:pt idx="8">
                  <c:v>40733.0</c:v>
                </c:pt>
                <c:pt idx="9">
                  <c:v>40734.0</c:v>
                </c:pt>
                <c:pt idx="10">
                  <c:v>40735.0</c:v>
                </c:pt>
                <c:pt idx="11">
                  <c:v>40736.0</c:v>
                </c:pt>
                <c:pt idx="12">
                  <c:v>40737.0</c:v>
                </c:pt>
                <c:pt idx="13">
                  <c:v>40738.0</c:v>
                </c:pt>
                <c:pt idx="14">
                  <c:v>40739.0</c:v>
                </c:pt>
                <c:pt idx="15">
                  <c:v>40740.0</c:v>
                </c:pt>
                <c:pt idx="16">
                  <c:v>40741.0</c:v>
                </c:pt>
                <c:pt idx="17">
                  <c:v>40742.0</c:v>
                </c:pt>
                <c:pt idx="18">
                  <c:v>40743.0</c:v>
                </c:pt>
                <c:pt idx="19">
                  <c:v>40744.0</c:v>
                </c:pt>
                <c:pt idx="20">
                  <c:v>40745.0</c:v>
                </c:pt>
                <c:pt idx="21">
                  <c:v>40746.0</c:v>
                </c:pt>
                <c:pt idx="22">
                  <c:v>40747.0</c:v>
                </c:pt>
                <c:pt idx="23">
                  <c:v>40748.0</c:v>
                </c:pt>
                <c:pt idx="24">
                  <c:v>40749.0</c:v>
                </c:pt>
                <c:pt idx="25">
                  <c:v>40750.0</c:v>
                </c:pt>
                <c:pt idx="26">
                  <c:v>40751.0</c:v>
                </c:pt>
                <c:pt idx="27">
                  <c:v>40752.0</c:v>
                </c:pt>
                <c:pt idx="28">
                  <c:v>40753.0</c:v>
                </c:pt>
                <c:pt idx="29">
                  <c:v>40754.0</c:v>
                </c:pt>
                <c:pt idx="30">
                  <c:v>40755.0</c:v>
                </c:pt>
                <c:pt idx="31">
                  <c:v>40756.0</c:v>
                </c:pt>
                <c:pt idx="32">
                  <c:v>40757.0</c:v>
                </c:pt>
                <c:pt idx="33">
                  <c:v>40758.0</c:v>
                </c:pt>
                <c:pt idx="34">
                  <c:v>40759.0</c:v>
                </c:pt>
                <c:pt idx="35">
                  <c:v>40760.0</c:v>
                </c:pt>
                <c:pt idx="36">
                  <c:v>40761.0</c:v>
                </c:pt>
                <c:pt idx="37">
                  <c:v>40762.0</c:v>
                </c:pt>
                <c:pt idx="38">
                  <c:v>40763.0</c:v>
                </c:pt>
                <c:pt idx="39">
                  <c:v>40764.0</c:v>
                </c:pt>
                <c:pt idx="40">
                  <c:v>40765.0</c:v>
                </c:pt>
                <c:pt idx="41">
                  <c:v>40766.0</c:v>
                </c:pt>
                <c:pt idx="42">
                  <c:v>40767.0</c:v>
                </c:pt>
                <c:pt idx="43">
                  <c:v>40768.0</c:v>
                </c:pt>
                <c:pt idx="44">
                  <c:v>40769.0</c:v>
                </c:pt>
                <c:pt idx="45">
                  <c:v>40770.0</c:v>
                </c:pt>
                <c:pt idx="46">
                  <c:v>40771.0</c:v>
                </c:pt>
                <c:pt idx="47">
                  <c:v>40772.0</c:v>
                </c:pt>
                <c:pt idx="48">
                  <c:v>40773.0</c:v>
                </c:pt>
                <c:pt idx="49">
                  <c:v>40774.0</c:v>
                </c:pt>
                <c:pt idx="50">
                  <c:v>40775.0</c:v>
                </c:pt>
                <c:pt idx="51">
                  <c:v>40776.0</c:v>
                </c:pt>
                <c:pt idx="52">
                  <c:v>40777.0</c:v>
                </c:pt>
                <c:pt idx="53">
                  <c:v>40778.0</c:v>
                </c:pt>
                <c:pt idx="54">
                  <c:v>40779.0</c:v>
                </c:pt>
                <c:pt idx="55">
                  <c:v>40780.0</c:v>
                </c:pt>
                <c:pt idx="56">
                  <c:v>40781.0</c:v>
                </c:pt>
                <c:pt idx="57">
                  <c:v>40782.0</c:v>
                </c:pt>
                <c:pt idx="58">
                  <c:v>40783.0</c:v>
                </c:pt>
                <c:pt idx="59">
                  <c:v>40784.0</c:v>
                </c:pt>
                <c:pt idx="60">
                  <c:v>40785.0</c:v>
                </c:pt>
                <c:pt idx="61">
                  <c:v>40786.0</c:v>
                </c:pt>
                <c:pt idx="62">
                  <c:v>40787.0</c:v>
                </c:pt>
                <c:pt idx="63">
                  <c:v>40788.0</c:v>
                </c:pt>
                <c:pt idx="64">
                  <c:v>40789.0</c:v>
                </c:pt>
                <c:pt idx="65">
                  <c:v>40790.0</c:v>
                </c:pt>
                <c:pt idx="66">
                  <c:v>40791.0</c:v>
                </c:pt>
                <c:pt idx="67">
                  <c:v>40792.0</c:v>
                </c:pt>
                <c:pt idx="68">
                  <c:v>40793.0</c:v>
                </c:pt>
                <c:pt idx="69">
                  <c:v>40794.0</c:v>
                </c:pt>
                <c:pt idx="70">
                  <c:v>40795.0</c:v>
                </c:pt>
                <c:pt idx="71">
                  <c:v>40796.0</c:v>
                </c:pt>
                <c:pt idx="72">
                  <c:v>40797.0</c:v>
                </c:pt>
                <c:pt idx="73">
                  <c:v>40798.0</c:v>
                </c:pt>
                <c:pt idx="74">
                  <c:v>40799.0</c:v>
                </c:pt>
                <c:pt idx="75">
                  <c:v>40800.0</c:v>
                </c:pt>
                <c:pt idx="76">
                  <c:v>40801.0</c:v>
                </c:pt>
                <c:pt idx="77">
                  <c:v>40802.0</c:v>
                </c:pt>
                <c:pt idx="78">
                  <c:v>40803.0</c:v>
                </c:pt>
                <c:pt idx="79">
                  <c:v>40804.0</c:v>
                </c:pt>
                <c:pt idx="80">
                  <c:v>40805.0</c:v>
                </c:pt>
                <c:pt idx="81">
                  <c:v>40806.0</c:v>
                </c:pt>
                <c:pt idx="82">
                  <c:v>40807.0</c:v>
                </c:pt>
                <c:pt idx="83">
                  <c:v>40808.0</c:v>
                </c:pt>
                <c:pt idx="84">
                  <c:v>40809.0</c:v>
                </c:pt>
                <c:pt idx="85">
                  <c:v>40810.0</c:v>
                </c:pt>
                <c:pt idx="86">
                  <c:v>40811.0</c:v>
                </c:pt>
                <c:pt idx="87">
                  <c:v>40812.0</c:v>
                </c:pt>
                <c:pt idx="88">
                  <c:v>40813.0</c:v>
                </c:pt>
                <c:pt idx="89">
                  <c:v>40814.0</c:v>
                </c:pt>
                <c:pt idx="90">
                  <c:v>40815.0</c:v>
                </c:pt>
                <c:pt idx="91">
                  <c:v>40816.0</c:v>
                </c:pt>
                <c:pt idx="92">
                  <c:v>40817.0</c:v>
                </c:pt>
                <c:pt idx="93">
                  <c:v>40818.0</c:v>
                </c:pt>
                <c:pt idx="94">
                  <c:v>40819.0</c:v>
                </c:pt>
                <c:pt idx="95">
                  <c:v>40820.0</c:v>
                </c:pt>
                <c:pt idx="96">
                  <c:v>40821.0</c:v>
                </c:pt>
                <c:pt idx="97">
                  <c:v>40822.0</c:v>
                </c:pt>
                <c:pt idx="98">
                  <c:v>40823.0</c:v>
                </c:pt>
                <c:pt idx="99">
                  <c:v>40824.0</c:v>
                </c:pt>
                <c:pt idx="100">
                  <c:v>40825.0</c:v>
                </c:pt>
                <c:pt idx="101">
                  <c:v>40826.0</c:v>
                </c:pt>
                <c:pt idx="102">
                  <c:v>40827.0</c:v>
                </c:pt>
                <c:pt idx="103">
                  <c:v>40828.0</c:v>
                </c:pt>
                <c:pt idx="104">
                  <c:v>40829.0</c:v>
                </c:pt>
                <c:pt idx="105">
                  <c:v>40830.0</c:v>
                </c:pt>
                <c:pt idx="106">
                  <c:v>40831.0</c:v>
                </c:pt>
                <c:pt idx="107">
                  <c:v>40832.0</c:v>
                </c:pt>
                <c:pt idx="108">
                  <c:v>40833.0</c:v>
                </c:pt>
                <c:pt idx="109">
                  <c:v>40834.0</c:v>
                </c:pt>
                <c:pt idx="110">
                  <c:v>40835.0</c:v>
                </c:pt>
                <c:pt idx="111">
                  <c:v>40836.0</c:v>
                </c:pt>
                <c:pt idx="112">
                  <c:v>40837.0</c:v>
                </c:pt>
                <c:pt idx="113">
                  <c:v>40838.0</c:v>
                </c:pt>
                <c:pt idx="114">
                  <c:v>40839.0</c:v>
                </c:pt>
                <c:pt idx="115">
                  <c:v>40840.0</c:v>
                </c:pt>
                <c:pt idx="116">
                  <c:v>40841.0</c:v>
                </c:pt>
                <c:pt idx="117">
                  <c:v>40842.0</c:v>
                </c:pt>
                <c:pt idx="118">
                  <c:v>40843.0</c:v>
                </c:pt>
                <c:pt idx="119">
                  <c:v>40844.0</c:v>
                </c:pt>
                <c:pt idx="120">
                  <c:v>40845.0</c:v>
                </c:pt>
                <c:pt idx="121">
                  <c:v>40846.0</c:v>
                </c:pt>
                <c:pt idx="122">
                  <c:v>40847.0</c:v>
                </c:pt>
                <c:pt idx="123">
                  <c:v>40848.0</c:v>
                </c:pt>
                <c:pt idx="124">
                  <c:v>40849.0</c:v>
                </c:pt>
                <c:pt idx="125">
                  <c:v>40850.0</c:v>
                </c:pt>
                <c:pt idx="126">
                  <c:v>40851.0</c:v>
                </c:pt>
                <c:pt idx="127">
                  <c:v>40852.0</c:v>
                </c:pt>
                <c:pt idx="128">
                  <c:v>40853.0</c:v>
                </c:pt>
                <c:pt idx="129">
                  <c:v>40854.0</c:v>
                </c:pt>
                <c:pt idx="130">
                  <c:v>40855.0</c:v>
                </c:pt>
                <c:pt idx="131">
                  <c:v>40856.0</c:v>
                </c:pt>
                <c:pt idx="132">
                  <c:v>40857.0</c:v>
                </c:pt>
                <c:pt idx="133">
                  <c:v>40858.0</c:v>
                </c:pt>
                <c:pt idx="134">
                  <c:v>40859.0</c:v>
                </c:pt>
                <c:pt idx="135">
                  <c:v>40860.0</c:v>
                </c:pt>
                <c:pt idx="136">
                  <c:v>40861.0</c:v>
                </c:pt>
                <c:pt idx="137">
                  <c:v>40862.0</c:v>
                </c:pt>
                <c:pt idx="138">
                  <c:v>40863.0</c:v>
                </c:pt>
                <c:pt idx="139">
                  <c:v>40864.0</c:v>
                </c:pt>
                <c:pt idx="140">
                  <c:v>40865.0</c:v>
                </c:pt>
                <c:pt idx="141">
                  <c:v>40866.0</c:v>
                </c:pt>
                <c:pt idx="142">
                  <c:v>40867.0</c:v>
                </c:pt>
                <c:pt idx="143">
                  <c:v>40868.0</c:v>
                </c:pt>
                <c:pt idx="144">
                  <c:v>40869.0</c:v>
                </c:pt>
                <c:pt idx="145">
                  <c:v>40870.0</c:v>
                </c:pt>
                <c:pt idx="146">
                  <c:v>40871.0</c:v>
                </c:pt>
                <c:pt idx="147">
                  <c:v>40872.0</c:v>
                </c:pt>
                <c:pt idx="148">
                  <c:v>40873.0</c:v>
                </c:pt>
                <c:pt idx="149">
                  <c:v>40874.0</c:v>
                </c:pt>
                <c:pt idx="150">
                  <c:v>40875.0</c:v>
                </c:pt>
                <c:pt idx="151">
                  <c:v>40876.0</c:v>
                </c:pt>
                <c:pt idx="152">
                  <c:v>40877.0</c:v>
                </c:pt>
                <c:pt idx="153">
                  <c:v>40878.0</c:v>
                </c:pt>
                <c:pt idx="154">
                  <c:v>40879.0</c:v>
                </c:pt>
                <c:pt idx="155">
                  <c:v>40880.0</c:v>
                </c:pt>
                <c:pt idx="156">
                  <c:v>40881.0</c:v>
                </c:pt>
                <c:pt idx="157">
                  <c:v>40882.0</c:v>
                </c:pt>
                <c:pt idx="158">
                  <c:v>40883.0</c:v>
                </c:pt>
                <c:pt idx="159">
                  <c:v>40884.0</c:v>
                </c:pt>
                <c:pt idx="160">
                  <c:v>40885.0</c:v>
                </c:pt>
                <c:pt idx="161">
                  <c:v>40886.0</c:v>
                </c:pt>
                <c:pt idx="162">
                  <c:v>40887.0</c:v>
                </c:pt>
                <c:pt idx="163">
                  <c:v>40888.0</c:v>
                </c:pt>
                <c:pt idx="164">
                  <c:v>40889.0</c:v>
                </c:pt>
                <c:pt idx="165">
                  <c:v>40890.0</c:v>
                </c:pt>
                <c:pt idx="166">
                  <c:v>40891.0</c:v>
                </c:pt>
                <c:pt idx="167">
                  <c:v>40892.0</c:v>
                </c:pt>
                <c:pt idx="168">
                  <c:v>40893.0</c:v>
                </c:pt>
                <c:pt idx="169">
                  <c:v>40894.0</c:v>
                </c:pt>
                <c:pt idx="170">
                  <c:v>40895.0</c:v>
                </c:pt>
                <c:pt idx="171">
                  <c:v>40896.0</c:v>
                </c:pt>
                <c:pt idx="172">
                  <c:v>40897.0</c:v>
                </c:pt>
                <c:pt idx="173">
                  <c:v>40898.0</c:v>
                </c:pt>
                <c:pt idx="174">
                  <c:v>40899.0</c:v>
                </c:pt>
                <c:pt idx="175">
                  <c:v>40900.0</c:v>
                </c:pt>
                <c:pt idx="176">
                  <c:v>40901.0</c:v>
                </c:pt>
                <c:pt idx="177">
                  <c:v>40902.0</c:v>
                </c:pt>
                <c:pt idx="178">
                  <c:v>40903.0</c:v>
                </c:pt>
                <c:pt idx="179">
                  <c:v>40904.0</c:v>
                </c:pt>
                <c:pt idx="180">
                  <c:v>40905.0</c:v>
                </c:pt>
                <c:pt idx="181">
                  <c:v>40906.0</c:v>
                </c:pt>
                <c:pt idx="182">
                  <c:v>40907.0</c:v>
                </c:pt>
                <c:pt idx="183">
                  <c:v>40908.0</c:v>
                </c:pt>
                <c:pt idx="184">
                  <c:v>40909.0</c:v>
                </c:pt>
                <c:pt idx="185">
                  <c:v>40910.0</c:v>
                </c:pt>
                <c:pt idx="186">
                  <c:v>40911.0</c:v>
                </c:pt>
                <c:pt idx="187">
                  <c:v>40912.0</c:v>
                </c:pt>
                <c:pt idx="188">
                  <c:v>40913.0</c:v>
                </c:pt>
                <c:pt idx="189">
                  <c:v>40914.0</c:v>
                </c:pt>
                <c:pt idx="190">
                  <c:v>40915.0</c:v>
                </c:pt>
                <c:pt idx="191">
                  <c:v>40916.0</c:v>
                </c:pt>
                <c:pt idx="192">
                  <c:v>40917.0</c:v>
                </c:pt>
                <c:pt idx="193">
                  <c:v>40918.0</c:v>
                </c:pt>
                <c:pt idx="194">
                  <c:v>40919.0</c:v>
                </c:pt>
                <c:pt idx="195">
                  <c:v>40920.0</c:v>
                </c:pt>
                <c:pt idx="196">
                  <c:v>40921.0</c:v>
                </c:pt>
                <c:pt idx="197">
                  <c:v>40922.0</c:v>
                </c:pt>
                <c:pt idx="198">
                  <c:v>40923.0</c:v>
                </c:pt>
                <c:pt idx="199">
                  <c:v>40924.0</c:v>
                </c:pt>
                <c:pt idx="200">
                  <c:v>40925.0</c:v>
                </c:pt>
                <c:pt idx="201">
                  <c:v>40926.0</c:v>
                </c:pt>
                <c:pt idx="202">
                  <c:v>40927.0</c:v>
                </c:pt>
                <c:pt idx="203">
                  <c:v>40928.0</c:v>
                </c:pt>
                <c:pt idx="204">
                  <c:v>40929.0</c:v>
                </c:pt>
                <c:pt idx="205">
                  <c:v>40930.0</c:v>
                </c:pt>
                <c:pt idx="206">
                  <c:v>40931.0</c:v>
                </c:pt>
                <c:pt idx="207">
                  <c:v>40932.0</c:v>
                </c:pt>
                <c:pt idx="208">
                  <c:v>40933.0</c:v>
                </c:pt>
                <c:pt idx="209">
                  <c:v>40934.0</c:v>
                </c:pt>
                <c:pt idx="210">
                  <c:v>40935.0</c:v>
                </c:pt>
                <c:pt idx="211">
                  <c:v>40936.0</c:v>
                </c:pt>
                <c:pt idx="212">
                  <c:v>40937.0</c:v>
                </c:pt>
                <c:pt idx="213">
                  <c:v>40938.0</c:v>
                </c:pt>
                <c:pt idx="214">
                  <c:v>40939.0</c:v>
                </c:pt>
                <c:pt idx="215">
                  <c:v>40940.0</c:v>
                </c:pt>
                <c:pt idx="216">
                  <c:v>40941.0</c:v>
                </c:pt>
                <c:pt idx="217">
                  <c:v>40942.0</c:v>
                </c:pt>
                <c:pt idx="218">
                  <c:v>40943.0</c:v>
                </c:pt>
                <c:pt idx="219">
                  <c:v>40944.0</c:v>
                </c:pt>
                <c:pt idx="220">
                  <c:v>40945.0</c:v>
                </c:pt>
                <c:pt idx="221">
                  <c:v>40946.0</c:v>
                </c:pt>
                <c:pt idx="222">
                  <c:v>40947.0</c:v>
                </c:pt>
                <c:pt idx="223">
                  <c:v>40948.0</c:v>
                </c:pt>
                <c:pt idx="224">
                  <c:v>40949.0</c:v>
                </c:pt>
                <c:pt idx="225">
                  <c:v>40950.0</c:v>
                </c:pt>
                <c:pt idx="226">
                  <c:v>40951.0</c:v>
                </c:pt>
                <c:pt idx="227">
                  <c:v>40952.0</c:v>
                </c:pt>
                <c:pt idx="228">
                  <c:v>40953.0</c:v>
                </c:pt>
                <c:pt idx="229">
                  <c:v>40954.0</c:v>
                </c:pt>
                <c:pt idx="230">
                  <c:v>40955.0</c:v>
                </c:pt>
                <c:pt idx="231">
                  <c:v>40956.0</c:v>
                </c:pt>
                <c:pt idx="232">
                  <c:v>40957.0</c:v>
                </c:pt>
                <c:pt idx="233">
                  <c:v>40958.0</c:v>
                </c:pt>
                <c:pt idx="234">
                  <c:v>40959.0</c:v>
                </c:pt>
                <c:pt idx="235">
                  <c:v>40960.0</c:v>
                </c:pt>
                <c:pt idx="236">
                  <c:v>40961.0</c:v>
                </c:pt>
                <c:pt idx="237">
                  <c:v>40962.0</c:v>
                </c:pt>
                <c:pt idx="238">
                  <c:v>40963.0</c:v>
                </c:pt>
                <c:pt idx="239">
                  <c:v>40964.0</c:v>
                </c:pt>
                <c:pt idx="240">
                  <c:v>40965.0</c:v>
                </c:pt>
                <c:pt idx="241">
                  <c:v>40966.0</c:v>
                </c:pt>
                <c:pt idx="242">
                  <c:v>40967.0</c:v>
                </c:pt>
                <c:pt idx="243">
                  <c:v>40968.0</c:v>
                </c:pt>
                <c:pt idx="244">
                  <c:v>40969.0</c:v>
                </c:pt>
                <c:pt idx="245">
                  <c:v>40970.0</c:v>
                </c:pt>
                <c:pt idx="246">
                  <c:v>40971.0</c:v>
                </c:pt>
                <c:pt idx="247">
                  <c:v>40972.0</c:v>
                </c:pt>
                <c:pt idx="248">
                  <c:v>40973.0</c:v>
                </c:pt>
                <c:pt idx="249">
                  <c:v>40974.0</c:v>
                </c:pt>
                <c:pt idx="250">
                  <c:v>40975.0</c:v>
                </c:pt>
                <c:pt idx="251">
                  <c:v>40976.0</c:v>
                </c:pt>
                <c:pt idx="252">
                  <c:v>40977.0</c:v>
                </c:pt>
                <c:pt idx="253">
                  <c:v>40978.0</c:v>
                </c:pt>
                <c:pt idx="254">
                  <c:v>40979.0</c:v>
                </c:pt>
                <c:pt idx="255">
                  <c:v>40980.0</c:v>
                </c:pt>
                <c:pt idx="256">
                  <c:v>40981.0</c:v>
                </c:pt>
                <c:pt idx="257">
                  <c:v>40982.0</c:v>
                </c:pt>
                <c:pt idx="258">
                  <c:v>40983.0</c:v>
                </c:pt>
                <c:pt idx="259">
                  <c:v>40984.0</c:v>
                </c:pt>
                <c:pt idx="260">
                  <c:v>40985.0</c:v>
                </c:pt>
                <c:pt idx="261">
                  <c:v>40986.0</c:v>
                </c:pt>
                <c:pt idx="262">
                  <c:v>40987.0</c:v>
                </c:pt>
                <c:pt idx="263">
                  <c:v>40988.0</c:v>
                </c:pt>
                <c:pt idx="264">
                  <c:v>40989.0</c:v>
                </c:pt>
                <c:pt idx="265">
                  <c:v>40990.0</c:v>
                </c:pt>
                <c:pt idx="266">
                  <c:v>40991.0</c:v>
                </c:pt>
                <c:pt idx="267">
                  <c:v>40992.0</c:v>
                </c:pt>
                <c:pt idx="268">
                  <c:v>40993.0</c:v>
                </c:pt>
                <c:pt idx="269">
                  <c:v>40994.0</c:v>
                </c:pt>
                <c:pt idx="270">
                  <c:v>40995.0</c:v>
                </c:pt>
                <c:pt idx="271">
                  <c:v>40996.0</c:v>
                </c:pt>
                <c:pt idx="272">
                  <c:v>40997.0</c:v>
                </c:pt>
                <c:pt idx="273">
                  <c:v>40998.0</c:v>
                </c:pt>
                <c:pt idx="274">
                  <c:v>40999.0</c:v>
                </c:pt>
                <c:pt idx="275">
                  <c:v>41000.0</c:v>
                </c:pt>
                <c:pt idx="276">
                  <c:v>41001.0</c:v>
                </c:pt>
                <c:pt idx="277">
                  <c:v>41002.0</c:v>
                </c:pt>
                <c:pt idx="278">
                  <c:v>41003.0</c:v>
                </c:pt>
                <c:pt idx="279">
                  <c:v>41004.0</c:v>
                </c:pt>
                <c:pt idx="280">
                  <c:v>41005.0</c:v>
                </c:pt>
                <c:pt idx="281">
                  <c:v>41006.0</c:v>
                </c:pt>
                <c:pt idx="282">
                  <c:v>41007.0</c:v>
                </c:pt>
                <c:pt idx="283">
                  <c:v>41008.0</c:v>
                </c:pt>
                <c:pt idx="284">
                  <c:v>41009.0</c:v>
                </c:pt>
                <c:pt idx="285">
                  <c:v>41010.0</c:v>
                </c:pt>
                <c:pt idx="286">
                  <c:v>41011.0</c:v>
                </c:pt>
              </c:numCache>
            </c:numRef>
          </c:xVal>
          <c:yVal>
            <c:numRef>
              <c:f>Nueces!$C$2:$C$288</c:f>
              <c:numCache>
                <c:formatCode>General</c:formatCode>
                <c:ptCount val="287"/>
                <c:pt idx="0">
                  <c:v>2.944952088</c:v>
                </c:pt>
                <c:pt idx="1">
                  <c:v>2.916635241</c:v>
                </c:pt>
                <c:pt idx="2">
                  <c:v>2.916635241</c:v>
                </c:pt>
                <c:pt idx="3">
                  <c:v>2.888318394</c:v>
                </c:pt>
                <c:pt idx="4">
                  <c:v>3.058219476</c:v>
                </c:pt>
                <c:pt idx="5">
                  <c:v>3.539605874999999</c:v>
                </c:pt>
                <c:pt idx="6">
                  <c:v>3.766140651</c:v>
                </c:pt>
                <c:pt idx="7">
                  <c:v>3.794457498</c:v>
                </c:pt>
                <c:pt idx="8">
                  <c:v>3.822774345</c:v>
                </c:pt>
                <c:pt idx="9">
                  <c:v>3.879408038999999</c:v>
                </c:pt>
                <c:pt idx="10">
                  <c:v>3.907724886000001</c:v>
                </c:pt>
                <c:pt idx="11">
                  <c:v>3.992675426999998</c:v>
                </c:pt>
                <c:pt idx="12">
                  <c:v>3.907724886000001</c:v>
                </c:pt>
                <c:pt idx="13">
                  <c:v>3.822774345</c:v>
                </c:pt>
                <c:pt idx="14">
                  <c:v>3.794457498</c:v>
                </c:pt>
                <c:pt idx="15">
                  <c:v>3.766140651</c:v>
                </c:pt>
                <c:pt idx="16">
                  <c:v>3.766140651</c:v>
                </c:pt>
                <c:pt idx="17">
                  <c:v>3.794457498</c:v>
                </c:pt>
                <c:pt idx="18">
                  <c:v>3.766140651</c:v>
                </c:pt>
                <c:pt idx="19">
                  <c:v>3.737823804</c:v>
                </c:pt>
                <c:pt idx="20">
                  <c:v>3.737823804</c:v>
                </c:pt>
                <c:pt idx="21">
                  <c:v>3.737823804</c:v>
                </c:pt>
                <c:pt idx="22">
                  <c:v>3.709506957000001</c:v>
                </c:pt>
                <c:pt idx="23">
                  <c:v>3.737823804</c:v>
                </c:pt>
                <c:pt idx="24">
                  <c:v>3.879408038999999</c:v>
                </c:pt>
                <c:pt idx="25">
                  <c:v>4.020992273999997</c:v>
                </c:pt>
                <c:pt idx="26">
                  <c:v>3.907724886000001</c:v>
                </c:pt>
                <c:pt idx="27">
                  <c:v>3.992675426999998</c:v>
                </c:pt>
                <c:pt idx="28">
                  <c:v>3.936041733</c:v>
                </c:pt>
                <c:pt idx="29">
                  <c:v>3.68119011</c:v>
                </c:pt>
                <c:pt idx="30">
                  <c:v>3.766140651</c:v>
                </c:pt>
                <c:pt idx="31">
                  <c:v>3.737823804</c:v>
                </c:pt>
                <c:pt idx="32">
                  <c:v>3.709506957000001</c:v>
                </c:pt>
                <c:pt idx="33">
                  <c:v>3.879408038999999</c:v>
                </c:pt>
                <c:pt idx="34">
                  <c:v>4.219210203</c:v>
                </c:pt>
                <c:pt idx="35">
                  <c:v>4.304160743999998</c:v>
                </c:pt>
                <c:pt idx="36">
                  <c:v>4.389111285</c:v>
                </c:pt>
                <c:pt idx="37">
                  <c:v>4.502378672999998</c:v>
                </c:pt>
                <c:pt idx="38">
                  <c:v>4.559012366999998</c:v>
                </c:pt>
                <c:pt idx="39">
                  <c:v>4.587329213999999</c:v>
                </c:pt>
                <c:pt idx="40">
                  <c:v>4.559012366999998</c:v>
                </c:pt>
                <c:pt idx="41">
                  <c:v>4.559012366999998</c:v>
                </c:pt>
                <c:pt idx="42">
                  <c:v>4.53069552</c:v>
                </c:pt>
                <c:pt idx="43">
                  <c:v>4.559012366999998</c:v>
                </c:pt>
                <c:pt idx="44">
                  <c:v>4.587329213999999</c:v>
                </c:pt>
                <c:pt idx="45">
                  <c:v>4.643962907999998</c:v>
                </c:pt>
                <c:pt idx="46">
                  <c:v>4.672279755</c:v>
                </c:pt>
                <c:pt idx="47">
                  <c:v>4.700596602</c:v>
                </c:pt>
                <c:pt idx="48">
                  <c:v>4.728913448999997</c:v>
                </c:pt>
                <c:pt idx="49">
                  <c:v>4.643962907999998</c:v>
                </c:pt>
                <c:pt idx="50">
                  <c:v>4.445744978999998</c:v>
                </c:pt>
                <c:pt idx="51">
                  <c:v>4.474061826</c:v>
                </c:pt>
                <c:pt idx="52">
                  <c:v>4.643962907999998</c:v>
                </c:pt>
                <c:pt idx="53">
                  <c:v>4.842180836999995</c:v>
                </c:pt>
                <c:pt idx="54">
                  <c:v>5.012081918999996</c:v>
                </c:pt>
                <c:pt idx="55">
                  <c:v>5.521785164999998</c:v>
                </c:pt>
                <c:pt idx="56">
                  <c:v>6.003171563999998</c:v>
                </c:pt>
                <c:pt idx="57">
                  <c:v>5.748319941</c:v>
                </c:pt>
                <c:pt idx="58">
                  <c:v>5.6633694</c:v>
                </c:pt>
                <c:pt idx="59">
                  <c:v>5.465151470999998</c:v>
                </c:pt>
                <c:pt idx="60">
                  <c:v>5.181983000999998</c:v>
                </c:pt>
                <c:pt idx="61">
                  <c:v>5.097032459999997</c:v>
                </c:pt>
                <c:pt idx="62">
                  <c:v>5.068715612999997</c:v>
                </c:pt>
                <c:pt idx="63">
                  <c:v>5.068715612999997</c:v>
                </c:pt>
                <c:pt idx="64">
                  <c:v>5.040398766</c:v>
                </c:pt>
                <c:pt idx="65">
                  <c:v>4.983765072</c:v>
                </c:pt>
                <c:pt idx="66">
                  <c:v>4.955448225</c:v>
                </c:pt>
                <c:pt idx="67">
                  <c:v>5.125349306999998</c:v>
                </c:pt>
                <c:pt idx="68">
                  <c:v>5.351884082999998</c:v>
                </c:pt>
                <c:pt idx="69">
                  <c:v>5.493468318</c:v>
                </c:pt>
                <c:pt idx="70">
                  <c:v>5.6633694</c:v>
                </c:pt>
                <c:pt idx="71">
                  <c:v>9.372876357000004</c:v>
                </c:pt>
                <c:pt idx="72">
                  <c:v>12.17624421</c:v>
                </c:pt>
                <c:pt idx="73">
                  <c:v>8.976440499000005</c:v>
                </c:pt>
                <c:pt idx="74">
                  <c:v>6.342973727999998</c:v>
                </c:pt>
                <c:pt idx="75">
                  <c:v>5.691686246999996</c:v>
                </c:pt>
                <c:pt idx="76">
                  <c:v>5.493468318</c:v>
                </c:pt>
                <c:pt idx="77">
                  <c:v>5.436834623999998</c:v>
                </c:pt>
                <c:pt idx="78">
                  <c:v>5.465151470999998</c:v>
                </c:pt>
                <c:pt idx="79">
                  <c:v>5.408517776999997</c:v>
                </c:pt>
                <c:pt idx="80">
                  <c:v>4.785547143</c:v>
                </c:pt>
                <c:pt idx="81">
                  <c:v>4.360794437999997</c:v>
                </c:pt>
                <c:pt idx="82">
                  <c:v>4.332477591</c:v>
                </c:pt>
                <c:pt idx="83">
                  <c:v>4.360794437999997</c:v>
                </c:pt>
                <c:pt idx="84">
                  <c:v>4.360794437999997</c:v>
                </c:pt>
                <c:pt idx="85">
                  <c:v>4.332477591</c:v>
                </c:pt>
                <c:pt idx="86">
                  <c:v>4.304160743999998</c:v>
                </c:pt>
                <c:pt idx="87">
                  <c:v>4.275843897</c:v>
                </c:pt>
                <c:pt idx="88">
                  <c:v>4.247527049999998</c:v>
                </c:pt>
                <c:pt idx="89">
                  <c:v>4.304160743999998</c:v>
                </c:pt>
                <c:pt idx="90">
                  <c:v>5.776636788000001</c:v>
                </c:pt>
                <c:pt idx="91">
                  <c:v>5.125349306999998</c:v>
                </c:pt>
                <c:pt idx="92">
                  <c:v>4.700596602</c:v>
                </c:pt>
                <c:pt idx="93">
                  <c:v>4.615646060999998</c:v>
                </c:pt>
                <c:pt idx="94">
                  <c:v>4.445744978999998</c:v>
                </c:pt>
                <c:pt idx="95">
                  <c:v>4.162576508999996</c:v>
                </c:pt>
                <c:pt idx="96">
                  <c:v>3.992675426999998</c:v>
                </c:pt>
                <c:pt idx="97">
                  <c:v>3.992675426999998</c:v>
                </c:pt>
                <c:pt idx="98">
                  <c:v>4.049309121000002</c:v>
                </c:pt>
                <c:pt idx="99">
                  <c:v>4.049309121000002</c:v>
                </c:pt>
                <c:pt idx="100">
                  <c:v>3.992675426999998</c:v>
                </c:pt>
                <c:pt idx="101">
                  <c:v>4.105942814999998</c:v>
                </c:pt>
                <c:pt idx="102">
                  <c:v>3.737823804</c:v>
                </c:pt>
                <c:pt idx="103">
                  <c:v>3.143170017000001</c:v>
                </c:pt>
                <c:pt idx="104">
                  <c:v>2.973268934999998</c:v>
                </c:pt>
                <c:pt idx="105">
                  <c:v>2.916635241</c:v>
                </c:pt>
                <c:pt idx="106">
                  <c:v>3.058219476</c:v>
                </c:pt>
                <c:pt idx="107">
                  <c:v>3.114853169999999</c:v>
                </c:pt>
                <c:pt idx="108">
                  <c:v>3.114853169999999</c:v>
                </c:pt>
                <c:pt idx="109">
                  <c:v>3.058219476</c:v>
                </c:pt>
                <c:pt idx="110">
                  <c:v>3.001585782000001</c:v>
                </c:pt>
                <c:pt idx="111">
                  <c:v>2.973268934999998</c:v>
                </c:pt>
                <c:pt idx="112">
                  <c:v>3.086536323</c:v>
                </c:pt>
                <c:pt idx="113">
                  <c:v>3.284754252000001</c:v>
                </c:pt>
                <c:pt idx="114">
                  <c:v>3.313071099</c:v>
                </c:pt>
                <c:pt idx="115">
                  <c:v>3.341387946</c:v>
                </c:pt>
                <c:pt idx="116">
                  <c:v>3.454655333999998</c:v>
                </c:pt>
                <c:pt idx="117">
                  <c:v>3.68119011</c:v>
                </c:pt>
                <c:pt idx="118">
                  <c:v>3.709506957000001</c:v>
                </c:pt>
                <c:pt idx="119">
                  <c:v>3.596239569</c:v>
                </c:pt>
                <c:pt idx="120">
                  <c:v>3.454655333999998</c:v>
                </c:pt>
                <c:pt idx="121">
                  <c:v>3.256437405</c:v>
                </c:pt>
                <c:pt idx="122">
                  <c:v>3.143170017000001</c:v>
                </c:pt>
                <c:pt idx="123">
                  <c:v>3.284754252000001</c:v>
                </c:pt>
                <c:pt idx="124">
                  <c:v>4.332477591</c:v>
                </c:pt>
                <c:pt idx="125">
                  <c:v>5.040398766</c:v>
                </c:pt>
                <c:pt idx="126">
                  <c:v>5.266933541999997</c:v>
                </c:pt>
                <c:pt idx="127">
                  <c:v>5.578418858999997</c:v>
                </c:pt>
                <c:pt idx="128">
                  <c:v>5.861587328999996</c:v>
                </c:pt>
                <c:pt idx="129">
                  <c:v>6.088122105000001</c:v>
                </c:pt>
                <c:pt idx="130">
                  <c:v>6.059805257999996</c:v>
                </c:pt>
                <c:pt idx="131">
                  <c:v>6.003171563999998</c:v>
                </c:pt>
                <c:pt idx="132">
                  <c:v>6.031488411</c:v>
                </c:pt>
                <c:pt idx="133">
                  <c:v>6.003171563999998</c:v>
                </c:pt>
                <c:pt idx="134">
                  <c:v>6.003171563999998</c:v>
                </c:pt>
                <c:pt idx="135">
                  <c:v>6.031488411</c:v>
                </c:pt>
                <c:pt idx="136">
                  <c:v>6.003171563999998</c:v>
                </c:pt>
                <c:pt idx="137">
                  <c:v>6.003171563999998</c:v>
                </c:pt>
                <c:pt idx="138">
                  <c:v>6.003171563999998</c:v>
                </c:pt>
                <c:pt idx="139">
                  <c:v>5.946537869999998</c:v>
                </c:pt>
                <c:pt idx="140">
                  <c:v>5.946537869999998</c:v>
                </c:pt>
                <c:pt idx="141">
                  <c:v>5.833270482000002</c:v>
                </c:pt>
                <c:pt idx="142">
                  <c:v>5.606735705999998</c:v>
                </c:pt>
                <c:pt idx="143">
                  <c:v>5.153666154</c:v>
                </c:pt>
                <c:pt idx="144">
                  <c:v>4.587329213999999</c:v>
                </c:pt>
                <c:pt idx="145">
                  <c:v>4.417428131999999</c:v>
                </c:pt>
                <c:pt idx="146">
                  <c:v>4.445744978999998</c:v>
                </c:pt>
                <c:pt idx="147">
                  <c:v>4.474061826</c:v>
                </c:pt>
                <c:pt idx="148">
                  <c:v>4.445744978999998</c:v>
                </c:pt>
                <c:pt idx="149">
                  <c:v>4.332477591</c:v>
                </c:pt>
                <c:pt idx="150">
                  <c:v>4.304160743999998</c:v>
                </c:pt>
                <c:pt idx="151">
                  <c:v>4.190893355999998</c:v>
                </c:pt>
                <c:pt idx="152">
                  <c:v>3.96435858</c:v>
                </c:pt>
                <c:pt idx="153">
                  <c:v>3.879408038999999</c:v>
                </c:pt>
                <c:pt idx="154">
                  <c:v>3.766140651</c:v>
                </c:pt>
                <c:pt idx="155">
                  <c:v>3.567922722000001</c:v>
                </c:pt>
                <c:pt idx="156">
                  <c:v>3.511289028</c:v>
                </c:pt>
                <c:pt idx="157">
                  <c:v>3.426338487</c:v>
                </c:pt>
                <c:pt idx="158">
                  <c:v>3.228120558000001</c:v>
                </c:pt>
                <c:pt idx="159">
                  <c:v>3.001585782000001</c:v>
                </c:pt>
                <c:pt idx="160">
                  <c:v>2.746734159000001</c:v>
                </c:pt>
                <c:pt idx="161">
                  <c:v>2.633466771</c:v>
                </c:pt>
                <c:pt idx="162">
                  <c:v>2.633466771</c:v>
                </c:pt>
                <c:pt idx="163">
                  <c:v>2.633466771</c:v>
                </c:pt>
                <c:pt idx="164">
                  <c:v>2.54851623</c:v>
                </c:pt>
                <c:pt idx="165">
                  <c:v>2.491882535999999</c:v>
                </c:pt>
                <c:pt idx="166">
                  <c:v>2.520199383</c:v>
                </c:pt>
                <c:pt idx="167">
                  <c:v>1.98217929</c:v>
                </c:pt>
                <c:pt idx="168">
                  <c:v>2.860001547000001</c:v>
                </c:pt>
                <c:pt idx="169">
                  <c:v>2.888318394</c:v>
                </c:pt>
                <c:pt idx="170">
                  <c:v>2.746734159000001</c:v>
                </c:pt>
                <c:pt idx="171">
                  <c:v>2.775051006</c:v>
                </c:pt>
                <c:pt idx="172">
                  <c:v>2.633466771</c:v>
                </c:pt>
                <c:pt idx="173">
                  <c:v>2.435248841999999</c:v>
                </c:pt>
                <c:pt idx="174">
                  <c:v>2.378615148</c:v>
                </c:pt>
                <c:pt idx="175">
                  <c:v>2.321981454</c:v>
                </c:pt>
                <c:pt idx="176">
                  <c:v>2.321981454</c:v>
                </c:pt>
                <c:pt idx="177">
                  <c:v>2.293664607</c:v>
                </c:pt>
                <c:pt idx="178">
                  <c:v>2.208714066000001</c:v>
                </c:pt>
                <c:pt idx="179">
                  <c:v>2.038812983999999</c:v>
                </c:pt>
                <c:pt idx="180">
                  <c:v>1.868911902</c:v>
                </c:pt>
                <c:pt idx="181">
                  <c:v>1.925545596</c:v>
                </c:pt>
                <c:pt idx="182">
                  <c:v>2.095446677999999</c:v>
                </c:pt>
                <c:pt idx="183">
                  <c:v>2.463565689</c:v>
                </c:pt>
                <c:pt idx="184">
                  <c:v>2.491882535999999</c:v>
                </c:pt>
                <c:pt idx="185">
                  <c:v>2.350298300999999</c:v>
                </c:pt>
                <c:pt idx="186">
                  <c:v>2.350298300999999</c:v>
                </c:pt>
                <c:pt idx="187">
                  <c:v>2.350298300999999</c:v>
                </c:pt>
                <c:pt idx="188">
                  <c:v>2.321981454</c:v>
                </c:pt>
                <c:pt idx="189">
                  <c:v>2.406931995</c:v>
                </c:pt>
                <c:pt idx="190">
                  <c:v>2.491882535999999</c:v>
                </c:pt>
                <c:pt idx="191">
                  <c:v>2.520199383</c:v>
                </c:pt>
                <c:pt idx="192">
                  <c:v>2.520199383</c:v>
                </c:pt>
                <c:pt idx="193">
                  <c:v>2.378615148</c:v>
                </c:pt>
                <c:pt idx="194">
                  <c:v>2.208714066000001</c:v>
                </c:pt>
                <c:pt idx="195">
                  <c:v>2.010496136999999</c:v>
                </c:pt>
                <c:pt idx="196">
                  <c:v>1.868911902</c:v>
                </c:pt>
                <c:pt idx="197">
                  <c:v>1.897228748999999</c:v>
                </c:pt>
                <c:pt idx="198">
                  <c:v>2.038812983999999</c:v>
                </c:pt>
                <c:pt idx="199">
                  <c:v>2.067129831000001</c:v>
                </c:pt>
                <c:pt idx="200">
                  <c:v>2.067129831000001</c:v>
                </c:pt>
                <c:pt idx="201">
                  <c:v>2.180397219000001</c:v>
                </c:pt>
                <c:pt idx="202">
                  <c:v>2.293664607</c:v>
                </c:pt>
                <c:pt idx="203">
                  <c:v>2.293664607</c:v>
                </c:pt>
                <c:pt idx="204">
                  <c:v>2.010496136999999</c:v>
                </c:pt>
                <c:pt idx="205">
                  <c:v>1.897228748999999</c:v>
                </c:pt>
                <c:pt idx="206">
                  <c:v>1.897228748999999</c:v>
                </c:pt>
                <c:pt idx="207">
                  <c:v>1.897228748999999</c:v>
                </c:pt>
                <c:pt idx="208">
                  <c:v>2.123763525</c:v>
                </c:pt>
                <c:pt idx="209">
                  <c:v>2.237030913</c:v>
                </c:pt>
                <c:pt idx="210">
                  <c:v>2.180397219000001</c:v>
                </c:pt>
                <c:pt idx="211">
                  <c:v>2.095446677999999</c:v>
                </c:pt>
                <c:pt idx="212">
                  <c:v>2.067129831000001</c:v>
                </c:pt>
                <c:pt idx="213">
                  <c:v>2.067129831000001</c:v>
                </c:pt>
                <c:pt idx="214">
                  <c:v>2.067129831000001</c:v>
                </c:pt>
                <c:pt idx="215">
                  <c:v>2.067129831000001</c:v>
                </c:pt>
                <c:pt idx="216">
                  <c:v>1.868911902</c:v>
                </c:pt>
                <c:pt idx="217">
                  <c:v>1.783961361</c:v>
                </c:pt>
                <c:pt idx="218">
                  <c:v>1.840595055</c:v>
                </c:pt>
                <c:pt idx="219">
                  <c:v>2.237030913</c:v>
                </c:pt>
                <c:pt idx="220">
                  <c:v>1.557426585</c:v>
                </c:pt>
                <c:pt idx="221">
                  <c:v>1.557426585</c:v>
                </c:pt>
                <c:pt idx="222">
                  <c:v>1.69901082</c:v>
                </c:pt>
                <c:pt idx="223">
                  <c:v>1.69901082</c:v>
                </c:pt>
                <c:pt idx="224">
                  <c:v>1.585743432</c:v>
                </c:pt>
                <c:pt idx="225">
                  <c:v>1.387525503</c:v>
                </c:pt>
                <c:pt idx="226">
                  <c:v>1.387525503</c:v>
                </c:pt>
                <c:pt idx="227">
                  <c:v>1.415842349999999</c:v>
                </c:pt>
                <c:pt idx="228">
                  <c:v>1.387525503</c:v>
                </c:pt>
                <c:pt idx="229">
                  <c:v>1.529109738</c:v>
                </c:pt>
                <c:pt idx="230">
                  <c:v>1.472476044</c:v>
                </c:pt>
                <c:pt idx="231">
                  <c:v>1.415842349999999</c:v>
                </c:pt>
                <c:pt idx="232">
                  <c:v>1.444159197</c:v>
                </c:pt>
                <c:pt idx="233">
                  <c:v>1.415842349999999</c:v>
                </c:pt>
                <c:pt idx="234">
                  <c:v>1.415842349999999</c:v>
                </c:pt>
                <c:pt idx="235">
                  <c:v>1.444159197</c:v>
                </c:pt>
                <c:pt idx="236">
                  <c:v>1.359208655999999</c:v>
                </c:pt>
                <c:pt idx="237">
                  <c:v>1.274258115</c:v>
                </c:pt>
                <c:pt idx="238">
                  <c:v>1.217624421</c:v>
                </c:pt>
                <c:pt idx="239">
                  <c:v>1.274258115</c:v>
                </c:pt>
                <c:pt idx="240">
                  <c:v>1.245941267999999</c:v>
                </c:pt>
                <c:pt idx="241">
                  <c:v>1.217624421</c:v>
                </c:pt>
                <c:pt idx="242">
                  <c:v>1.160990727</c:v>
                </c:pt>
                <c:pt idx="243">
                  <c:v>1.245941267999999</c:v>
                </c:pt>
                <c:pt idx="244">
                  <c:v>1.274258115</c:v>
                </c:pt>
                <c:pt idx="245">
                  <c:v>1.529109738</c:v>
                </c:pt>
                <c:pt idx="246">
                  <c:v>1.727327667</c:v>
                </c:pt>
                <c:pt idx="247">
                  <c:v>1.783961361</c:v>
                </c:pt>
                <c:pt idx="248">
                  <c:v>2.180397219000001</c:v>
                </c:pt>
                <c:pt idx="249">
                  <c:v>3.228120558000001</c:v>
                </c:pt>
                <c:pt idx="250">
                  <c:v>3.171486864</c:v>
                </c:pt>
                <c:pt idx="251">
                  <c:v>3.199803711</c:v>
                </c:pt>
                <c:pt idx="252">
                  <c:v>3.369704793</c:v>
                </c:pt>
                <c:pt idx="253">
                  <c:v>3.369704793</c:v>
                </c:pt>
                <c:pt idx="254">
                  <c:v>3.369704793</c:v>
                </c:pt>
                <c:pt idx="255">
                  <c:v>3.369704793</c:v>
                </c:pt>
                <c:pt idx="256">
                  <c:v>3.284754252000001</c:v>
                </c:pt>
                <c:pt idx="257">
                  <c:v>3.228120558000001</c:v>
                </c:pt>
                <c:pt idx="258">
                  <c:v>3.369704793</c:v>
                </c:pt>
                <c:pt idx="259">
                  <c:v>3.652873262999999</c:v>
                </c:pt>
                <c:pt idx="260">
                  <c:v>3.426338487</c:v>
                </c:pt>
                <c:pt idx="261">
                  <c:v>2.746734159000001</c:v>
                </c:pt>
                <c:pt idx="262">
                  <c:v>2.491882535999999</c:v>
                </c:pt>
                <c:pt idx="263">
                  <c:v>2.208714066000001</c:v>
                </c:pt>
                <c:pt idx="264">
                  <c:v>1.755644514</c:v>
                </c:pt>
                <c:pt idx="265">
                  <c:v>1.755644514</c:v>
                </c:pt>
                <c:pt idx="266">
                  <c:v>1.755644514</c:v>
                </c:pt>
                <c:pt idx="267">
                  <c:v>1.98217929</c:v>
                </c:pt>
                <c:pt idx="268">
                  <c:v>2.237030913</c:v>
                </c:pt>
                <c:pt idx="269">
                  <c:v>2.237030913</c:v>
                </c:pt>
                <c:pt idx="270">
                  <c:v>2.208714066000001</c:v>
                </c:pt>
                <c:pt idx="271">
                  <c:v>2.237030913</c:v>
                </c:pt>
                <c:pt idx="272">
                  <c:v>2.152080372</c:v>
                </c:pt>
                <c:pt idx="273">
                  <c:v>1.953862443</c:v>
                </c:pt>
                <c:pt idx="274">
                  <c:v>1.925545596</c:v>
                </c:pt>
                <c:pt idx="275">
                  <c:v>1.897228748999999</c:v>
                </c:pt>
                <c:pt idx="276">
                  <c:v>1.953862443</c:v>
                </c:pt>
                <c:pt idx="277">
                  <c:v>2.067129831000001</c:v>
                </c:pt>
                <c:pt idx="278">
                  <c:v>2.378615148</c:v>
                </c:pt>
                <c:pt idx="279">
                  <c:v>2.350298300999999</c:v>
                </c:pt>
                <c:pt idx="280">
                  <c:v>2.378615148</c:v>
                </c:pt>
                <c:pt idx="281">
                  <c:v>2.54851623</c:v>
                </c:pt>
                <c:pt idx="282">
                  <c:v>2.576833077</c:v>
                </c:pt>
                <c:pt idx="283">
                  <c:v>2.718417312</c:v>
                </c:pt>
                <c:pt idx="284">
                  <c:v>3.058219476</c:v>
                </c:pt>
                <c:pt idx="285">
                  <c:v>3.114853169999999</c:v>
                </c:pt>
                <c:pt idx="286">
                  <c:v>3.284754252000001</c:v>
                </c:pt>
              </c:numCache>
            </c:numRef>
          </c:yVal>
        </c:ser>
        <c:ser>
          <c:idx val="1"/>
          <c:order val="1"/>
          <c:tx>
            <c:strRef>
              <c:f>Nueces!$D$1</c:f>
              <c:strCache>
                <c:ptCount val="1"/>
                <c:pt idx="0">
                  <c:v>Sampled</c:v>
                </c:pt>
              </c:strCache>
            </c:strRef>
          </c:tx>
          <c:spPr>
            <a:ln w="28575">
              <a:noFill/>
            </a:ln>
          </c:spPr>
          <c:marker>
            <c:symbol val="diamond"/>
            <c:size val="7"/>
            <c:spPr>
              <a:solidFill>
                <a:srgbClr val="0070C0"/>
              </a:solidFill>
              <a:ln>
                <a:solidFill>
                  <a:prstClr val="black"/>
                </a:solidFill>
              </a:ln>
            </c:spPr>
          </c:marker>
          <c:xVal>
            <c:numRef>
              <c:f>Nueces!$A$2:$A$288</c:f>
              <c:numCache>
                <c:formatCode>m/d/yyyy</c:formatCode>
                <c:ptCount val="287"/>
                <c:pt idx="0">
                  <c:v>40725.0</c:v>
                </c:pt>
                <c:pt idx="1">
                  <c:v>40726.0</c:v>
                </c:pt>
                <c:pt idx="2">
                  <c:v>40727.0</c:v>
                </c:pt>
                <c:pt idx="3">
                  <c:v>40728.0</c:v>
                </c:pt>
                <c:pt idx="4">
                  <c:v>40729.0</c:v>
                </c:pt>
                <c:pt idx="5">
                  <c:v>40730.0</c:v>
                </c:pt>
                <c:pt idx="6">
                  <c:v>40731.0</c:v>
                </c:pt>
                <c:pt idx="7">
                  <c:v>40732.0</c:v>
                </c:pt>
                <c:pt idx="8">
                  <c:v>40733.0</c:v>
                </c:pt>
                <c:pt idx="9">
                  <c:v>40734.0</c:v>
                </c:pt>
                <c:pt idx="10">
                  <c:v>40735.0</c:v>
                </c:pt>
                <c:pt idx="11">
                  <c:v>40736.0</c:v>
                </c:pt>
                <c:pt idx="12">
                  <c:v>40737.0</c:v>
                </c:pt>
                <c:pt idx="13">
                  <c:v>40738.0</c:v>
                </c:pt>
                <c:pt idx="14">
                  <c:v>40739.0</c:v>
                </c:pt>
                <c:pt idx="15">
                  <c:v>40740.0</c:v>
                </c:pt>
                <c:pt idx="16">
                  <c:v>40741.0</c:v>
                </c:pt>
                <c:pt idx="17">
                  <c:v>40742.0</c:v>
                </c:pt>
                <c:pt idx="18">
                  <c:v>40743.0</c:v>
                </c:pt>
                <c:pt idx="19">
                  <c:v>40744.0</c:v>
                </c:pt>
                <c:pt idx="20">
                  <c:v>40745.0</c:v>
                </c:pt>
                <c:pt idx="21">
                  <c:v>40746.0</c:v>
                </c:pt>
                <c:pt idx="22">
                  <c:v>40747.0</c:v>
                </c:pt>
                <c:pt idx="23">
                  <c:v>40748.0</c:v>
                </c:pt>
                <c:pt idx="24">
                  <c:v>40749.0</c:v>
                </c:pt>
                <c:pt idx="25">
                  <c:v>40750.0</c:v>
                </c:pt>
                <c:pt idx="26">
                  <c:v>40751.0</c:v>
                </c:pt>
                <c:pt idx="27">
                  <c:v>40752.0</c:v>
                </c:pt>
                <c:pt idx="28">
                  <c:v>40753.0</c:v>
                </c:pt>
                <c:pt idx="29">
                  <c:v>40754.0</c:v>
                </c:pt>
                <c:pt idx="30">
                  <c:v>40755.0</c:v>
                </c:pt>
                <c:pt idx="31">
                  <c:v>40756.0</c:v>
                </c:pt>
                <c:pt idx="32">
                  <c:v>40757.0</c:v>
                </c:pt>
                <c:pt idx="33">
                  <c:v>40758.0</c:v>
                </c:pt>
                <c:pt idx="34">
                  <c:v>40759.0</c:v>
                </c:pt>
                <c:pt idx="35">
                  <c:v>40760.0</c:v>
                </c:pt>
                <c:pt idx="36">
                  <c:v>40761.0</c:v>
                </c:pt>
                <c:pt idx="37">
                  <c:v>40762.0</c:v>
                </c:pt>
                <c:pt idx="38">
                  <c:v>40763.0</c:v>
                </c:pt>
                <c:pt idx="39">
                  <c:v>40764.0</c:v>
                </c:pt>
                <c:pt idx="40">
                  <c:v>40765.0</c:v>
                </c:pt>
                <c:pt idx="41">
                  <c:v>40766.0</c:v>
                </c:pt>
                <c:pt idx="42">
                  <c:v>40767.0</c:v>
                </c:pt>
                <c:pt idx="43">
                  <c:v>40768.0</c:v>
                </c:pt>
                <c:pt idx="44">
                  <c:v>40769.0</c:v>
                </c:pt>
                <c:pt idx="45">
                  <c:v>40770.0</c:v>
                </c:pt>
                <c:pt idx="46">
                  <c:v>40771.0</c:v>
                </c:pt>
                <c:pt idx="47">
                  <c:v>40772.0</c:v>
                </c:pt>
                <c:pt idx="48">
                  <c:v>40773.0</c:v>
                </c:pt>
                <c:pt idx="49">
                  <c:v>40774.0</c:v>
                </c:pt>
                <c:pt idx="50">
                  <c:v>40775.0</c:v>
                </c:pt>
                <c:pt idx="51">
                  <c:v>40776.0</c:v>
                </c:pt>
                <c:pt idx="52">
                  <c:v>40777.0</c:v>
                </c:pt>
                <c:pt idx="53">
                  <c:v>40778.0</c:v>
                </c:pt>
                <c:pt idx="54">
                  <c:v>40779.0</c:v>
                </c:pt>
                <c:pt idx="55">
                  <c:v>40780.0</c:v>
                </c:pt>
                <c:pt idx="56">
                  <c:v>40781.0</c:v>
                </c:pt>
                <c:pt idx="57">
                  <c:v>40782.0</c:v>
                </c:pt>
                <c:pt idx="58">
                  <c:v>40783.0</c:v>
                </c:pt>
                <c:pt idx="59">
                  <c:v>40784.0</c:v>
                </c:pt>
                <c:pt idx="60">
                  <c:v>40785.0</c:v>
                </c:pt>
                <c:pt idx="61">
                  <c:v>40786.0</c:v>
                </c:pt>
                <c:pt idx="62">
                  <c:v>40787.0</c:v>
                </c:pt>
                <c:pt idx="63">
                  <c:v>40788.0</c:v>
                </c:pt>
                <c:pt idx="64">
                  <c:v>40789.0</c:v>
                </c:pt>
                <c:pt idx="65">
                  <c:v>40790.0</c:v>
                </c:pt>
                <c:pt idx="66">
                  <c:v>40791.0</c:v>
                </c:pt>
                <c:pt idx="67">
                  <c:v>40792.0</c:v>
                </c:pt>
                <c:pt idx="68">
                  <c:v>40793.0</c:v>
                </c:pt>
                <c:pt idx="69">
                  <c:v>40794.0</c:v>
                </c:pt>
                <c:pt idx="70">
                  <c:v>40795.0</c:v>
                </c:pt>
                <c:pt idx="71">
                  <c:v>40796.0</c:v>
                </c:pt>
                <c:pt idx="72">
                  <c:v>40797.0</c:v>
                </c:pt>
                <c:pt idx="73">
                  <c:v>40798.0</c:v>
                </c:pt>
                <c:pt idx="74">
                  <c:v>40799.0</c:v>
                </c:pt>
                <c:pt idx="75">
                  <c:v>40800.0</c:v>
                </c:pt>
                <c:pt idx="76">
                  <c:v>40801.0</c:v>
                </c:pt>
                <c:pt idx="77">
                  <c:v>40802.0</c:v>
                </c:pt>
                <c:pt idx="78">
                  <c:v>40803.0</c:v>
                </c:pt>
                <c:pt idx="79">
                  <c:v>40804.0</c:v>
                </c:pt>
                <c:pt idx="80">
                  <c:v>40805.0</c:v>
                </c:pt>
                <c:pt idx="81">
                  <c:v>40806.0</c:v>
                </c:pt>
                <c:pt idx="82">
                  <c:v>40807.0</c:v>
                </c:pt>
                <c:pt idx="83">
                  <c:v>40808.0</c:v>
                </c:pt>
                <c:pt idx="84">
                  <c:v>40809.0</c:v>
                </c:pt>
                <c:pt idx="85">
                  <c:v>40810.0</c:v>
                </c:pt>
                <c:pt idx="86">
                  <c:v>40811.0</c:v>
                </c:pt>
                <c:pt idx="87">
                  <c:v>40812.0</c:v>
                </c:pt>
                <c:pt idx="88">
                  <c:v>40813.0</c:v>
                </c:pt>
                <c:pt idx="89">
                  <c:v>40814.0</c:v>
                </c:pt>
                <c:pt idx="90">
                  <c:v>40815.0</c:v>
                </c:pt>
                <c:pt idx="91">
                  <c:v>40816.0</c:v>
                </c:pt>
                <c:pt idx="92">
                  <c:v>40817.0</c:v>
                </c:pt>
                <c:pt idx="93">
                  <c:v>40818.0</c:v>
                </c:pt>
                <c:pt idx="94">
                  <c:v>40819.0</c:v>
                </c:pt>
                <c:pt idx="95">
                  <c:v>40820.0</c:v>
                </c:pt>
                <c:pt idx="96">
                  <c:v>40821.0</c:v>
                </c:pt>
                <c:pt idx="97">
                  <c:v>40822.0</c:v>
                </c:pt>
                <c:pt idx="98">
                  <c:v>40823.0</c:v>
                </c:pt>
                <c:pt idx="99">
                  <c:v>40824.0</c:v>
                </c:pt>
                <c:pt idx="100">
                  <c:v>40825.0</c:v>
                </c:pt>
                <c:pt idx="101">
                  <c:v>40826.0</c:v>
                </c:pt>
                <c:pt idx="102">
                  <c:v>40827.0</c:v>
                </c:pt>
                <c:pt idx="103">
                  <c:v>40828.0</c:v>
                </c:pt>
                <c:pt idx="104">
                  <c:v>40829.0</c:v>
                </c:pt>
                <c:pt idx="105">
                  <c:v>40830.0</c:v>
                </c:pt>
                <c:pt idx="106">
                  <c:v>40831.0</c:v>
                </c:pt>
                <c:pt idx="107">
                  <c:v>40832.0</c:v>
                </c:pt>
                <c:pt idx="108">
                  <c:v>40833.0</c:v>
                </c:pt>
                <c:pt idx="109">
                  <c:v>40834.0</c:v>
                </c:pt>
                <c:pt idx="110">
                  <c:v>40835.0</c:v>
                </c:pt>
                <c:pt idx="111">
                  <c:v>40836.0</c:v>
                </c:pt>
                <c:pt idx="112">
                  <c:v>40837.0</c:v>
                </c:pt>
                <c:pt idx="113">
                  <c:v>40838.0</c:v>
                </c:pt>
                <c:pt idx="114">
                  <c:v>40839.0</c:v>
                </c:pt>
                <c:pt idx="115">
                  <c:v>40840.0</c:v>
                </c:pt>
                <c:pt idx="116">
                  <c:v>40841.0</c:v>
                </c:pt>
                <c:pt idx="117">
                  <c:v>40842.0</c:v>
                </c:pt>
                <c:pt idx="118">
                  <c:v>40843.0</c:v>
                </c:pt>
                <c:pt idx="119">
                  <c:v>40844.0</c:v>
                </c:pt>
                <c:pt idx="120">
                  <c:v>40845.0</c:v>
                </c:pt>
                <c:pt idx="121">
                  <c:v>40846.0</c:v>
                </c:pt>
                <c:pt idx="122">
                  <c:v>40847.0</c:v>
                </c:pt>
                <c:pt idx="123">
                  <c:v>40848.0</c:v>
                </c:pt>
                <c:pt idx="124">
                  <c:v>40849.0</c:v>
                </c:pt>
                <c:pt idx="125">
                  <c:v>40850.0</c:v>
                </c:pt>
                <c:pt idx="126">
                  <c:v>40851.0</c:v>
                </c:pt>
                <c:pt idx="127">
                  <c:v>40852.0</c:v>
                </c:pt>
                <c:pt idx="128">
                  <c:v>40853.0</c:v>
                </c:pt>
                <c:pt idx="129">
                  <c:v>40854.0</c:v>
                </c:pt>
                <c:pt idx="130">
                  <c:v>40855.0</c:v>
                </c:pt>
                <c:pt idx="131">
                  <c:v>40856.0</c:v>
                </c:pt>
                <c:pt idx="132">
                  <c:v>40857.0</c:v>
                </c:pt>
                <c:pt idx="133">
                  <c:v>40858.0</c:v>
                </c:pt>
                <c:pt idx="134">
                  <c:v>40859.0</c:v>
                </c:pt>
                <c:pt idx="135">
                  <c:v>40860.0</c:v>
                </c:pt>
                <c:pt idx="136">
                  <c:v>40861.0</c:v>
                </c:pt>
                <c:pt idx="137">
                  <c:v>40862.0</c:v>
                </c:pt>
                <c:pt idx="138">
                  <c:v>40863.0</c:v>
                </c:pt>
                <c:pt idx="139">
                  <c:v>40864.0</c:v>
                </c:pt>
                <c:pt idx="140">
                  <c:v>40865.0</c:v>
                </c:pt>
                <c:pt idx="141">
                  <c:v>40866.0</c:v>
                </c:pt>
                <c:pt idx="142">
                  <c:v>40867.0</c:v>
                </c:pt>
                <c:pt idx="143">
                  <c:v>40868.0</c:v>
                </c:pt>
                <c:pt idx="144">
                  <c:v>40869.0</c:v>
                </c:pt>
                <c:pt idx="145">
                  <c:v>40870.0</c:v>
                </c:pt>
                <c:pt idx="146">
                  <c:v>40871.0</c:v>
                </c:pt>
                <c:pt idx="147">
                  <c:v>40872.0</c:v>
                </c:pt>
                <c:pt idx="148">
                  <c:v>40873.0</c:v>
                </c:pt>
                <c:pt idx="149">
                  <c:v>40874.0</c:v>
                </c:pt>
                <c:pt idx="150">
                  <c:v>40875.0</c:v>
                </c:pt>
                <c:pt idx="151">
                  <c:v>40876.0</c:v>
                </c:pt>
                <c:pt idx="152">
                  <c:v>40877.0</c:v>
                </c:pt>
                <c:pt idx="153">
                  <c:v>40878.0</c:v>
                </c:pt>
                <c:pt idx="154">
                  <c:v>40879.0</c:v>
                </c:pt>
                <c:pt idx="155">
                  <c:v>40880.0</c:v>
                </c:pt>
                <c:pt idx="156">
                  <c:v>40881.0</c:v>
                </c:pt>
                <c:pt idx="157">
                  <c:v>40882.0</c:v>
                </c:pt>
                <c:pt idx="158">
                  <c:v>40883.0</c:v>
                </c:pt>
                <c:pt idx="159">
                  <c:v>40884.0</c:v>
                </c:pt>
                <c:pt idx="160">
                  <c:v>40885.0</c:v>
                </c:pt>
                <c:pt idx="161">
                  <c:v>40886.0</c:v>
                </c:pt>
                <c:pt idx="162">
                  <c:v>40887.0</c:v>
                </c:pt>
                <c:pt idx="163">
                  <c:v>40888.0</c:v>
                </c:pt>
                <c:pt idx="164">
                  <c:v>40889.0</c:v>
                </c:pt>
                <c:pt idx="165">
                  <c:v>40890.0</c:v>
                </c:pt>
                <c:pt idx="166">
                  <c:v>40891.0</c:v>
                </c:pt>
                <c:pt idx="167">
                  <c:v>40892.0</c:v>
                </c:pt>
                <c:pt idx="168">
                  <c:v>40893.0</c:v>
                </c:pt>
                <c:pt idx="169">
                  <c:v>40894.0</c:v>
                </c:pt>
                <c:pt idx="170">
                  <c:v>40895.0</c:v>
                </c:pt>
                <c:pt idx="171">
                  <c:v>40896.0</c:v>
                </c:pt>
                <c:pt idx="172">
                  <c:v>40897.0</c:v>
                </c:pt>
                <c:pt idx="173">
                  <c:v>40898.0</c:v>
                </c:pt>
                <c:pt idx="174">
                  <c:v>40899.0</c:v>
                </c:pt>
                <c:pt idx="175">
                  <c:v>40900.0</c:v>
                </c:pt>
                <c:pt idx="176">
                  <c:v>40901.0</c:v>
                </c:pt>
                <c:pt idx="177">
                  <c:v>40902.0</c:v>
                </c:pt>
                <c:pt idx="178">
                  <c:v>40903.0</c:v>
                </c:pt>
                <c:pt idx="179">
                  <c:v>40904.0</c:v>
                </c:pt>
                <c:pt idx="180">
                  <c:v>40905.0</c:v>
                </c:pt>
                <c:pt idx="181">
                  <c:v>40906.0</c:v>
                </c:pt>
                <c:pt idx="182">
                  <c:v>40907.0</c:v>
                </c:pt>
                <c:pt idx="183">
                  <c:v>40908.0</c:v>
                </c:pt>
                <c:pt idx="184">
                  <c:v>40909.0</c:v>
                </c:pt>
                <c:pt idx="185">
                  <c:v>40910.0</c:v>
                </c:pt>
                <c:pt idx="186">
                  <c:v>40911.0</c:v>
                </c:pt>
                <c:pt idx="187">
                  <c:v>40912.0</c:v>
                </c:pt>
                <c:pt idx="188">
                  <c:v>40913.0</c:v>
                </c:pt>
                <c:pt idx="189">
                  <c:v>40914.0</c:v>
                </c:pt>
                <c:pt idx="190">
                  <c:v>40915.0</c:v>
                </c:pt>
                <c:pt idx="191">
                  <c:v>40916.0</c:v>
                </c:pt>
                <c:pt idx="192">
                  <c:v>40917.0</c:v>
                </c:pt>
                <c:pt idx="193">
                  <c:v>40918.0</c:v>
                </c:pt>
                <c:pt idx="194">
                  <c:v>40919.0</c:v>
                </c:pt>
                <c:pt idx="195">
                  <c:v>40920.0</c:v>
                </c:pt>
                <c:pt idx="196">
                  <c:v>40921.0</c:v>
                </c:pt>
                <c:pt idx="197">
                  <c:v>40922.0</c:v>
                </c:pt>
                <c:pt idx="198">
                  <c:v>40923.0</c:v>
                </c:pt>
                <c:pt idx="199">
                  <c:v>40924.0</c:v>
                </c:pt>
                <c:pt idx="200">
                  <c:v>40925.0</c:v>
                </c:pt>
                <c:pt idx="201">
                  <c:v>40926.0</c:v>
                </c:pt>
                <c:pt idx="202">
                  <c:v>40927.0</c:v>
                </c:pt>
                <c:pt idx="203">
                  <c:v>40928.0</c:v>
                </c:pt>
                <c:pt idx="204">
                  <c:v>40929.0</c:v>
                </c:pt>
                <c:pt idx="205">
                  <c:v>40930.0</c:v>
                </c:pt>
                <c:pt idx="206">
                  <c:v>40931.0</c:v>
                </c:pt>
                <c:pt idx="207">
                  <c:v>40932.0</c:v>
                </c:pt>
                <c:pt idx="208">
                  <c:v>40933.0</c:v>
                </c:pt>
                <c:pt idx="209">
                  <c:v>40934.0</c:v>
                </c:pt>
                <c:pt idx="210">
                  <c:v>40935.0</c:v>
                </c:pt>
                <c:pt idx="211">
                  <c:v>40936.0</c:v>
                </c:pt>
                <c:pt idx="212">
                  <c:v>40937.0</c:v>
                </c:pt>
                <c:pt idx="213">
                  <c:v>40938.0</c:v>
                </c:pt>
                <c:pt idx="214">
                  <c:v>40939.0</c:v>
                </c:pt>
                <c:pt idx="215">
                  <c:v>40940.0</c:v>
                </c:pt>
                <c:pt idx="216">
                  <c:v>40941.0</c:v>
                </c:pt>
                <c:pt idx="217">
                  <c:v>40942.0</c:v>
                </c:pt>
                <c:pt idx="218">
                  <c:v>40943.0</c:v>
                </c:pt>
                <c:pt idx="219">
                  <c:v>40944.0</c:v>
                </c:pt>
                <c:pt idx="220">
                  <c:v>40945.0</c:v>
                </c:pt>
                <c:pt idx="221">
                  <c:v>40946.0</c:v>
                </c:pt>
                <c:pt idx="222">
                  <c:v>40947.0</c:v>
                </c:pt>
                <c:pt idx="223">
                  <c:v>40948.0</c:v>
                </c:pt>
                <c:pt idx="224">
                  <c:v>40949.0</c:v>
                </c:pt>
                <c:pt idx="225">
                  <c:v>40950.0</c:v>
                </c:pt>
                <c:pt idx="226">
                  <c:v>40951.0</c:v>
                </c:pt>
                <c:pt idx="227">
                  <c:v>40952.0</c:v>
                </c:pt>
                <c:pt idx="228">
                  <c:v>40953.0</c:v>
                </c:pt>
                <c:pt idx="229">
                  <c:v>40954.0</c:v>
                </c:pt>
                <c:pt idx="230">
                  <c:v>40955.0</c:v>
                </c:pt>
                <c:pt idx="231">
                  <c:v>40956.0</c:v>
                </c:pt>
                <c:pt idx="232">
                  <c:v>40957.0</c:v>
                </c:pt>
                <c:pt idx="233">
                  <c:v>40958.0</c:v>
                </c:pt>
                <c:pt idx="234">
                  <c:v>40959.0</c:v>
                </c:pt>
                <c:pt idx="235">
                  <c:v>40960.0</c:v>
                </c:pt>
                <c:pt idx="236">
                  <c:v>40961.0</c:v>
                </c:pt>
                <c:pt idx="237">
                  <c:v>40962.0</c:v>
                </c:pt>
                <c:pt idx="238">
                  <c:v>40963.0</c:v>
                </c:pt>
                <c:pt idx="239">
                  <c:v>40964.0</c:v>
                </c:pt>
                <c:pt idx="240">
                  <c:v>40965.0</c:v>
                </c:pt>
                <c:pt idx="241">
                  <c:v>40966.0</c:v>
                </c:pt>
                <c:pt idx="242">
                  <c:v>40967.0</c:v>
                </c:pt>
                <c:pt idx="243">
                  <c:v>40968.0</c:v>
                </c:pt>
                <c:pt idx="244">
                  <c:v>40969.0</c:v>
                </c:pt>
                <c:pt idx="245">
                  <c:v>40970.0</c:v>
                </c:pt>
                <c:pt idx="246">
                  <c:v>40971.0</c:v>
                </c:pt>
                <c:pt idx="247">
                  <c:v>40972.0</c:v>
                </c:pt>
                <c:pt idx="248">
                  <c:v>40973.0</c:v>
                </c:pt>
                <c:pt idx="249">
                  <c:v>40974.0</c:v>
                </c:pt>
                <c:pt idx="250">
                  <c:v>40975.0</c:v>
                </c:pt>
                <c:pt idx="251">
                  <c:v>40976.0</c:v>
                </c:pt>
                <c:pt idx="252">
                  <c:v>40977.0</c:v>
                </c:pt>
                <c:pt idx="253">
                  <c:v>40978.0</c:v>
                </c:pt>
                <c:pt idx="254">
                  <c:v>40979.0</c:v>
                </c:pt>
                <c:pt idx="255">
                  <c:v>40980.0</c:v>
                </c:pt>
                <c:pt idx="256">
                  <c:v>40981.0</c:v>
                </c:pt>
                <c:pt idx="257">
                  <c:v>40982.0</c:v>
                </c:pt>
                <c:pt idx="258">
                  <c:v>40983.0</c:v>
                </c:pt>
                <c:pt idx="259">
                  <c:v>40984.0</c:v>
                </c:pt>
                <c:pt idx="260">
                  <c:v>40985.0</c:v>
                </c:pt>
                <c:pt idx="261">
                  <c:v>40986.0</c:v>
                </c:pt>
                <c:pt idx="262">
                  <c:v>40987.0</c:v>
                </c:pt>
                <c:pt idx="263">
                  <c:v>40988.0</c:v>
                </c:pt>
                <c:pt idx="264">
                  <c:v>40989.0</c:v>
                </c:pt>
                <c:pt idx="265">
                  <c:v>40990.0</c:v>
                </c:pt>
                <c:pt idx="266">
                  <c:v>40991.0</c:v>
                </c:pt>
                <c:pt idx="267">
                  <c:v>40992.0</c:v>
                </c:pt>
                <c:pt idx="268">
                  <c:v>40993.0</c:v>
                </c:pt>
                <c:pt idx="269">
                  <c:v>40994.0</c:v>
                </c:pt>
                <c:pt idx="270">
                  <c:v>40995.0</c:v>
                </c:pt>
                <c:pt idx="271">
                  <c:v>40996.0</c:v>
                </c:pt>
                <c:pt idx="272">
                  <c:v>40997.0</c:v>
                </c:pt>
                <c:pt idx="273">
                  <c:v>40998.0</c:v>
                </c:pt>
                <c:pt idx="274">
                  <c:v>40999.0</c:v>
                </c:pt>
                <c:pt idx="275">
                  <c:v>41000.0</c:v>
                </c:pt>
                <c:pt idx="276">
                  <c:v>41001.0</c:v>
                </c:pt>
                <c:pt idx="277">
                  <c:v>41002.0</c:v>
                </c:pt>
                <c:pt idx="278">
                  <c:v>41003.0</c:v>
                </c:pt>
                <c:pt idx="279">
                  <c:v>41004.0</c:v>
                </c:pt>
                <c:pt idx="280">
                  <c:v>41005.0</c:v>
                </c:pt>
                <c:pt idx="281">
                  <c:v>41006.0</c:v>
                </c:pt>
                <c:pt idx="282">
                  <c:v>41007.0</c:v>
                </c:pt>
                <c:pt idx="283">
                  <c:v>41008.0</c:v>
                </c:pt>
                <c:pt idx="284">
                  <c:v>41009.0</c:v>
                </c:pt>
                <c:pt idx="285">
                  <c:v>41010.0</c:v>
                </c:pt>
                <c:pt idx="286">
                  <c:v>41011.0</c:v>
                </c:pt>
              </c:numCache>
            </c:numRef>
          </c:xVal>
          <c:yVal>
            <c:numRef>
              <c:f>Nueces!$D$2:$D$288</c:f>
              <c:numCache>
                <c:formatCode>General</c:formatCode>
                <c:ptCount val="287"/>
                <c:pt idx="26">
                  <c:v>3.907724886000001</c:v>
                </c:pt>
                <c:pt idx="41">
                  <c:v>4.559012366999998</c:v>
                </c:pt>
                <c:pt idx="69">
                  <c:v>5.493468318</c:v>
                </c:pt>
                <c:pt idx="90">
                  <c:v>5.776636788000001</c:v>
                </c:pt>
                <c:pt idx="98">
                  <c:v>4.049309121000002</c:v>
                </c:pt>
                <c:pt idx="132">
                  <c:v>6.031488411</c:v>
                </c:pt>
                <c:pt idx="171">
                  <c:v>2.775051006</c:v>
                </c:pt>
                <c:pt idx="199">
                  <c:v>2.067129831000001</c:v>
                </c:pt>
                <c:pt idx="235">
                  <c:v>1.444159197</c:v>
                </c:pt>
                <c:pt idx="265">
                  <c:v>1.755644514</c:v>
                </c:pt>
              </c:numCache>
            </c:numRef>
          </c:yVal>
        </c:ser>
        <c:dLbls/>
        <c:axId val="520599544"/>
        <c:axId val="520588696"/>
      </c:scatterChart>
      <c:valAx>
        <c:axId val="520599544"/>
        <c:scaling>
          <c:orientation val="minMax"/>
          <c:max val="41000.0"/>
          <c:min val="40725.0"/>
        </c:scaling>
        <c:axPos val="b"/>
        <c:numFmt formatCode="[$-409]mmm\-yy;@" sourceLinked="0"/>
        <c:tickLblPos val="nextTo"/>
        <c:txPr>
          <a:bodyPr/>
          <a:lstStyle/>
          <a:p>
            <a:pPr>
              <a:defRPr b="1"/>
            </a:pPr>
            <a:endParaRPr lang="en-US"/>
          </a:p>
        </c:txPr>
        <c:crossAx val="520588696"/>
        <c:crosses val="autoZero"/>
        <c:crossBetween val="midCat"/>
        <c:majorUnit val="62.0"/>
      </c:valAx>
      <c:valAx>
        <c:axId val="520588696"/>
        <c:scaling>
          <c:orientation val="minMax"/>
        </c:scaling>
        <c:axPos val="l"/>
        <c:title>
          <c:tx>
            <c:rich>
              <a:bodyPr rot="-5400000" vert="horz"/>
              <a:lstStyle/>
              <a:p>
                <a:pPr>
                  <a:defRPr>
                    <a:latin typeface="Arial Black" pitchFamily="34" charset="0"/>
                  </a:defRPr>
                </a:pPr>
                <a:r>
                  <a:rPr lang="en-US">
                    <a:latin typeface="Arial Black" pitchFamily="34" charset="0"/>
                  </a:rPr>
                  <a:t>Daily Discharge (m</a:t>
                </a:r>
                <a:r>
                  <a:rPr lang="en-US" baseline="30000">
                    <a:latin typeface="Arial Black" pitchFamily="34" charset="0"/>
                  </a:rPr>
                  <a:t>3</a:t>
                </a:r>
                <a:r>
                  <a:rPr lang="en-US" baseline="0">
                    <a:latin typeface="Arial Black" pitchFamily="34" charset="0"/>
                  </a:rPr>
                  <a:t>/s)</a:t>
                </a:r>
                <a:endParaRPr lang="en-US">
                  <a:latin typeface="Arial Black" pitchFamily="34" charset="0"/>
                </a:endParaRPr>
              </a:p>
            </c:rich>
          </c:tx>
          <c:layout/>
        </c:title>
        <c:numFmt formatCode="General" sourceLinked="1"/>
        <c:tickLblPos val="nextTo"/>
        <c:txPr>
          <a:bodyPr/>
          <a:lstStyle/>
          <a:p>
            <a:pPr>
              <a:defRPr b="1"/>
            </a:pPr>
            <a:endParaRPr lang="en-US"/>
          </a:p>
        </c:txPr>
        <c:crossAx val="520599544"/>
        <c:crosses val="autoZero"/>
        <c:crossBetween val="midCat"/>
      </c:valAx>
    </c:plotArea>
    <c:legend>
      <c:legendPos val="r"/>
      <c:legendEntry>
        <c:idx val="0"/>
        <c:delete val="1"/>
      </c:legendEntry>
      <c:layout>
        <c:manualLayout>
          <c:xMode val="edge"/>
          <c:yMode val="edge"/>
          <c:x val="0.67846579218107"/>
          <c:y val="0.0893996062992126"/>
          <c:w val="0.178489841547584"/>
          <c:h val="0.118494641294838"/>
        </c:manualLayout>
      </c:layout>
      <c:overlay val="1"/>
    </c:legend>
    <c:plotVisOnly val="1"/>
    <c:dispBlanksAs val="gap"/>
  </c:chart>
  <c:spPr>
    <a:solidFill>
      <a:schemeClr val="bg1"/>
    </a:solidFill>
    <a:ln>
      <a:solidFill>
        <a:schemeClr val="tx1"/>
      </a:solidFill>
    </a:ln>
  </c:spPr>
  <c:externalData r:id="rId2"/>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2971800" cy="463550"/>
          </a:xfrm>
          <a:prstGeom prst="rect">
            <a:avLst/>
          </a:prstGeom>
          <a:noFill/>
          <a:ln w="9525">
            <a:noFill/>
            <a:miter lim="800000"/>
            <a:headEnd/>
            <a:tailEnd/>
          </a:ln>
          <a:effectLst/>
        </p:spPr>
        <p:txBody>
          <a:bodyPr vert="horz" wrap="square" lIns="88289" tIns="44144" rIns="88289" bIns="44144" numCol="1" anchor="t" anchorCtr="0" compatLnSpc="1">
            <a:prstTxWarp prst="textNoShape">
              <a:avLst/>
            </a:prstTxWarp>
          </a:bodyPr>
          <a:lstStyle>
            <a:lvl1pPr defTabSz="883197">
              <a:defRPr sz="1100"/>
            </a:lvl1pPr>
          </a:lstStyle>
          <a:p>
            <a:pPr>
              <a:defRPr/>
            </a:pPr>
            <a:endParaRPr lang="en-US"/>
          </a:p>
        </p:txBody>
      </p:sp>
      <p:sp>
        <p:nvSpPr>
          <p:cNvPr id="109571" name="Rectangle 3"/>
          <p:cNvSpPr>
            <a:spLocks noGrp="1" noChangeArrowheads="1"/>
          </p:cNvSpPr>
          <p:nvPr>
            <p:ph type="dt" sz="quarter" idx="1"/>
          </p:nvPr>
        </p:nvSpPr>
        <p:spPr bwMode="auto">
          <a:xfrm>
            <a:off x="3884613" y="0"/>
            <a:ext cx="2971800" cy="463550"/>
          </a:xfrm>
          <a:prstGeom prst="rect">
            <a:avLst/>
          </a:prstGeom>
          <a:noFill/>
          <a:ln w="9525">
            <a:noFill/>
            <a:miter lim="800000"/>
            <a:headEnd/>
            <a:tailEnd/>
          </a:ln>
          <a:effectLst/>
        </p:spPr>
        <p:txBody>
          <a:bodyPr vert="horz" wrap="square" lIns="88289" tIns="44144" rIns="88289" bIns="44144" numCol="1" anchor="t" anchorCtr="0" compatLnSpc="1">
            <a:prstTxWarp prst="textNoShape">
              <a:avLst/>
            </a:prstTxWarp>
          </a:bodyPr>
          <a:lstStyle>
            <a:lvl1pPr algn="r" defTabSz="883197">
              <a:defRPr sz="1100"/>
            </a:lvl1pPr>
          </a:lstStyle>
          <a:p>
            <a:pPr>
              <a:defRPr/>
            </a:pPr>
            <a:endParaRPr lang="en-US"/>
          </a:p>
        </p:txBody>
      </p:sp>
      <p:sp>
        <p:nvSpPr>
          <p:cNvPr id="109572" name="Rectangle 4"/>
          <p:cNvSpPr>
            <a:spLocks noGrp="1" noChangeArrowheads="1"/>
          </p:cNvSpPr>
          <p:nvPr>
            <p:ph type="ftr" sz="quarter" idx="2"/>
          </p:nvPr>
        </p:nvSpPr>
        <p:spPr bwMode="auto">
          <a:xfrm>
            <a:off x="0" y="8831263"/>
            <a:ext cx="2971800" cy="463550"/>
          </a:xfrm>
          <a:prstGeom prst="rect">
            <a:avLst/>
          </a:prstGeom>
          <a:noFill/>
          <a:ln w="9525">
            <a:noFill/>
            <a:miter lim="800000"/>
            <a:headEnd/>
            <a:tailEnd/>
          </a:ln>
          <a:effectLst/>
        </p:spPr>
        <p:txBody>
          <a:bodyPr vert="horz" wrap="square" lIns="88289" tIns="44144" rIns="88289" bIns="44144" numCol="1" anchor="b" anchorCtr="0" compatLnSpc="1">
            <a:prstTxWarp prst="textNoShape">
              <a:avLst/>
            </a:prstTxWarp>
          </a:bodyPr>
          <a:lstStyle>
            <a:lvl1pPr defTabSz="883197">
              <a:defRPr sz="1100"/>
            </a:lvl1pPr>
          </a:lstStyle>
          <a:p>
            <a:pPr>
              <a:defRPr/>
            </a:pPr>
            <a:endParaRPr lang="en-US"/>
          </a:p>
        </p:txBody>
      </p:sp>
      <p:sp>
        <p:nvSpPr>
          <p:cNvPr id="109573" name="Rectangle 5"/>
          <p:cNvSpPr>
            <a:spLocks noGrp="1" noChangeArrowheads="1"/>
          </p:cNvSpPr>
          <p:nvPr>
            <p:ph type="sldNum" sz="quarter" idx="3"/>
          </p:nvPr>
        </p:nvSpPr>
        <p:spPr bwMode="auto">
          <a:xfrm>
            <a:off x="3884613" y="8831263"/>
            <a:ext cx="2971800" cy="463550"/>
          </a:xfrm>
          <a:prstGeom prst="rect">
            <a:avLst/>
          </a:prstGeom>
          <a:noFill/>
          <a:ln w="9525">
            <a:noFill/>
            <a:miter lim="800000"/>
            <a:headEnd/>
            <a:tailEnd/>
          </a:ln>
          <a:effectLst/>
        </p:spPr>
        <p:txBody>
          <a:bodyPr vert="horz" wrap="square" lIns="88289" tIns="44144" rIns="88289" bIns="44144" numCol="1" anchor="b" anchorCtr="0" compatLnSpc="1">
            <a:prstTxWarp prst="textNoShape">
              <a:avLst/>
            </a:prstTxWarp>
          </a:bodyPr>
          <a:lstStyle>
            <a:lvl1pPr algn="r" defTabSz="883197">
              <a:defRPr sz="1100"/>
            </a:lvl1pPr>
          </a:lstStyle>
          <a:p>
            <a:pPr>
              <a:defRPr/>
            </a:pPr>
            <a:fld id="{C385118D-A127-48F0-93BC-8BECE6AAB0CB}"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82894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63550"/>
          </a:xfrm>
          <a:prstGeom prst="rect">
            <a:avLst/>
          </a:prstGeom>
          <a:noFill/>
          <a:ln w="9525">
            <a:noFill/>
            <a:miter lim="800000"/>
            <a:headEnd/>
            <a:tailEnd/>
          </a:ln>
          <a:effectLst/>
        </p:spPr>
        <p:txBody>
          <a:bodyPr vert="horz" wrap="square" lIns="90073" tIns="45037" rIns="90073" bIns="45037" numCol="1" anchor="t" anchorCtr="0" compatLnSpc="1">
            <a:prstTxWarp prst="textNoShape">
              <a:avLst/>
            </a:prstTxWarp>
          </a:bodyPr>
          <a:lstStyle>
            <a:lvl1pPr defTabSz="900950">
              <a:defRPr sz="1100"/>
            </a:lvl1pPr>
          </a:lstStyle>
          <a:p>
            <a:pPr>
              <a:defRPr/>
            </a:pPr>
            <a:endParaRPr lang="en-US"/>
          </a:p>
        </p:txBody>
      </p:sp>
      <p:sp>
        <p:nvSpPr>
          <p:cNvPr id="19459" name="Rectangle 3"/>
          <p:cNvSpPr>
            <a:spLocks noGrp="1" noChangeArrowheads="1"/>
          </p:cNvSpPr>
          <p:nvPr>
            <p:ph type="dt" idx="1"/>
          </p:nvPr>
        </p:nvSpPr>
        <p:spPr bwMode="auto">
          <a:xfrm>
            <a:off x="3884613" y="0"/>
            <a:ext cx="2971800" cy="463550"/>
          </a:xfrm>
          <a:prstGeom prst="rect">
            <a:avLst/>
          </a:prstGeom>
          <a:noFill/>
          <a:ln w="9525">
            <a:noFill/>
            <a:miter lim="800000"/>
            <a:headEnd/>
            <a:tailEnd/>
          </a:ln>
          <a:effectLst/>
        </p:spPr>
        <p:txBody>
          <a:bodyPr vert="horz" wrap="square" lIns="90073" tIns="45037" rIns="90073" bIns="45037" numCol="1" anchor="t" anchorCtr="0" compatLnSpc="1">
            <a:prstTxWarp prst="textNoShape">
              <a:avLst/>
            </a:prstTxWarp>
          </a:bodyPr>
          <a:lstStyle>
            <a:lvl1pPr algn="r" defTabSz="900950">
              <a:defRPr sz="1100"/>
            </a:lvl1pPr>
          </a:lstStyle>
          <a:p>
            <a:pPr>
              <a:defRPr/>
            </a:pPr>
            <a:endParaRPr lang="en-US"/>
          </a:p>
        </p:txBody>
      </p:sp>
      <p:sp>
        <p:nvSpPr>
          <p:cNvPr id="25604" name="Rectangle 4"/>
          <p:cNvSpPr>
            <a:spLocks noGrp="1" noRot="1" noChangeAspect="1" noChangeArrowheads="1" noTextEdit="1"/>
          </p:cNvSpPr>
          <p:nvPr>
            <p:ph type="sldImg" idx="2"/>
          </p:nvPr>
        </p:nvSpPr>
        <p:spPr bwMode="auto">
          <a:xfrm>
            <a:off x="1104900" y="698500"/>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sp>
      <p:sp>
        <p:nvSpPr>
          <p:cNvPr id="19461" name="Rectangle 5"/>
          <p:cNvSpPr>
            <a:spLocks noGrp="1" noChangeArrowheads="1"/>
          </p:cNvSpPr>
          <p:nvPr>
            <p:ph type="body" sz="quarter" idx="3"/>
          </p:nvPr>
        </p:nvSpPr>
        <p:spPr bwMode="auto">
          <a:xfrm>
            <a:off x="685800" y="4413250"/>
            <a:ext cx="5486400" cy="4184650"/>
          </a:xfrm>
          <a:prstGeom prst="rect">
            <a:avLst/>
          </a:prstGeom>
          <a:noFill/>
          <a:ln w="9525">
            <a:noFill/>
            <a:miter lim="800000"/>
            <a:headEnd/>
            <a:tailEnd/>
          </a:ln>
          <a:effectLst/>
        </p:spPr>
        <p:txBody>
          <a:bodyPr vert="horz" wrap="square" lIns="90073" tIns="45037" rIns="90073" bIns="45037"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9462" name="Rectangle 6"/>
          <p:cNvSpPr>
            <a:spLocks noGrp="1" noChangeArrowheads="1"/>
          </p:cNvSpPr>
          <p:nvPr>
            <p:ph type="ftr" sz="quarter" idx="4"/>
          </p:nvPr>
        </p:nvSpPr>
        <p:spPr bwMode="auto">
          <a:xfrm>
            <a:off x="0" y="8831263"/>
            <a:ext cx="2971800" cy="463550"/>
          </a:xfrm>
          <a:prstGeom prst="rect">
            <a:avLst/>
          </a:prstGeom>
          <a:noFill/>
          <a:ln w="9525">
            <a:noFill/>
            <a:miter lim="800000"/>
            <a:headEnd/>
            <a:tailEnd/>
          </a:ln>
          <a:effectLst/>
        </p:spPr>
        <p:txBody>
          <a:bodyPr vert="horz" wrap="square" lIns="90073" tIns="45037" rIns="90073" bIns="45037" numCol="1" anchor="b" anchorCtr="0" compatLnSpc="1">
            <a:prstTxWarp prst="textNoShape">
              <a:avLst/>
            </a:prstTxWarp>
          </a:bodyPr>
          <a:lstStyle>
            <a:lvl1pPr defTabSz="900950">
              <a:defRPr sz="1100"/>
            </a:lvl1pPr>
          </a:lstStyle>
          <a:p>
            <a:pPr>
              <a:defRPr/>
            </a:pPr>
            <a:endParaRPr lang="en-US"/>
          </a:p>
        </p:txBody>
      </p:sp>
      <p:sp>
        <p:nvSpPr>
          <p:cNvPr id="19463" name="Rectangle 7"/>
          <p:cNvSpPr>
            <a:spLocks noGrp="1" noChangeArrowheads="1"/>
          </p:cNvSpPr>
          <p:nvPr>
            <p:ph type="sldNum" sz="quarter" idx="5"/>
          </p:nvPr>
        </p:nvSpPr>
        <p:spPr bwMode="auto">
          <a:xfrm>
            <a:off x="3884613" y="8831263"/>
            <a:ext cx="2971800" cy="463550"/>
          </a:xfrm>
          <a:prstGeom prst="rect">
            <a:avLst/>
          </a:prstGeom>
          <a:noFill/>
          <a:ln w="9525">
            <a:noFill/>
            <a:miter lim="800000"/>
            <a:headEnd/>
            <a:tailEnd/>
          </a:ln>
          <a:effectLst/>
        </p:spPr>
        <p:txBody>
          <a:bodyPr vert="horz" wrap="square" lIns="90073" tIns="45037" rIns="90073" bIns="45037" numCol="1" anchor="b" anchorCtr="0" compatLnSpc="1">
            <a:prstTxWarp prst="textNoShape">
              <a:avLst/>
            </a:prstTxWarp>
          </a:bodyPr>
          <a:lstStyle>
            <a:lvl1pPr algn="r" defTabSz="900950">
              <a:defRPr sz="1100"/>
            </a:lvl1pPr>
          </a:lstStyle>
          <a:p>
            <a:pPr>
              <a:defRPr/>
            </a:pPr>
            <a:fld id="{279439ED-CADD-48D1-A07E-44874E0C48EA}"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829466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9439ED-CADD-48D1-A07E-44874E0C48EA}" type="slidenum">
              <a:rPr lang="en-US" smtClean="0"/>
              <a:pPr>
                <a:defRPr/>
              </a:pPr>
              <a:t>1</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56174118"/>
      </p:ext>
    </p:extLst>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r>
              <a:rPr lang="en-US" dirty="0" smtClean="0"/>
              <a:t>Once considering regional sources of N from Texas, it was important to  compare these (Texas – Anthropogenic Nitrogen Budget: TX-ANB) with national estimates of sources of N (NANI- Net Anthropogenic Nitrogen Inputs).  Some differences were fertilizer data sets on a national scale were from the USGS vs. Texas has its own fertilizer accounting system.  Legume fixation rates were based on a regional estimate for fixation in pasturelands (from TX A&amp;M) vs. Nationally the legume pasture fixation rate is much higher.  </a:t>
            </a:r>
          </a:p>
          <a:p>
            <a:endParaRPr lang="en-US" dirty="0" smtClean="0"/>
          </a:p>
          <a:p>
            <a:r>
              <a:rPr lang="en-US" dirty="0" smtClean="0"/>
              <a:t>NANI is the Net Anthropogenic Nitrogen Inputs from </a:t>
            </a:r>
            <a:r>
              <a:rPr lang="en-US" dirty="0" err="1" smtClean="0"/>
              <a:t>cornell</a:t>
            </a:r>
            <a:r>
              <a:rPr lang="en-US" dirty="0" smtClean="0"/>
              <a:t> university, it is a nationally available dataset which is based on estimates from Boyer et al. 2002 and </a:t>
            </a:r>
            <a:r>
              <a:rPr lang="en-US" dirty="0" err="1" smtClean="0"/>
              <a:t>Howarth</a:t>
            </a:r>
            <a:r>
              <a:rPr lang="en-US" dirty="0" smtClean="0"/>
              <a:t> et al. 1996.  Their original work was conducted for the Northeast.  Climate there is very different, in dryer regions, such as </a:t>
            </a:r>
            <a:r>
              <a:rPr lang="en-US" dirty="0" err="1" smtClean="0"/>
              <a:t>texas</a:t>
            </a:r>
            <a:r>
              <a:rPr lang="en-US" dirty="0" smtClean="0"/>
              <a:t>, fixation in pasture lands is very different.  Fixation in pasturelands depends on legume coverage within the pasture.  In Texas, the pasture lands are only covered ~2% with legumes, vs. in the Northeast, this number is much larger, thus the fixation estimates for the National budget (NANI) are much higher.  In addition, the fertilizer data set was different, and crop data was from the National Agriculture Statistics service’s Cropland Data layer (NASS-CDL)project.  This crop data is based on remote sensing.  The NANI uses Census of Agriculture data for their crop data…</a:t>
            </a:r>
          </a:p>
          <a:p>
            <a:endParaRPr lang="en-US" dirty="0" smtClean="0"/>
          </a:p>
          <a:p>
            <a:r>
              <a:rPr lang="en-US" b="1" dirty="0" smtClean="0"/>
              <a:t>Basically the three differences between NANI and TX-ANB </a:t>
            </a:r>
            <a:r>
              <a:rPr lang="en-US" dirty="0" smtClean="0"/>
              <a:t>are: fertilizer data is regional for TX-ANB, legume fixation is less in TX-ANB, and NASS-CDL is used for TX-ANB (so crop data is different).  </a:t>
            </a:r>
          </a:p>
          <a:p>
            <a:endParaRPr lang="en-US" dirty="0" smtClean="0"/>
          </a:p>
          <a:p>
            <a:r>
              <a:rPr lang="en-US" dirty="0" smtClean="0"/>
              <a:t>NANI is a toolbox so different data can be input and the same algorithms run.  </a:t>
            </a:r>
            <a:r>
              <a:rPr lang="en-US" b="1" dirty="0" smtClean="0"/>
              <a:t>This was done for NANI Regional</a:t>
            </a:r>
            <a:r>
              <a:rPr lang="en-US" dirty="0" smtClean="0"/>
              <a:t>: TX-ANB regional information was input into NANI and run to produce NANI Regional.  </a:t>
            </a:r>
          </a:p>
        </p:txBody>
      </p:sp>
      <p:sp>
        <p:nvSpPr>
          <p:cNvPr id="10244" name="Slide Number Placeholder 3"/>
          <p:cNvSpPr>
            <a:spLocks noGrp="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defTabSz="900113" eaLnBrk="0" hangingPunct="0">
              <a:defRPr>
                <a:solidFill>
                  <a:schemeClr val="tx1"/>
                </a:solidFill>
                <a:latin typeface="Arial" charset="0"/>
                <a:cs typeface="Arial" charset="0"/>
              </a:defRPr>
            </a:lvl1pPr>
            <a:lvl2pPr marL="742950" indent="-285750" defTabSz="900113" eaLnBrk="0" hangingPunct="0">
              <a:defRPr>
                <a:solidFill>
                  <a:schemeClr val="tx1"/>
                </a:solidFill>
                <a:latin typeface="Arial" charset="0"/>
                <a:cs typeface="Arial" charset="0"/>
              </a:defRPr>
            </a:lvl2pPr>
            <a:lvl3pPr marL="1143000" indent="-228600" defTabSz="900113" eaLnBrk="0" hangingPunct="0">
              <a:defRPr>
                <a:solidFill>
                  <a:schemeClr val="tx1"/>
                </a:solidFill>
                <a:latin typeface="Arial" charset="0"/>
                <a:cs typeface="Arial" charset="0"/>
              </a:defRPr>
            </a:lvl3pPr>
            <a:lvl4pPr marL="1600200" indent="-228600" defTabSz="900113" eaLnBrk="0" hangingPunct="0">
              <a:defRPr>
                <a:solidFill>
                  <a:schemeClr val="tx1"/>
                </a:solidFill>
                <a:latin typeface="Arial" charset="0"/>
                <a:cs typeface="Arial" charset="0"/>
              </a:defRPr>
            </a:lvl4pPr>
            <a:lvl5pPr marL="2057400" indent="-228600" defTabSz="900113" eaLnBrk="0" hangingPunct="0">
              <a:defRPr>
                <a:solidFill>
                  <a:schemeClr val="tx1"/>
                </a:solidFill>
                <a:latin typeface="Arial" charset="0"/>
                <a:cs typeface="Arial" charset="0"/>
              </a:defRPr>
            </a:lvl5pPr>
            <a:lvl6pPr marL="2514600" indent="-228600" defTabSz="900113" eaLnBrk="0" fontAlgn="base" hangingPunct="0">
              <a:spcBef>
                <a:spcPct val="0"/>
              </a:spcBef>
              <a:spcAft>
                <a:spcPct val="0"/>
              </a:spcAft>
              <a:defRPr>
                <a:solidFill>
                  <a:schemeClr val="tx1"/>
                </a:solidFill>
                <a:latin typeface="Arial" charset="0"/>
                <a:cs typeface="Arial" charset="0"/>
              </a:defRPr>
            </a:lvl6pPr>
            <a:lvl7pPr marL="2971800" indent="-228600" defTabSz="900113" eaLnBrk="0" fontAlgn="base" hangingPunct="0">
              <a:spcBef>
                <a:spcPct val="0"/>
              </a:spcBef>
              <a:spcAft>
                <a:spcPct val="0"/>
              </a:spcAft>
              <a:defRPr>
                <a:solidFill>
                  <a:schemeClr val="tx1"/>
                </a:solidFill>
                <a:latin typeface="Arial" charset="0"/>
                <a:cs typeface="Arial" charset="0"/>
              </a:defRPr>
            </a:lvl7pPr>
            <a:lvl8pPr marL="3429000" indent="-228600" defTabSz="900113" eaLnBrk="0" fontAlgn="base" hangingPunct="0">
              <a:spcBef>
                <a:spcPct val="0"/>
              </a:spcBef>
              <a:spcAft>
                <a:spcPct val="0"/>
              </a:spcAft>
              <a:defRPr>
                <a:solidFill>
                  <a:schemeClr val="tx1"/>
                </a:solidFill>
                <a:latin typeface="Arial" charset="0"/>
                <a:cs typeface="Arial" charset="0"/>
              </a:defRPr>
            </a:lvl8pPr>
            <a:lvl9pPr marL="3886200" indent="-228600" defTabSz="900113" eaLnBrk="0" fontAlgn="base" hangingPunct="0">
              <a:spcBef>
                <a:spcPct val="0"/>
              </a:spcBef>
              <a:spcAft>
                <a:spcPct val="0"/>
              </a:spcAft>
              <a:defRPr>
                <a:solidFill>
                  <a:schemeClr val="tx1"/>
                </a:solidFill>
                <a:latin typeface="Arial" charset="0"/>
                <a:cs typeface="Arial" charset="0"/>
              </a:defRPr>
            </a:lvl9pPr>
          </a:lstStyle>
          <a:p>
            <a:pPr eaLnBrk="1" hangingPunct="1"/>
            <a:fld id="{EBF11BE2-4041-4247-BD81-88889BB8A1DF}" type="slidenum">
              <a:rPr lang="en-US" smtClean="0"/>
              <a:pPr eaLnBrk="1" hangingPunct="1"/>
              <a:t>20</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r>
              <a:rPr lang="en-US" smtClean="0"/>
              <a:t>The NANI toolbox also converts the county information into basin scale information to look at implications of sources on export of N.  Some areas in the northeast had much larger values in NANI.  This is due to the differences in the crop information; a lot of N from fixation is produced with NANI vs. with NANI regional N from fixation is much less (pasturelands mainly).  This shows how important it is to use regional estimates.  Over estimating N inputs from fixation could potentially lead to a gross over estimation of N export from eastern Texas.  When considering source comparisons, this was the main reason for the difference (legumes).  As you saw from TX-ANB, legumes only play a small role in Texas when considering regional estimations for fixation, therefore understanding a region’s climate (directly impacts legume coverage in pasturelands) is critical for understanding the N cycle and potential N loads. </a:t>
            </a:r>
            <a:endParaRPr lang="en-US" b="1" smtClean="0"/>
          </a:p>
        </p:txBody>
      </p:sp>
      <p:sp>
        <p:nvSpPr>
          <p:cNvPr id="11268" name="Slide Number Placeholder 3"/>
          <p:cNvSpPr>
            <a:spLocks noGrp="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defTabSz="900113" eaLnBrk="0" hangingPunct="0">
              <a:defRPr>
                <a:solidFill>
                  <a:schemeClr val="tx1"/>
                </a:solidFill>
                <a:latin typeface="Arial" charset="0"/>
                <a:cs typeface="Arial" charset="0"/>
              </a:defRPr>
            </a:lvl1pPr>
            <a:lvl2pPr marL="742950" indent="-285750" defTabSz="900113" eaLnBrk="0" hangingPunct="0">
              <a:defRPr>
                <a:solidFill>
                  <a:schemeClr val="tx1"/>
                </a:solidFill>
                <a:latin typeface="Arial" charset="0"/>
                <a:cs typeface="Arial" charset="0"/>
              </a:defRPr>
            </a:lvl2pPr>
            <a:lvl3pPr marL="1143000" indent="-228600" defTabSz="900113" eaLnBrk="0" hangingPunct="0">
              <a:defRPr>
                <a:solidFill>
                  <a:schemeClr val="tx1"/>
                </a:solidFill>
                <a:latin typeface="Arial" charset="0"/>
                <a:cs typeface="Arial" charset="0"/>
              </a:defRPr>
            </a:lvl3pPr>
            <a:lvl4pPr marL="1600200" indent="-228600" defTabSz="900113" eaLnBrk="0" hangingPunct="0">
              <a:defRPr>
                <a:solidFill>
                  <a:schemeClr val="tx1"/>
                </a:solidFill>
                <a:latin typeface="Arial" charset="0"/>
                <a:cs typeface="Arial" charset="0"/>
              </a:defRPr>
            </a:lvl4pPr>
            <a:lvl5pPr marL="2057400" indent="-228600" defTabSz="900113" eaLnBrk="0" hangingPunct="0">
              <a:defRPr>
                <a:solidFill>
                  <a:schemeClr val="tx1"/>
                </a:solidFill>
                <a:latin typeface="Arial" charset="0"/>
                <a:cs typeface="Arial" charset="0"/>
              </a:defRPr>
            </a:lvl5pPr>
            <a:lvl6pPr marL="2514600" indent="-228600" defTabSz="900113" eaLnBrk="0" fontAlgn="base" hangingPunct="0">
              <a:spcBef>
                <a:spcPct val="0"/>
              </a:spcBef>
              <a:spcAft>
                <a:spcPct val="0"/>
              </a:spcAft>
              <a:defRPr>
                <a:solidFill>
                  <a:schemeClr val="tx1"/>
                </a:solidFill>
                <a:latin typeface="Arial" charset="0"/>
                <a:cs typeface="Arial" charset="0"/>
              </a:defRPr>
            </a:lvl6pPr>
            <a:lvl7pPr marL="2971800" indent="-228600" defTabSz="900113" eaLnBrk="0" fontAlgn="base" hangingPunct="0">
              <a:spcBef>
                <a:spcPct val="0"/>
              </a:spcBef>
              <a:spcAft>
                <a:spcPct val="0"/>
              </a:spcAft>
              <a:defRPr>
                <a:solidFill>
                  <a:schemeClr val="tx1"/>
                </a:solidFill>
                <a:latin typeface="Arial" charset="0"/>
                <a:cs typeface="Arial" charset="0"/>
              </a:defRPr>
            </a:lvl7pPr>
            <a:lvl8pPr marL="3429000" indent="-228600" defTabSz="900113" eaLnBrk="0" fontAlgn="base" hangingPunct="0">
              <a:spcBef>
                <a:spcPct val="0"/>
              </a:spcBef>
              <a:spcAft>
                <a:spcPct val="0"/>
              </a:spcAft>
              <a:defRPr>
                <a:solidFill>
                  <a:schemeClr val="tx1"/>
                </a:solidFill>
                <a:latin typeface="Arial" charset="0"/>
                <a:cs typeface="Arial" charset="0"/>
              </a:defRPr>
            </a:lvl8pPr>
            <a:lvl9pPr marL="3886200" indent="-228600" defTabSz="900113" eaLnBrk="0" fontAlgn="base" hangingPunct="0">
              <a:spcBef>
                <a:spcPct val="0"/>
              </a:spcBef>
              <a:spcAft>
                <a:spcPct val="0"/>
              </a:spcAft>
              <a:defRPr>
                <a:solidFill>
                  <a:schemeClr val="tx1"/>
                </a:solidFill>
                <a:latin typeface="Arial" charset="0"/>
                <a:cs typeface="Arial" charset="0"/>
              </a:defRPr>
            </a:lvl9pPr>
          </a:lstStyle>
          <a:p>
            <a:pPr eaLnBrk="1" hangingPunct="1"/>
            <a:fld id="{E44CB692-83D9-4F21-86C6-22E1D74C80E3}" type="slidenum">
              <a:rPr lang="en-US" smtClean="0"/>
              <a:pPr eaLnBrk="1" hangingPunct="1"/>
              <a:t>21</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9439ED-CADD-48D1-A07E-44874E0C48EA}" type="slidenum">
              <a:rPr lang="en-US" smtClean="0"/>
              <a:pPr>
                <a:defRPr/>
              </a:pPr>
              <a:t>23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94242501"/>
      </p:ext>
    </p:extLst>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9439ED-CADD-48D1-A07E-44874E0C48EA}" type="slidenum">
              <a:rPr lang="en-US" smtClean="0"/>
              <a:pPr>
                <a:defRPr/>
              </a:pPr>
              <a:t>24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83721313"/>
      </p:ext>
    </p:extLst>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endParaRPr lang="en-US" smtClean="0"/>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defTabSz="900113" eaLnBrk="0" hangingPunct="0">
              <a:defRPr>
                <a:solidFill>
                  <a:schemeClr val="tx1"/>
                </a:solidFill>
                <a:latin typeface="Arial" charset="0"/>
                <a:cs typeface="Arial" charset="0"/>
              </a:defRPr>
            </a:lvl1pPr>
            <a:lvl2pPr marL="742950" indent="-285750" defTabSz="900113" eaLnBrk="0" hangingPunct="0">
              <a:defRPr>
                <a:solidFill>
                  <a:schemeClr val="tx1"/>
                </a:solidFill>
                <a:latin typeface="Arial" charset="0"/>
                <a:cs typeface="Arial" charset="0"/>
              </a:defRPr>
            </a:lvl2pPr>
            <a:lvl3pPr marL="1143000" indent="-228600" defTabSz="900113" eaLnBrk="0" hangingPunct="0">
              <a:defRPr>
                <a:solidFill>
                  <a:schemeClr val="tx1"/>
                </a:solidFill>
                <a:latin typeface="Arial" charset="0"/>
                <a:cs typeface="Arial" charset="0"/>
              </a:defRPr>
            </a:lvl3pPr>
            <a:lvl4pPr marL="1600200" indent="-228600" defTabSz="900113" eaLnBrk="0" hangingPunct="0">
              <a:defRPr>
                <a:solidFill>
                  <a:schemeClr val="tx1"/>
                </a:solidFill>
                <a:latin typeface="Arial" charset="0"/>
                <a:cs typeface="Arial" charset="0"/>
              </a:defRPr>
            </a:lvl4pPr>
            <a:lvl5pPr marL="2057400" indent="-228600" defTabSz="900113" eaLnBrk="0" hangingPunct="0">
              <a:defRPr>
                <a:solidFill>
                  <a:schemeClr val="tx1"/>
                </a:solidFill>
                <a:latin typeface="Arial" charset="0"/>
                <a:cs typeface="Arial" charset="0"/>
              </a:defRPr>
            </a:lvl5pPr>
            <a:lvl6pPr marL="2514600" indent="-228600" defTabSz="900113" eaLnBrk="0" fontAlgn="base" hangingPunct="0">
              <a:spcBef>
                <a:spcPct val="0"/>
              </a:spcBef>
              <a:spcAft>
                <a:spcPct val="0"/>
              </a:spcAft>
              <a:defRPr>
                <a:solidFill>
                  <a:schemeClr val="tx1"/>
                </a:solidFill>
                <a:latin typeface="Arial" charset="0"/>
                <a:cs typeface="Arial" charset="0"/>
              </a:defRPr>
            </a:lvl6pPr>
            <a:lvl7pPr marL="2971800" indent="-228600" defTabSz="900113" eaLnBrk="0" fontAlgn="base" hangingPunct="0">
              <a:spcBef>
                <a:spcPct val="0"/>
              </a:spcBef>
              <a:spcAft>
                <a:spcPct val="0"/>
              </a:spcAft>
              <a:defRPr>
                <a:solidFill>
                  <a:schemeClr val="tx1"/>
                </a:solidFill>
                <a:latin typeface="Arial" charset="0"/>
                <a:cs typeface="Arial" charset="0"/>
              </a:defRPr>
            </a:lvl7pPr>
            <a:lvl8pPr marL="3429000" indent="-228600" defTabSz="900113" eaLnBrk="0" fontAlgn="base" hangingPunct="0">
              <a:spcBef>
                <a:spcPct val="0"/>
              </a:spcBef>
              <a:spcAft>
                <a:spcPct val="0"/>
              </a:spcAft>
              <a:defRPr>
                <a:solidFill>
                  <a:schemeClr val="tx1"/>
                </a:solidFill>
                <a:latin typeface="Arial" charset="0"/>
                <a:cs typeface="Arial" charset="0"/>
              </a:defRPr>
            </a:lvl8pPr>
            <a:lvl9pPr marL="3886200" indent="-228600" defTabSz="900113" eaLnBrk="0" fontAlgn="base" hangingPunct="0">
              <a:spcBef>
                <a:spcPct val="0"/>
              </a:spcBef>
              <a:spcAft>
                <a:spcPct val="0"/>
              </a:spcAft>
              <a:defRPr>
                <a:solidFill>
                  <a:schemeClr val="tx1"/>
                </a:solidFill>
                <a:latin typeface="Arial" charset="0"/>
                <a:cs typeface="Arial" charset="0"/>
              </a:defRPr>
            </a:lvl9pPr>
          </a:lstStyle>
          <a:p>
            <a:pPr eaLnBrk="1" hangingPunct="1"/>
            <a:fld id="{904A98CE-4F55-4B3F-A526-4E08BC143959}" type="slidenum">
              <a:rPr lang="en-US" smtClean="0"/>
              <a:pPr eaLnBrk="1" hangingPunct="1"/>
              <a:t>26</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9439ED-CADD-48D1-A07E-44874E0C48EA}" type="slidenum">
              <a:rPr lang="en-US" smtClean="0"/>
              <a:pPr>
                <a:defRPr/>
              </a:pPr>
              <a:t>27</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72510788"/>
      </p:ext>
    </p:extLst>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9439ED-CADD-48D1-A07E-44874E0C48EA}" type="slidenum">
              <a:rPr lang="en-US" smtClean="0"/>
              <a:pPr>
                <a:defRPr/>
              </a:pPr>
              <a:t>28</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39895134"/>
      </p:ext>
    </p:extLst>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r>
              <a:rPr lang="en-US" dirty="0" smtClean="0"/>
              <a:t>While historical data is available for rivers routinely sampled and others along a east-west/wet-dry gradient, the data does not include high flow events.</a:t>
            </a:r>
          </a:p>
          <a:p>
            <a:r>
              <a:rPr lang="en-US" dirty="0" smtClean="0"/>
              <a:t>This data is being used for LOADEST runs to estimate fluxes of nitrate, ammonium, phosphate, organic nitrogen and organic carbon.</a:t>
            </a:r>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defTabSz="900113" eaLnBrk="0" hangingPunct="0">
              <a:defRPr>
                <a:solidFill>
                  <a:schemeClr val="tx1"/>
                </a:solidFill>
                <a:latin typeface="Arial" charset="0"/>
                <a:cs typeface="Arial" charset="0"/>
              </a:defRPr>
            </a:lvl1pPr>
            <a:lvl2pPr marL="742950" indent="-285750" defTabSz="900113" eaLnBrk="0" hangingPunct="0">
              <a:defRPr>
                <a:solidFill>
                  <a:schemeClr val="tx1"/>
                </a:solidFill>
                <a:latin typeface="Arial" charset="0"/>
                <a:cs typeface="Arial" charset="0"/>
              </a:defRPr>
            </a:lvl2pPr>
            <a:lvl3pPr marL="1143000" indent="-228600" defTabSz="900113" eaLnBrk="0" hangingPunct="0">
              <a:defRPr>
                <a:solidFill>
                  <a:schemeClr val="tx1"/>
                </a:solidFill>
                <a:latin typeface="Arial" charset="0"/>
                <a:cs typeface="Arial" charset="0"/>
              </a:defRPr>
            </a:lvl3pPr>
            <a:lvl4pPr marL="1600200" indent="-228600" defTabSz="900113" eaLnBrk="0" hangingPunct="0">
              <a:defRPr>
                <a:solidFill>
                  <a:schemeClr val="tx1"/>
                </a:solidFill>
                <a:latin typeface="Arial" charset="0"/>
                <a:cs typeface="Arial" charset="0"/>
              </a:defRPr>
            </a:lvl4pPr>
            <a:lvl5pPr marL="2057400" indent="-228600" defTabSz="900113" eaLnBrk="0" hangingPunct="0">
              <a:defRPr>
                <a:solidFill>
                  <a:schemeClr val="tx1"/>
                </a:solidFill>
                <a:latin typeface="Arial" charset="0"/>
                <a:cs typeface="Arial" charset="0"/>
              </a:defRPr>
            </a:lvl5pPr>
            <a:lvl6pPr marL="2514600" indent="-228600" defTabSz="900113" eaLnBrk="0" fontAlgn="base" hangingPunct="0">
              <a:spcBef>
                <a:spcPct val="0"/>
              </a:spcBef>
              <a:spcAft>
                <a:spcPct val="0"/>
              </a:spcAft>
              <a:defRPr>
                <a:solidFill>
                  <a:schemeClr val="tx1"/>
                </a:solidFill>
                <a:latin typeface="Arial" charset="0"/>
                <a:cs typeface="Arial" charset="0"/>
              </a:defRPr>
            </a:lvl6pPr>
            <a:lvl7pPr marL="2971800" indent="-228600" defTabSz="900113" eaLnBrk="0" fontAlgn="base" hangingPunct="0">
              <a:spcBef>
                <a:spcPct val="0"/>
              </a:spcBef>
              <a:spcAft>
                <a:spcPct val="0"/>
              </a:spcAft>
              <a:defRPr>
                <a:solidFill>
                  <a:schemeClr val="tx1"/>
                </a:solidFill>
                <a:latin typeface="Arial" charset="0"/>
                <a:cs typeface="Arial" charset="0"/>
              </a:defRPr>
            </a:lvl7pPr>
            <a:lvl8pPr marL="3429000" indent="-228600" defTabSz="900113" eaLnBrk="0" fontAlgn="base" hangingPunct="0">
              <a:spcBef>
                <a:spcPct val="0"/>
              </a:spcBef>
              <a:spcAft>
                <a:spcPct val="0"/>
              </a:spcAft>
              <a:defRPr>
                <a:solidFill>
                  <a:schemeClr val="tx1"/>
                </a:solidFill>
                <a:latin typeface="Arial" charset="0"/>
                <a:cs typeface="Arial" charset="0"/>
              </a:defRPr>
            </a:lvl8pPr>
            <a:lvl9pPr marL="3886200" indent="-228600" defTabSz="900113" eaLnBrk="0" fontAlgn="base" hangingPunct="0">
              <a:spcBef>
                <a:spcPct val="0"/>
              </a:spcBef>
              <a:spcAft>
                <a:spcPct val="0"/>
              </a:spcAft>
              <a:defRPr>
                <a:solidFill>
                  <a:schemeClr val="tx1"/>
                </a:solidFill>
                <a:latin typeface="Arial" charset="0"/>
                <a:cs typeface="Arial" charset="0"/>
              </a:defRPr>
            </a:lvl9pPr>
          </a:lstStyle>
          <a:p>
            <a:pPr eaLnBrk="1" hangingPunct="1"/>
            <a:fld id="{9FA64621-A463-4E01-9AC8-9362859B9B8A}" type="slidenum">
              <a:rPr lang="en-US" smtClean="0"/>
              <a:pPr eaLnBrk="1" hangingPunct="1"/>
              <a:t>34</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9439ED-CADD-48D1-A07E-44874E0C48EA}" type="slidenum">
              <a:rPr lang="en-US" smtClean="0"/>
              <a:pPr>
                <a:defRPr/>
              </a:pPr>
              <a:t>35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97663650"/>
      </p:ext>
    </p:extLst>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9439ED-CADD-48D1-A07E-44874E0C48EA}" type="slidenum">
              <a:rPr lang="en-US" smtClean="0"/>
              <a:pPr>
                <a:defRPr/>
              </a:pPr>
              <a:t>36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13372268"/>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9439ED-CADD-48D1-A07E-44874E0C48EA}" type="slidenum">
              <a:rPr lang="en-US" smtClean="0"/>
              <a:pPr>
                <a:defRPr/>
              </a:pPr>
              <a:t>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54035153"/>
      </p:ext>
    </p:extLst>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9439ED-CADD-48D1-A07E-44874E0C48EA}" type="slidenum">
              <a:rPr lang="en-US" smtClean="0"/>
              <a:pPr>
                <a:defRPr/>
              </a:pPr>
              <a:t>38</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08458199"/>
      </p:ext>
    </p:extLst>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9439ED-CADD-48D1-A07E-44874E0C48EA}" type="slidenum">
              <a:rPr lang="en-US" smtClean="0"/>
              <a:pPr>
                <a:defRPr/>
              </a:pPr>
              <a:t>39</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56855869"/>
      </p:ext>
    </p:extLst>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9439ED-CADD-48D1-A07E-44874E0C48EA}" type="slidenum">
              <a:rPr lang="en-US" smtClean="0"/>
              <a:pPr>
                <a:defRPr/>
              </a:pPr>
              <a:t>40</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32264828"/>
      </p:ext>
    </p:extLst>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9439ED-CADD-48D1-A07E-44874E0C48EA}" type="slidenum">
              <a:rPr lang="en-US" smtClean="0"/>
              <a:pPr>
                <a:defRPr/>
              </a:pPr>
              <a:t>41</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95914538"/>
      </p:ext>
    </p:extLst>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sldNum"/>
          </p:nvPr>
        </p:nvSpPr>
        <p:spPr>
          <a:ln/>
        </p:spPr>
        <p:txBody>
          <a:bodyPr/>
          <a:lstStyle/>
          <a:p>
            <a:fld id="{F34FA94A-80A2-4C5C-A108-72F87E2AD5F6}" type="slidenum">
              <a:rPr lang="en-US"/>
              <a:pPr/>
              <a:t>43</a:t>
            </a:fld>
            <a:endParaRPr lang="en-US"/>
          </a:p>
        </p:txBody>
      </p:sp>
      <p:sp>
        <p:nvSpPr>
          <p:cNvPr id="9217" name="Rectangle 1"/>
          <p:cNvSpPr txBox="1">
            <a:spLocks noGrp="1" noRot="1" noChangeAspect="1" noChangeArrowheads="1"/>
          </p:cNvSpPr>
          <p:nvPr>
            <p:ph type="sldImg"/>
          </p:nvPr>
        </p:nvSpPr>
        <p:spPr bwMode="auto">
          <a:xfrm>
            <a:off x="1104900" y="698500"/>
            <a:ext cx="4648200" cy="3486150"/>
          </a:xfrm>
          <a:prstGeom prst="rect">
            <a:avLst/>
          </a:prstGeom>
          <a:solidFill>
            <a:srgbClr val="FFFFFF"/>
          </a:solidFill>
          <a:ln>
            <a:solidFill>
              <a:srgbClr val="000000"/>
            </a:solidFill>
            <a:miter lim="800000"/>
            <a:headEnd/>
            <a:tailEnd/>
          </a:ln>
        </p:spPr>
      </p:sp>
      <p:sp>
        <p:nvSpPr>
          <p:cNvPr id="9218" name="Rectangle 2"/>
          <p:cNvSpPr txBox="1">
            <a:spLocks noGrp="1" noChangeArrowheads="1"/>
          </p:cNvSpPr>
          <p:nvPr>
            <p:ph type="body" idx="1"/>
          </p:nvPr>
        </p:nvSpPr>
        <p:spPr bwMode="auto">
          <a:xfrm>
            <a:off x="685800" y="4414004"/>
            <a:ext cx="5486400" cy="4185364"/>
          </a:xfrm>
          <a:prstGeom prst="rect">
            <a:avLst/>
          </a:prstGeom>
          <a:noFill/>
          <a:ln>
            <a:round/>
            <a:headEnd/>
            <a:tailEnd/>
          </a:ln>
        </p:spPr>
        <p:txBody>
          <a:bodyPr wrap="none" anchor="ct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sldNum"/>
          </p:nvPr>
        </p:nvSpPr>
        <p:spPr>
          <a:ln/>
        </p:spPr>
        <p:txBody>
          <a:bodyPr/>
          <a:lstStyle/>
          <a:p>
            <a:fld id="{9E9A14EE-97B9-483E-B795-E736ACCC022C}" type="slidenum">
              <a:rPr lang="en-US"/>
              <a:pPr/>
              <a:t>44</a:t>
            </a:fld>
            <a:endParaRPr lang="en-US"/>
          </a:p>
        </p:txBody>
      </p:sp>
      <p:sp>
        <p:nvSpPr>
          <p:cNvPr id="10241" name="Rectangle 1"/>
          <p:cNvSpPr txBox="1">
            <a:spLocks noGrp="1" noRot="1" noChangeAspect="1" noChangeArrowheads="1"/>
          </p:cNvSpPr>
          <p:nvPr>
            <p:ph type="sldImg"/>
          </p:nvPr>
        </p:nvSpPr>
        <p:spPr bwMode="auto">
          <a:xfrm>
            <a:off x="1104900" y="698500"/>
            <a:ext cx="4648200" cy="3486150"/>
          </a:xfrm>
          <a:prstGeom prst="rect">
            <a:avLst/>
          </a:prstGeom>
          <a:solidFill>
            <a:srgbClr val="FFFFFF"/>
          </a:solidFill>
          <a:ln>
            <a:solidFill>
              <a:srgbClr val="000000"/>
            </a:solidFill>
            <a:miter lim="800000"/>
            <a:headEnd/>
            <a:tailEnd/>
          </a:ln>
        </p:spPr>
      </p:sp>
      <p:sp>
        <p:nvSpPr>
          <p:cNvPr id="10242" name="Rectangle 2"/>
          <p:cNvSpPr txBox="1">
            <a:spLocks noGrp="1" noChangeArrowheads="1"/>
          </p:cNvSpPr>
          <p:nvPr>
            <p:ph type="body" idx="1"/>
          </p:nvPr>
        </p:nvSpPr>
        <p:spPr bwMode="auto">
          <a:xfrm>
            <a:off x="685800" y="4414004"/>
            <a:ext cx="5486400" cy="4185364"/>
          </a:xfrm>
          <a:prstGeom prst="rect">
            <a:avLst/>
          </a:prstGeom>
          <a:noFill/>
          <a:ln>
            <a:round/>
            <a:headEnd/>
            <a:tailEnd/>
          </a:ln>
        </p:spPr>
        <p:txBody>
          <a:bodyPr wrap="none" anchor="ct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sldNum"/>
          </p:nvPr>
        </p:nvSpPr>
        <p:spPr>
          <a:ln/>
        </p:spPr>
        <p:txBody>
          <a:bodyPr/>
          <a:lstStyle/>
          <a:p>
            <a:fld id="{192BE262-D9C2-4F41-A754-F024F83BA724}" type="slidenum">
              <a:rPr lang="en-US"/>
              <a:pPr/>
              <a:t>45</a:t>
            </a:fld>
            <a:endParaRPr lang="en-US"/>
          </a:p>
        </p:txBody>
      </p:sp>
      <p:sp>
        <p:nvSpPr>
          <p:cNvPr id="11265" name="Rectangle 1"/>
          <p:cNvSpPr txBox="1">
            <a:spLocks noGrp="1" noRot="1" noChangeAspect="1" noChangeArrowheads="1"/>
          </p:cNvSpPr>
          <p:nvPr>
            <p:ph type="sldImg"/>
          </p:nvPr>
        </p:nvSpPr>
        <p:spPr bwMode="auto">
          <a:xfrm>
            <a:off x="1104900" y="698500"/>
            <a:ext cx="4648200" cy="3486150"/>
          </a:xfrm>
          <a:prstGeom prst="rect">
            <a:avLst/>
          </a:prstGeom>
          <a:solidFill>
            <a:srgbClr val="FFFFFF"/>
          </a:solidFill>
          <a:ln>
            <a:solidFill>
              <a:srgbClr val="000000"/>
            </a:solidFill>
            <a:miter lim="800000"/>
            <a:headEnd/>
            <a:tailEnd/>
          </a:ln>
        </p:spPr>
      </p:sp>
      <p:sp>
        <p:nvSpPr>
          <p:cNvPr id="11266" name="Rectangle 2"/>
          <p:cNvSpPr txBox="1">
            <a:spLocks noGrp="1" noChangeArrowheads="1"/>
          </p:cNvSpPr>
          <p:nvPr>
            <p:ph type="body" idx="1"/>
          </p:nvPr>
        </p:nvSpPr>
        <p:spPr bwMode="auto">
          <a:xfrm>
            <a:off x="685800" y="4414004"/>
            <a:ext cx="5486400" cy="4185364"/>
          </a:xfrm>
          <a:prstGeom prst="rect">
            <a:avLst/>
          </a:prstGeom>
          <a:noFill/>
          <a:ln>
            <a:round/>
            <a:headEnd/>
            <a:tailEnd/>
          </a:ln>
        </p:spPr>
        <p:txBody>
          <a:bodyPr wrap="none" anchor="ct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p:nvPr>
        </p:nvSpPr>
        <p:spPr>
          <a:ln/>
        </p:spPr>
        <p:txBody>
          <a:bodyPr/>
          <a:lstStyle/>
          <a:p>
            <a:fld id="{A5B7F54C-88FD-47D7-8004-F3D29AED8408}" type="slidenum">
              <a:rPr lang="en-US"/>
              <a:pPr/>
              <a:t>47</a:t>
            </a:fld>
            <a:endParaRPr lang="en-US"/>
          </a:p>
        </p:txBody>
      </p:sp>
      <p:sp>
        <p:nvSpPr>
          <p:cNvPr id="12289" name="Text Box 1"/>
          <p:cNvSpPr txBox="1">
            <a:spLocks noChangeArrowheads="1"/>
          </p:cNvSpPr>
          <p:nvPr/>
        </p:nvSpPr>
        <p:spPr bwMode="auto">
          <a:xfrm>
            <a:off x="3884613" y="8832771"/>
            <a:ext cx="2971800" cy="463629"/>
          </a:xfrm>
          <a:prstGeom prst="rect">
            <a:avLst/>
          </a:prstGeom>
          <a:noFill/>
          <a:ln w="9525">
            <a:noFill/>
            <a:round/>
            <a:headEnd/>
            <a:tailEnd/>
          </a:ln>
          <a:effectLst/>
        </p:spPr>
        <p:txBody>
          <a:bodyPr lIns="90000" tIns="45000" rIns="90000" bIns="450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E5770CDF-2125-4D4E-85EA-A9BB07748D3F}" type="slidenum">
              <a:rPr lang="en-US" sz="11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47</a:t>
            </a:fld>
            <a:endParaRPr lang="en-US" sz="1100">
              <a:solidFill>
                <a:srgbClr val="000000"/>
              </a:solidFill>
            </a:endParaRPr>
          </a:p>
        </p:txBody>
      </p:sp>
      <p:sp>
        <p:nvSpPr>
          <p:cNvPr id="12290" name="Rectangle 2"/>
          <p:cNvSpPr txBox="1">
            <a:spLocks noGrp="1" noRot="1" noChangeAspect="1" noChangeArrowheads="1"/>
          </p:cNvSpPr>
          <p:nvPr>
            <p:ph type="sldImg"/>
          </p:nvPr>
        </p:nvSpPr>
        <p:spPr bwMode="auto">
          <a:xfrm>
            <a:off x="1104900" y="698500"/>
            <a:ext cx="4648200" cy="3486150"/>
          </a:xfrm>
          <a:prstGeom prst="rect">
            <a:avLst/>
          </a:prstGeom>
          <a:solidFill>
            <a:srgbClr val="FFFFFF"/>
          </a:solidFill>
          <a:ln>
            <a:solidFill>
              <a:srgbClr val="000000"/>
            </a:solidFill>
            <a:miter lim="800000"/>
            <a:headEnd/>
            <a:tailEnd/>
          </a:ln>
        </p:spPr>
      </p:sp>
      <p:sp>
        <p:nvSpPr>
          <p:cNvPr id="12291" name="Rectangle 3"/>
          <p:cNvSpPr txBox="1">
            <a:spLocks noGrp="1" noChangeArrowheads="1"/>
          </p:cNvSpPr>
          <p:nvPr>
            <p:ph type="body" idx="1"/>
          </p:nvPr>
        </p:nvSpPr>
        <p:spPr bwMode="auto">
          <a:xfrm>
            <a:off x="685800" y="4414004"/>
            <a:ext cx="5486400" cy="4185364"/>
          </a:xfrm>
          <a:prstGeom prst="rect">
            <a:avLst/>
          </a:prstGeom>
          <a:noFill/>
          <a:ln>
            <a:round/>
            <a:headEnd/>
            <a:tailEnd/>
          </a:ln>
        </p:spPr>
        <p:txBody>
          <a:bodyPr wrap="none" anchor="ct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atin typeface="Arial" charset="0"/>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9439ED-CADD-48D1-A07E-44874E0C48EA}" type="slidenum">
              <a:rPr lang="en-US" smtClean="0"/>
              <a:pPr>
                <a:defRPr/>
              </a:pPr>
              <a:t>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33410860"/>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defTabSz="900113" eaLnBrk="0" hangingPunct="0">
              <a:defRPr>
                <a:solidFill>
                  <a:schemeClr val="tx1"/>
                </a:solidFill>
                <a:latin typeface="Arial" charset="0"/>
                <a:cs typeface="Arial" charset="0"/>
              </a:defRPr>
            </a:lvl1pPr>
            <a:lvl2pPr marL="742950" indent="-285750" defTabSz="900113" eaLnBrk="0" hangingPunct="0">
              <a:defRPr>
                <a:solidFill>
                  <a:schemeClr val="tx1"/>
                </a:solidFill>
                <a:latin typeface="Arial" charset="0"/>
                <a:cs typeface="Arial" charset="0"/>
              </a:defRPr>
            </a:lvl2pPr>
            <a:lvl3pPr marL="1143000" indent="-228600" defTabSz="900113" eaLnBrk="0" hangingPunct="0">
              <a:defRPr>
                <a:solidFill>
                  <a:schemeClr val="tx1"/>
                </a:solidFill>
                <a:latin typeface="Arial" charset="0"/>
                <a:cs typeface="Arial" charset="0"/>
              </a:defRPr>
            </a:lvl3pPr>
            <a:lvl4pPr marL="1600200" indent="-228600" defTabSz="900113" eaLnBrk="0" hangingPunct="0">
              <a:defRPr>
                <a:solidFill>
                  <a:schemeClr val="tx1"/>
                </a:solidFill>
                <a:latin typeface="Arial" charset="0"/>
                <a:cs typeface="Arial" charset="0"/>
              </a:defRPr>
            </a:lvl4pPr>
            <a:lvl5pPr marL="2057400" indent="-228600" defTabSz="900113" eaLnBrk="0" hangingPunct="0">
              <a:defRPr>
                <a:solidFill>
                  <a:schemeClr val="tx1"/>
                </a:solidFill>
                <a:latin typeface="Arial" charset="0"/>
                <a:cs typeface="Arial" charset="0"/>
              </a:defRPr>
            </a:lvl5pPr>
            <a:lvl6pPr marL="2514600" indent="-228600" defTabSz="900113" eaLnBrk="0" fontAlgn="base" hangingPunct="0">
              <a:spcBef>
                <a:spcPct val="0"/>
              </a:spcBef>
              <a:spcAft>
                <a:spcPct val="0"/>
              </a:spcAft>
              <a:defRPr>
                <a:solidFill>
                  <a:schemeClr val="tx1"/>
                </a:solidFill>
                <a:latin typeface="Arial" charset="0"/>
                <a:cs typeface="Arial" charset="0"/>
              </a:defRPr>
            </a:lvl6pPr>
            <a:lvl7pPr marL="2971800" indent="-228600" defTabSz="900113" eaLnBrk="0" fontAlgn="base" hangingPunct="0">
              <a:spcBef>
                <a:spcPct val="0"/>
              </a:spcBef>
              <a:spcAft>
                <a:spcPct val="0"/>
              </a:spcAft>
              <a:defRPr>
                <a:solidFill>
                  <a:schemeClr val="tx1"/>
                </a:solidFill>
                <a:latin typeface="Arial" charset="0"/>
                <a:cs typeface="Arial" charset="0"/>
              </a:defRPr>
            </a:lvl7pPr>
            <a:lvl8pPr marL="3429000" indent="-228600" defTabSz="900113" eaLnBrk="0" fontAlgn="base" hangingPunct="0">
              <a:spcBef>
                <a:spcPct val="0"/>
              </a:spcBef>
              <a:spcAft>
                <a:spcPct val="0"/>
              </a:spcAft>
              <a:defRPr>
                <a:solidFill>
                  <a:schemeClr val="tx1"/>
                </a:solidFill>
                <a:latin typeface="Arial" charset="0"/>
                <a:cs typeface="Arial" charset="0"/>
              </a:defRPr>
            </a:lvl8pPr>
            <a:lvl9pPr marL="3886200" indent="-228600" defTabSz="900113" eaLnBrk="0" fontAlgn="base" hangingPunct="0">
              <a:spcBef>
                <a:spcPct val="0"/>
              </a:spcBef>
              <a:spcAft>
                <a:spcPct val="0"/>
              </a:spcAft>
              <a:defRPr>
                <a:solidFill>
                  <a:schemeClr val="tx1"/>
                </a:solidFill>
                <a:latin typeface="Arial" charset="0"/>
                <a:cs typeface="Arial" charset="0"/>
              </a:defRPr>
            </a:lvl9pPr>
          </a:lstStyle>
          <a:p>
            <a:pPr eaLnBrk="1" hangingPunct="1"/>
            <a:fld id="{8FF34AB2-7A06-4114-9949-39DBAE856CE5}" type="slidenum">
              <a:rPr lang="en-US" smtClean="0"/>
              <a:pPr eaLnBrk="1" hangingPunct="1"/>
              <a:t>7</a:t>
            </a:fld>
            <a:endParaRPr lang="en-US"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9439ED-CADD-48D1-A07E-44874E0C48EA}" type="slidenum">
              <a:rPr lang="en-US" smtClean="0"/>
              <a:pPr>
                <a:defRPr/>
              </a:pPr>
              <a:t>10</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43099462"/>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9439ED-CADD-48D1-A07E-44874E0C48EA}" type="slidenum">
              <a:rPr lang="en-US" smtClean="0"/>
              <a:pPr>
                <a:defRPr/>
              </a:pPr>
              <a:t>15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36056374"/>
      </p:ext>
    </p:extLst>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9439ED-CADD-48D1-A07E-44874E0C48EA}" type="slidenum">
              <a:rPr lang="en-US" smtClean="0"/>
              <a:pPr>
                <a:defRPr/>
              </a:pPr>
              <a:t>16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6845165"/>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9439ED-CADD-48D1-A07E-44874E0C48EA}" type="slidenum">
              <a:rPr lang="en-US" smtClean="0"/>
              <a:pPr>
                <a:defRPr/>
              </a:pPr>
              <a:t>17</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14299355"/>
      </p:ext>
    </p:extLst>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r>
              <a:rPr lang="en-US" dirty="0" smtClean="0"/>
              <a:t>We also have looked at the regional (from Texas) sources of nutrients, specifically N, and the spatial variability.  (top right = N from manure from livestock, top left = N from fertilizer after crops have removed N for growth ..30% per crop area was removed, bottom left is fixation influence: all N from legume fixation, bottom right = oxidized atmospheric deposition).</a:t>
            </a:r>
          </a:p>
          <a:p>
            <a:r>
              <a:rPr lang="en-US" dirty="0" smtClean="0"/>
              <a:t>Fertilizer after removal from crops matches well with areas where livestock is also high, due to much of the crops in </a:t>
            </a:r>
            <a:r>
              <a:rPr lang="en-US" dirty="0" err="1" smtClean="0"/>
              <a:t>texas</a:t>
            </a:r>
            <a:r>
              <a:rPr lang="en-US" dirty="0" smtClean="0"/>
              <a:t> being grown for food for the livestock industry. </a:t>
            </a:r>
          </a:p>
          <a:p>
            <a:r>
              <a:rPr lang="en-US" dirty="0" smtClean="0"/>
              <a:t>Fixation is a small percentage (from legumes), however the significant inputs </a:t>
            </a:r>
            <a:r>
              <a:rPr lang="en-US" dirty="0" err="1" smtClean="0"/>
              <a:t>aline</a:t>
            </a:r>
            <a:r>
              <a:rPr lang="en-US" dirty="0" smtClean="0"/>
              <a:t> well with the location of much of the livestock as well.  This is due to a large percentage of legumes existing in pasture lands where cattle graze.  The atmospheric deposition is of oxidized N, typically the sources are combustion products (NO2).  The spatial trend actually highlights the I-35 corridor well as well as the large urban areas like </a:t>
            </a:r>
            <a:r>
              <a:rPr lang="en-US" dirty="0" err="1" smtClean="0"/>
              <a:t>dallas</a:t>
            </a:r>
            <a:r>
              <a:rPr lang="en-US" dirty="0" smtClean="0"/>
              <a:t>-fort worth, Houston, </a:t>
            </a:r>
            <a:r>
              <a:rPr lang="en-US" dirty="0" err="1" smtClean="0"/>
              <a:t>austin</a:t>
            </a:r>
            <a:r>
              <a:rPr lang="en-US" dirty="0" smtClean="0"/>
              <a:t>, and san </a:t>
            </a:r>
            <a:r>
              <a:rPr lang="en-US" dirty="0" err="1" smtClean="0"/>
              <a:t>antonio</a:t>
            </a:r>
            <a:r>
              <a:rPr lang="en-US" dirty="0" smtClean="0"/>
              <a:t>.  </a:t>
            </a:r>
          </a:p>
          <a:p>
            <a:r>
              <a:rPr lang="en-US" dirty="0" smtClean="0"/>
              <a:t>The majority of the N sources in </a:t>
            </a:r>
            <a:r>
              <a:rPr lang="en-US" dirty="0" err="1" smtClean="0"/>
              <a:t>texas</a:t>
            </a:r>
            <a:r>
              <a:rPr lang="en-US" dirty="0" smtClean="0"/>
              <a:t> are from livestock, </a:t>
            </a:r>
            <a:r>
              <a:rPr lang="en-US" dirty="0" err="1" smtClean="0"/>
              <a:t>hwoever</a:t>
            </a:r>
            <a:r>
              <a:rPr lang="en-US" dirty="0" smtClean="0"/>
              <a:t> urbanization cannot be ignored. </a:t>
            </a:r>
          </a:p>
        </p:txBody>
      </p:sp>
      <p:sp>
        <p:nvSpPr>
          <p:cNvPr id="9220" name="Slide Number Placeholder 3"/>
          <p:cNvSpPr>
            <a:spLocks noGrp="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defTabSz="900113" eaLnBrk="0" hangingPunct="0">
              <a:defRPr>
                <a:solidFill>
                  <a:schemeClr val="tx1"/>
                </a:solidFill>
                <a:latin typeface="Arial" charset="0"/>
                <a:cs typeface="Arial" charset="0"/>
              </a:defRPr>
            </a:lvl1pPr>
            <a:lvl2pPr marL="742950" indent="-285750" defTabSz="900113" eaLnBrk="0" hangingPunct="0">
              <a:defRPr>
                <a:solidFill>
                  <a:schemeClr val="tx1"/>
                </a:solidFill>
                <a:latin typeface="Arial" charset="0"/>
                <a:cs typeface="Arial" charset="0"/>
              </a:defRPr>
            </a:lvl2pPr>
            <a:lvl3pPr marL="1143000" indent="-228600" defTabSz="900113" eaLnBrk="0" hangingPunct="0">
              <a:defRPr>
                <a:solidFill>
                  <a:schemeClr val="tx1"/>
                </a:solidFill>
                <a:latin typeface="Arial" charset="0"/>
                <a:cs typeface="Arial" charset="0"/>
              </a:defRPr>
            </a:lvl3pPr>
            <a:lvl4pPr marL="1600200" indent="-228600" defTabSz="900113" eaLnBrk="0" hangingPunct="0">
              <a:defRPr>
                <a:solidFill>
                  <a:schemeClr val="tx1"/>
                </a:solidFill>
                <a:latin typeface="Arial" charset="0"/>
                <a:cs typeface="Arial" charset="0"/>
              </a:defRPr>
            </a:lvl4pPr>
            <a:lvl5pPr marL="2057400" indent="-228600" defTabSz="900113" eaLnBrk="0" hangingPunct="0">
              <a:defRPr>
                <a:solidFill>
                  <a:schemeClr val="tx1"/>
                </a:solidFill>
                <a:latin typeface="Arial" charset="0"/>
                <a:cs typeface="Arial" charset="0"/>
              </a:defRPr>
            </a:lvl5pPr>
            <a:lvl6pPr marL="2514600" indent="-228600" defTabSz="900113" eaLnBrk="0" fontAlgn="base" hangingPunct="0">
              <a:spcBef>
                <a:spcPct val="0"/>
              </a:spcBef>
              <a:spcAft>
                <a:spcPct val="0"/>
              </a:spcAft>
              <a:defRPr>
                <a:solidFill>
                  <a:schemeClr val="tx1"/>
                </a:solidFill>
                <a:latin typeface="Arial" charset="0"/>
                <a:cs typeface="Arial" charset="0"/>
              </a:defRPr>
            </a:lvl6pPr>
            <a:lvl7pPr marL="2971800" indent="-228600" defTabSz="900113" eaLnBrk="0" fontAlgn="base" hangingPunct="0">
              <a:spcBef>
                <a:spcPct val="0"/>
              </a:spcBef>
              <a:spcAft>
                <a:spcPct val="0"/>
              </a:spcAft>
              <a:defRPr>
                <a:solidFill>
                  <a:schemeClr val="tx1"/>
                </a:solidFill>
                <a:latin typeface="Arial" charset="0"/>
                <a:cs typeface="Arial" charset="0"/>
              </a:defRPr>
            </a:lvl7pPr>
            <a:lvl8pPr marL="3429000" indent="-228600" defTabSz="900113" eaLnBrk="0" fontAlgn="base" hangingPunct="0">
              <a:spcBef>
                <a:spcPct val="0"/>
              </a:spcBef>
              <a:spcAft>
                <a:spcPct val="0"/>
              </a:spcAft>
              <a:defRPr>
                <a:solidFill>
                  <a:schemeClr val="tx1"/>
                </a:solidFill>
                <a:latin typeface="Arial" charset="0"/>
                <a:cs typeface="Arial" charset="0"/>
              </a:defRPr>
            </a:lvl8pPr>
            <a:lvl9pPr marL="3886200" indent="-228600" defTabSz="900113" eaLnBrk="0" fontAlgn="base" hangingPunct="0">
              <a:spcBef>
                <a:spcPct val="0"/>
              </a:spcBef>
              <a:spcAft>
                <a:spcPct val="0"/>
              </a:spcAft>
              <a:defRPr>
                <a:solidFill>
                  <a:schemeClr val="tx1"/>
                </a:solidFill>
                <a:latin typeface="Arial" charset="0"/>
                <a:cs typeface="Arial" charset="0"/>
              </a:defRPr>
            </a:lvl9pPr>
          </a:lstStyle>
          <a:p>
            <a:pPr eaLnBrk="1" hangingPunct="1"/>
            <a:fld id="{5AB6F2FC-5A66-4E21-8A28-BEF6C8EBEF27}" type="slidenum">
              <a:rPr lang="en-US" smtClean="0"/>
              <a:pPr eaLnBrk="1" hangingPunct="1"/>
              <a:t>19</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C89DB9-E44A-44DD-9661-6A4CDBCD13A8}"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03327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F01534-D79E-46CE-9D92-D6B605334D63}"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07347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38A706-8811-4795-A2B7-2505F5898EF4}"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91704755"/>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F865CD-3F65-4D64-929F-425B8D0ECAA6}"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99774626"/>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C8FAD9-3F53-4750-9A6F-BD3622F17C4D}"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14916330"/>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FC212B9-2755-4BA1-BC8F-006383BBC147}"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39282341"/>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34CB7BE-563D-44EC-A571-20D4FA0E9147}"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96768509"/>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9488421-8035-415B-B1C2-77F420C4DDA1}"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04762750"/>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99B4302-6E91-4D47-93DB-70B12AF6300F}"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128233"/>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0CD8E8-F9F5-4D8C-B416-E71811C96697}"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68639721"/>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FD2520-2F62-429B-82F3-434272F401BC}"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5460893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0">
          <a:gsLst>
            <a:gs pos="0">
              <a:srgbClr val="6600FF"/>
            </a:gs>
            <a:gs pos="100000">
              <a:srgbClr val="FFFFFF"/>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8DFA5E5-0E11-4AFB-93BE-55132A677FE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jpeg"/><Relationship Id="rId6" Type="http://schemas.openxmlformats.org/officeDocument/2006/relationships/image" Target="../media/image4.png"/><Relationship Id="rId7" Type="http://schemas.openxmlformats.org/officeDocument/2006/relationships/image" Target="../media/image5.jpeg"/><Relationship Id="rId8" Type="http://schemas.openxmlformats.org/officeDocument/2006/relationships/image" Target="../media/image6.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1" Type="http://schemas.openxmlformats.org/officeDocument/2006/relationships/slideLayout" Target="../slideLayouts/slideLayout3.xml"/><Relationship Id="rId2" Type="http://schemas.openxmlformats.org/officeDocument/2006/relationships/hyperlink" Target="mailto:xuzf.iap@gmail.com"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wmf"/><Relationship Id="rId1" Type="http://schemas.openxmlformats.org/officeDocument/2006/relationships/slideLayout" Target="../slideLayouts/slideLayout2.xml"/><Relationship Id="rId2" Type="http://schemas.openxmlformats.org/officeDocument/2006/relationships/image" Target="../media/image33.wmf"/></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1" Type="http://schemas.openxmlformats.org/officeDocument/2006/relationships/slideLayout" Target="../slideLayouts/slideLayout3.xml"/><Relationship Id="rId2" Type="http://schemas.openxmlformats.org/officeDocument/2006/relationships/hyperlink" Target="mailto:xtcai@utexas.edu"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1" Type="http://schemas.openxmlformats.org/officeDocument/2006/relationships/slideLayout" Target="../slideLayouts/slideLayout3.xml"/><Relationship Id="rId2" Type="http://schemas.openxmlformats.org/officeDocument/2006/relationships/hyperlink" Target="mailto:lisa.meyer@utexas.edu"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44.png"/></Relationships>
</file>

<file path=ppt/slides/_rels/slide2.xml.rels><?xml version="1.0" encoding="UTF-8" standalone="yes"?>
<Relationships xmlns="http://schemas.openxmlformats.org/package/2006/relationships"><Relationship Id="rId11" Type="http://schemas.openxmlformats.org/officeDocument/2006/relationships/image" Target="../media/image16.jpeg"/><Relationship Id="rId12" Type="http://schemas.openxmlformats.org/officeDocument/2006/relationships/image" Target="../media/image17.jpeg"/><Relationship Id="rId13"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png"/><Relationship Id="rId6" Type="http://schemas.openxmlformats.org/officeDocument/2006/relationships/image" Target="../media/image11.jpeg"/><Relationship Id="rId7" Type="http://schemas.openxmlformats.org/officeDocument/2006/relationships/image" Target="../media/image12.jpeg"/><Relationship Id="rId8" Type="http://schemas.openxmlformats.org/officeDocument/2006/relationships/image" Target="../media/image13.jpeg"/><Relationship Id="rId9" Type="http://schemas.openxmlformats.org/officeDocument/2006/relationships/image" Target="../media/image14.jpeg"/><Relationship Id="rId10" Type="http://schemas.openxmlformats.org/officeDocument/2006/relationships/image" Target="../media/image1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4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1" Type="http://schemas.openxmlformats.org/officeDocument/2006/relationships/slideLayout" Target="../slideLayouts/slideLayout3.xml"/><Relationship Id="rId2" Type="http://schemas.openxmlformats.org/officeDocument/2006/relationships/hyperlink" Target="mailto:cedric.david@utexas.edu"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www.geo.utexas.edu/scientist/david/rapid.htm" TargetMode="External"/><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51.png"/><Relationship Id="rId5" Type="http://schemas.openxmlformats.org/officeDocument/2006/relationships/image" Target="../media/image52.png"/><Relationship Id="rId6" Type="http://schemas.microsoft.com/office/2007/relationships/media" Target="../media/media1.avi"/><Relationship Id="rId7" Type="http://schemas.openxmlformats.org/officeDocument/2006/relationships/image" Target="../media/image53.png"/><Relationship Id="rId1" Type="http://schemas.openxmlformats.org/officeDocument/2006/relationships/video" Target="../media/media1.avi"/><Relationship Id="rId2"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6.png"/><Relationship Id="rId5" Type="http://schemas.openxmlformats.org/officeDocument/2006/relationships/image" Target="../media/image24.png"/><Relationship Id="rId6" Type="http://schemas.openxmlformats.org/officeDocument/2006/relationships/image" Target="../media/image25.png"/><Relationship Id="rId1" Type="http://schemas.openxmlformats.org/officeDocument/2006/relationships/slideLayout" Target="../slideLayouts/slideLayout3.xml"/><Relationship Id="rId2" Type="http://schemas.openxmlformats.org/officeDocument/2006/relationships/hyperlink" Target="mailto:tavakoly@utexas.edu" TargetMode="Externa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microsoft.com/office/2007/relationships/media" Target="../media/media2.avi"/><Relationship Id="rId5" Type="http://schemas.openxmlformats.org/officeDocument/2006/relationships/image" Target="../media/image54.png"/><Relationship Id="rId1" Type="http://schemas.openxmlformats.org/officeDocument/2006/relationships/video" Target="../media/media2.avi"/><Relationship Id="rId2"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png"/><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57.jpe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1" Type="http://schemas.openxmlformats.org/officeDocument/2006/relationships/slideLayout" Target="../slideLayouts/slideLayout3.xml"/><Relationship Id="rId2" Type="http://schemas.openxmlformats.org/officeDocument/2006/relationships/hyperlink" Target="mailto:almoutaz@gmail.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8.png"/><Relationship Id="rId3" Type="http://schemas.openxmlformats.org/officeDocument/2006/relationships/image" Target="../media/image59.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0.png"/><Relationship Id="rId3"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1" Type="http://schemas.openxmlformats.org/officeDocument/2006/relationships/slideLayout" Target="../slideLayouts/slideLayout3.xml"/><Relationship Id="rId2" Type="http://schemas.openxmlformats.org/officeDocument/2006/relationships/hyperlink" Target="mailto:claire.griffin@mail.utexas.edu"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18.png"/><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36.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chart" Target="../charts/chart2.xml"/><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1" Type="http://schemas.openxmlformats.org/officeDocument/2006/relationships/slideLayout" Target="../slideLayouts/slideLayout3.xml"/><Relationship Id="rId2" Type="http://schemas.openxmlformats.org/officeDocument/2006/relationships/hyperlink" Target="mailto:evanlee.turner@gmail.com"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6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1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64.png"/></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1" Type="http://schemas.openxmlformats.org/officeDocument/2006/relationships/slideLayout" Target="../slideLayouts/slideLayout3.xml"/><Relationship Id="rId2" Type="http://schemas.openxmlformats.org/officeDocument/2006/relationships/hyperlink" Target="mailto:nty143@utsa.edu"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jpeg"/><Relationship Id="rId5" Type="http://schemas.openxmlformats.org/officeDocument/2006/relationships/image" Target="../media/image67.jpeg"/><Relationship Id="rId6" Type="http://schemas.openxmlformats.org/officeDocument/2006/relationships/image" Target="../media/image68.jpeg"/><Relationship Id="rId7" Type="http://schemas.openxmlformats.org/officeDocument/2006/relationships/image" Target="../media/image69.jpe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44.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jpeg"/><Relationship Id="rId5" Type="http://schemas.openxmlformats.org/officeDocument/2006/relationships/image" Target="../media/image68.jpeg"/><Relationship Id="rId6" Type="http://schemas.openxmlformats.org/officeDocument/2006/relationships/image" Target="../media/image70.jpe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png"/></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hyperlink" Target="mailto:liang@jsg.utexas.edu" TargetMode="External"/><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1" Type="http://schemas.openxmlformats.org/officeDocument/2006/relationships/slideLayout" Target="../slideLayouts/slideLayout3.xml"/><Relationship Id="rId2" Type="http://schemas.openxmlformats.org/officeDocument/2006/relationships/hyperlink" Target="mailto:cedric.david@utexas.edu"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0"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7248EB73-311B-4AF2-8A8B-9CDC54EC9A26}" type="slidenum">
              <a:rPr lang="en-US" smtClean="0"/>
              <a:pPr eaLnBrk="1" hangingPunct="1"/>
              <a:t>1</a:t>
            </a:fld>
            <a:endParaRPr lang="en-US" smtClean="0"/>
          </a:p>
        </p:txBody>
      </p:sp>
      <p:sp>
        <p:nvSpPr>
          <p:cNvPr id="2051" name="Rectangle 2"/>
          <p:cNvSpPr>
            <a:spLocks noGrp="1" noChangeArrowheads="1"/>
          </p:cNvSpPr>
          <p:nvPr>
            <p:ph type="ctrTitle"/>
          </p:nvPr>
        </p:nvSpPr>
        <p:spPr>
          <a:xfrm>
            <a:off x="685800" y="2057400"/>
            <a:ext cx="7772400" cy="1241425"/>
          </a:xfrm>
        </p:spPr>
        <p:txBody>
          <a:bodyPr/>
          <a:lstStyle/>
          <a:p>
            <a:pPr eaLnBrk="1" hangingPunct="1"/>
            <a:r>
              <a:rPr lang="en-US" sz="2800" b="1" dirty="0" smtClean="0">
                <a:solidFill>
                  <a:srgbClr val="FF0000"/>
                </a:solidFill>
              </a:rPr>
              <a:t>Developing and Applying an Integrated Multi-scale Earth System Modeling Framework to Study the Impacts of Changing Climate, Local Weather, and Land Use on Watersheds and Downstream Coastal Ecosystems</a:t>
            </a:r>
            <a:endParaRPr lang="en-US" sz="3600" b="1" dirty="0" smtClean="0">
              <a:solidFill>
                <a:srgbClr val="FF0000"/>
              </a:solidFill>
            </a:endParaRPr>
          </a:p>
        </p:txBody>
      </p:sp>
      <p:sp>
        <p:nvSpPr>
          <p:cNvPr id="2052" name="Text Box 15"/>
          <p:cNvSpPr txBox="1">
            <a:spLocks noChangeArrowheads="1"/>
          </p:cNvSpPr>
          <p:nvPr/>
        </p:nvSpPr>
        <p:spPr bwMode="auto">
          <a:xfrm>
            <a:off x="2762250" y="4279900"/>
            <a:ext cx="3619500" cy="10763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dirty="0" smtClean="0"/>
              <a:t>NASA Ocean </a:t>
            </a:r>
            <a:r>
              <a:rPr lang="en-US" sz="1600" dirty="0"/>
              <a:t>Color Research Team meeting</a:t>
            </a:r>
            <a:br>
              <a:rPr lang="en-US" sz="1600" dirty="0"/>
            </a:br>
            <a:r>
              <a:rPr lang="en-US" sz="1600" dirty="0"/>
              <a:t>Seattle, WA </a:t>
            </a:r>
            <a:br>
              <a:rPr lang="en-US" sz="1600" dirty="0"/>
            </a:br>
            <a:r>
              <a:rPr lang="en-US" sz="1600" dirty="0"/>
              <a:t>22 April 2011</a:t>
            </a:r>
          </a:p>
        </p:txBody>
      </p:sp>
      <p:sp>
        <p:nvSpPr>
          <p:cNvPr id="2053" name="Rectangle 3"/>
          <p:cNvSpPr>
            <a:spLocks noChangeArrowheads="1"/>
          </p:cNvSpPr>
          <p:nvPr/>
        </p:nvSpPr>
        <p:spPr bwMode="auto">
          <a:xfrm>
            <a:off x="1047750" y="317500"/>
            <a:ext cx="1447800" cy="431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p>
            <a:r>
              <a:rPr lang="en-US" sz="1100" dirty="0"/>
              <a:t>Award Number, NNX11AE42G</a:t>
            </a:r>
          </a:p>
        </p:txBody>
      </p:sp>
      <p:pic>
        <p:nvPicPr>
          <p:cNvPr id="2054" name="Picture 7" descr="E:\Research\Documents\UT\Logos\NASA_Logo.gif"/>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200" y="76200"/>
            <a:ext cx="1071563" cy="9144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055" name="Picture 390" descr="UTSAVectorOrang.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362700" y="304800"/>
            <a:ext cx="1489075" cy="457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056" name="Picture 13" descr="logo_2c_horz"/>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762500" y="304800"/>
            <a:ext cx="1504950" cy="457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057" name="Picture 393" descr="utmsi_logo_100.gif"/>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458200" y="304800"/>
            <a:ext cx="457200" cy="457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059" name="Picture 2" descr="http://t3.gstatic.com/images?q=tbn:ANd9GcSnpijeDHq09uwgm717PHGwbu8HV4ZSBGpXUqeZSwecRJ1Sj1JXTA"/>
          <p:cNvPicPr>
            <a:picLocks noChangeAspect="1" noChangeArrowheads="1"/>
          </p:cNvPicPr>
          <p:nvPr/>
        </p:nvPicPr>
        <p:blipFill>
          <a:blip r:embed="rId7"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924800" y="304800"/>
            <a:ext cx="434975" cy="457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060" name="TextBox 1"/>
          <p:cNvSpPr txBox="1">
            <a:spLocks noChangeArrowheads="1"/>
          </p:cNvSpPr>
          <p:nvPr/>
        </p:nvSpPr>
        <p:spPr bwMode="auto">
          <a:xfrm>
            <a:off x="1449388" y="5537200"/>
            <a:ext cx="6626225" cy="11080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dirty="0" err="1"/>
              <a:t>Zong</a:t>
            </a:r>
            <a:r>
              <a:rPr lang="en-US" sz="1600" dirty="0"/>
              <a:t>-Liang Yang, </a:t>
            </a:r>
            <a:r>
              <a:rPr lang="en-US" sz="1600" b="1" dirty="0" err="1"/>
              <a:t>Cédric</a:t>
            </a:r>
            <a:r>
              <a:rPr lang="en-US" sz="1600" b="1" dirty="0"/>
              <a:t> H. </a:t>
            </a:r>
            <a:r>
              <a:rPr lang="en-US" sz="1600" b="1" dirty="0" smtClean="0"/>
              <a:t>David</a:t>
            </a:r>
            <a:r>
              <a:rPr lang="en-US" sz="1600" dirty="0" smtClean="0"/>
              <a:t>,</a:t>
            </a:r>
            <a:r>
              <a:rPr lang="en-US" sz="1600" b="1" dirty="0" smtClean="0"/>
              <a:t> </a:t>
            </a:r>
            <a:r>
              <a:rPr lang="en-US" sz="1600" dirty="0" err="1" smtClean="0"/>
              <a:t>Xitian</a:t>
            </a:r>
            <a:r>
              <a:rPr lang="en-US" sz="1600" dirty="0" smtClean="0"/>
              <a:t> </a:t>
            </a:r>
            <a:r>
              <a:rPr lang="en-US" sz="1600" dirty="0" err="1"/>
              <a:t>Cai</a:t>
            </a:r>
            <a:r>
              <a:rPr lang="en-US" sz="1600" dirty="0"/>
              <a:t>, Lisa </a:t>
            </a:r>
            <a:r>
              <a:rPr lang="en-US" sz="1600" dirty="0" smtClean="0"/>
              <a:t>H</a:t>
            </a:r>
            <a:r>
              <a:rPr lang="en-US" sz="1600" dirty="0"/>
              <a:t>. </a:t>
            </a:r>
            <a:r>
              <a:rPr lang="en-US" sz="1600" dirty="0" smtClean="0"/>
              <a:t>Meyer, </a:t>
            </a:r>
            <a:r>
              <a:rPr lang="en-US" sz="1600" dirty="0"/>
              <a:t>Ahmad A. </a:t>
            </a:r>
            <a:r>
              <a:rPr lang="en-US" sz="1600" dirty="0" err="1"/>
              <a:t>Tavakoly</a:t>
            </a:r>
            <a:r>
              <a:rPr lang="en-US" sz="1600" dirty="0" smtClean="0"/>
              <a:t>, </a:t>
            </a:r>
            <a:r>
              <a:rPr lang="en-US" sz="1600" dirty="0" err="1"/>
              <a:t>Zhongfeng</a:t>
            </a:r>
            <a:r>
              <a:rPr lang="en-US" sz="1600" dirty="0"/>
              <a:t> </a:t>
            </a:r>
            <a:r>
              <a:rPr lang="en-US" sz="1600" dirty="0" err="1"/>
              <a:t>Xu</a:t>
            </a:r>
            <a:r>
              <a:rPr lang="en-US" sz="1600" dirty="0"/>
              <a:t>, Paul A. </a:t>
            </a:r>
            <a:r>
              <a:rPr lang="en-US" sz="1600" dirty="0" err="1"/>
              <a:t>Montagna</a:t>
            </a:r>
            <a:r>
              <a:rPr lang="en-US" sz="1600" dirty="0"/>
              <a:t>, Evan L. Turner, </a:t>
            </a:r>
            <a:r>
              <a:rPr lang="en-US" sz="1600" dirty="0" err="1"/>
              <a:t>Hongjie</a:t>
            </a:r>
            <a:r>
              <a:rPr lang="en-US" sz="1600" dirty="0"/>
              <a:t> </a:t>
            </a:r>
            <a:r>
              <a:rPr lang="en-US" sz="1600" dirty="0" err="1"/>
              <a:t>Xie</a:t>
            </a:r>
            <a:r>
              <a:rPr lang="en-US" sz="1600" dirty="0"/>
              <a:t>, </a:t>
            </a:r>
            <a:r>
              <a:rPr lang="en-US" sz="1600" dirty="0" err="1"/>
              <a:t>Almoutaz</a:t>
            </a:r>
            <a:r>
              <a:rPr lang="en-US" sz="1600" dirty="0"/>
              <a:t> El Hassan, Eric </a:t>
            </a:r>
            <a:r>
              <a:rPr lang="en-US" sz="1600" dirty="0" err="1"/>
              <a:t>Kouba</a:t>
            </a:r>
            <a:r>
              <a:rPr lang="en-US" sz="1600" dirty="0"/>
              <a:t>, </a:t>
            </a:r>
            <a:r>
              <a:rPr lang="en-US" sz="1600" dirty="0" err="1"/>
              <a:t>Weimin</a:t>
            </a:r>
            <a:r>
              <a:rPr lang="en-US" sz="1600" dirty="0"/>
              <a:t> </a:t>
            </a:r>
            <a:r>
              <a:rPr lang="en-US" sz="1600" dirty="0" err="1"/>
              <a:t>Hao</a:t>
            </a:r>
            <a:r>
              <a:rPr lang="en-US" sz="1600" dirty="0"/>
              <a:t>, Shawn </a:t>
            </a:r>
            <a:r>
              <a:rPr lang="en-US" sz="1600" dirty="0" err="1"/>
              <a:t>Urbanski</a:t>
            </a:r>
            <a:r>
              <a:rPr lang="en-US" sz="1600" dirty="0"/>
              <a:t> David R. </a:t>
            </a:r>
            <a:r>
              <a:rPr lang="en-US" sz="1600" dirty="0" err="1"/>
              <a:t>Maidment</a:t>
            </a:r>
            <a:r>
              <a:rPr lang="en-US" sz="1600" dirty="0"/>
              <a:t>, James W. McClelland, Claire G. Griffin</a:t>
            </a:r>
          </a:p>
        </p:txBody>
      </p:sp>
      <p:pic>
        <p:nvPicPr>
          <p:cNvPr id="13" name="Picture 3"/>
          <p:cNvPicPr>
            <a:picLocks noChangeAspect="1"/>
          </p:cNvPicPr>
          <p:nvPr/>
        </p:nvPicPr>
        <p:blipFill>
          <a:blip r:embed="rId8"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271974" y="304800"/>
            <a:ext cx="1376226" cy="457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923535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8200" y="928790"/>
            <a:ext cx="3200400" cy="247241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9219" name="Picture 1"/>
          <p:cNvPicPr>
            <a:picLocks noChangeAspect="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086350" y="928790"/>
            <a:ext cx="3200400" cy="247241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9220" name="Picture 2"/>
          <p:cNvPicPr>
            <a:picLocks noChangeAspect="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8200" y="3464974"/>
            <a:ext cx="3200400" cy="247241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9221" name="Picture 3"/>
          <p:cNvPicPr>
            <a:picLocks noChangeAspect="1"/>
          </p:cNvPicPr>
          <p:nvPr/>
        </p:nvPicPr>
        <p:blipFill>
          <a:blip r:embed="rId6"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105400" y="3471188"/>
            <a:ext cx="3200400" cy="247241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9222" name="TextBox 5"/>
          <p:cNvSpPr txBox="1">
            <a:spLocks noChangeArrowheads="1"/>
          </p:cNvSpPr>
          <p:nvPr/>
        </p:nvSpPr>
        <p:spPr bwMode="auto">
          <a:xfrm>
            <a:off x="914400" y="1004990"/>
            <a:ext cx="1479957" cy="36933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smtClean="0"/>
              <a:t>Temperature</a:t>
            </a:r>
            <a:endParaRPr lang="en-US" dirty="0"/>
          </a:p>
        </p:txBody>
      </p:sp>
      <p:sp>
        <p:nvSpPr>
          <p:cNvPr id="9223" name="TextBox 6"/>
          <p:cNvSpPr txBox="1">
            <a:spLocks noChangeArrowheads="1"/>
          </p:cNvSpPr>
          <p:nvPr/>
        </p:nvSpPr>
        <p:spPr bwMode="auto">
          <a:xfrm>
            <a:off x="5181600" y="1004990"/>
            <a:ext cx="1454244" cy="36933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smtClean="0"/>
              <a:t>Precipitation</a:t>
            </a:r>
            <a:endParaRPr lang="en-US" dirty="0"/>
          </a:p>
        </p:txBody>
      </p:sp>
      <p:sp>
        <p:nvSpPr>
          <p:cNvPr id="9224" name="TextBox 7"/>
          <p:cNvSpPr txBox="1">
            <a:spLocks noChangeArrowheads="1"/>
          </p:cNvSpPr>
          <p:nvPr/>
        </p:nvSpPr>
        <p:spPr bwMode="auto">
          <a:xfrm>
            <a:off x="930275" y="3566574"/>
            <a:ext cx="2108269" cy="36933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smtClean="0"/>
              <a:t>Evapotranspiration</a:t>
            </a:r>
            <a:endParaRPr lang="en-US" dirty="0"/>
          </a:p>
        </p:txBody>
      </p:sp>
      <p:sp>
        <p:nvSpPr>
          <p:cNvPr id="9225" name="TextBox 8"/>
          <p:cNvSpPr txBox="1">
            <a:spLocks noChangeArrowheads="1"/>
          </p:cNvSpPr>
          <p:nvPr/>
        </p:nvSpPr>
        <p:spPr bwMode="auto">
          <a:xfrm>
            <a:off x="5124450" y="3553602"/>
            <a:ext cx="860172" cy="36933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smtClean="0"/>
              <a:t>Runoff</a:t>
            </a:r>
            <a:endParaRPr lang="en-US" dirty="0"/>
          </a:p>
        </p:txBody>
      </p:sp>
      <p:sp>
        <p:nvSpPr>
          <p:cNvPr id="2" name="Title 1"/>
          <p:cNvSpPr>
            <a:spLocks noGrp="1"/>
          </p:cNvSpPr>
          <p:nvPr>
            <p:ph type="title"/>
          </p:nvPr>
        </p:nvSpPr>
        <p:spPr>
          <a:xfrm>
            <a:off x="457200" y="0"/>
            <a:ext cx="8229600" cy="1143000"/>
          </a:xfrm>
        </p:spPr>
        <p:txBody>
          <a:bodyPr/>
          <a:lstStyle/>
          <a:p>
            <a:r>
              <a:rPr lang="en-US" dirty="0" smtClean="0"/>
              <a:t>How much water tomorrow?</a:t>
            </a:r>
            <a:endParaRPr lang="en-US" dirty="0"/>
          </a:p>
        </p:txBody>
      </p:sp>
      <p:sp>
        <p:nvSpPr>
          <p:cNvPr id="11" name="TextBox 4"/>
          <p:cNvSpPr txBox="1">
            <a:spLocks noChangeArrowheads="1"/>
          </p:cNvSpPr>
          <p:nvPr/>
        </p:nvSpPr>
        <p:spPr bwMode="auto">
          <a:xfrm>
            <a:off x="381000" y="5903893"/>
            <a:ext cx="7543800" cy="95410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i="1" dirty="0" smtClean="0">
                <a:solidFill>
                  <a:srgbClr val="FF0000"/>
                </a:solidFill>
              </a:rPr>
              <a:t>Variability of predictions increases from T to R</a:t>
            </a:r>
            <a:br>
              <a:rPr lang="en-US" sz="2800" i="1" dirty="0" smtClean="0">
                <a:solidFill>
                  <a:srgbClr val="FF0000"/>
                </a:solidFill>
              </a:rPr>
            </a:br>
            <a:r>
              <a:rPr lang="en-US" sz="2800" i="1" dirty="0" smtClean="0">
                <a:solidFill>
                  <a:srgbClr val="FF0000"/>
                </a:solidFill>
              </a:rPr>
              <a:t>Biases are large (not shown)</a:t>
            </a:r>
            <a:endParaRPr lang="en-US" sz="2800" i="1" dirty="0">
              <a:solidFill>
                <a:srgbClr val="FF0000"/>
              </a:solidFill>
            </a:endParaRPr>
          </a:p>
        </p:txBody>
      </p:sp>
      <p:sp>
        <p:nvSpPr>
          <p:cNvPr id="12" name="Slide Number Placeholder 3"/>
          <p:cNvSpPr>
            <a:spLocks noGrp="1"/>
          </p:cNvSpPr>
          <p:nvPr>
            <p:ph type="sldNum" sz="quarter" idx="12"/>
          </p:nvPr>
        </p:nvSpPr>
        <p:spPr>
          <a:xfrm>
            <a:off x="6553200" y="6245225"/>
            <a:ext cx="2133600" cy="476250"/>
          </a:xfrm>
        </p:spPr>
        <p:txBody>
          <a:bodyPr/>
          <a:lstStyle/>
          <a:p>
            <a:pPr>
              <a:defRPr/>
            </a:pPr>
            <a:fld id="{57F865CD-3F65-4D64-929F-425B8D0ECAA6}" type="slidenum">
              <a:rPr lang="en-US" smtClean="0"/>
              <a:pPr>
                <a:defRPr/>
              </a:pPr>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Improving dynamical downscaling methods</a:t>
            </a:r>
            <a:endParaRPr lang="en-US" dirty="0"/>
          </a:p>
        </p:txBody>
      </p:sp>
      <p:sp>
        <p:nvSpPr>
          <p:cNvPr id="6" name="Text Placeholder 5"/>
          <p:cNvSpPr>
            <a:spLocks noGrp="1"/>
          </p:cNvSpPr>
          <p:nvPr>
            <p:ph type="body" idx="1"/>
          </p:nvPr>
        </p:nvSpPr>
        <p:spPr/>
        <p:txBody>
          <a:bodyPr/>
          <a:lstStyle/>
          <a:p>
            <a:r>
              <a:rPr lang="en-US" dirty="0" err="1" smtClean="0"/>
              <a:t>Zhongfeng</a:t>
            </a:r>
            <a:r>
              <a:rPr lang="en-US" dirty="0" smtClean="0"/>
              <a:t> </a:t>
            </a:r>
            <a:r>
              <a:rPr lang="en-US" dirty="0" err="1" smtClean="0"/>
              <a:t>Xu</a:t>
            </a:r>
            <a:r>
              <a:rPr lang="en-US" dirty="0"/>
              <a:t> (</a:t>
            </a:r>
            <a:r>
              <a:rPr lang="en-US" dirty="0" smtClean="0">
                <a:hlinkClick r:id="rId2"/>
              </a:rPr>
              <a:t>xuzf.iap@gmail.com</a:t>
            </a:r>
            <a:r>
              <a:rPr lang="en-US" dirty="0" smtClean="0"/>
              <a:t>) and </a:t>
            </a:r>
            <a:r>
              <a:rPr lang="en-US" dirty="0" err="1" smtClean="0"/>
              <a:t>Zong</a:t>
            </a:r>
            <a:r>
              <a:rPr lang="en-US" dirty="0" smtClean="0"/>
              <a:t>-Liang Yang </a:t>
            </a:r>
            <a:endParaRPr lang="en-US" dirty="0"/>
          </a:p>
        </p:txBody>
      </p:sp>
      <p:sp>
        <p:nvSpPr>
          <p:cNvPr id="4" name="Slide Number Placeholder 3"/>
          <p:cNvSpPr>
            <a:spLocks noGrp="1"/>
          </p:cNvSpPr>
          <p:nvPr>
            <p:ph type="sldNum" sz="quarter" idx="12"/>
          </p:nvPr>
        </p:nvSpPr>
        <p:spPr/>
        <p:txBody>
          <a:bodyPr/>
          <a:lstStyle/>
          <a:p>
            <a:pPr>
              <a:defRPr/>
            </a:pPr>
            <a:fld id="{57F865CD-3F65-4D64-929F-425B8D0ECAA6}" type="slidenum">
              <a:rPr lang="en-US" smtClean="0"/>
              <a:pPr>
                <a:defRPr/>
              </a:pPr>
              <a:t>11</a:t>
            </a:fld>
            <a:endParaRPr lang="en-US"/>
          </a:p>
        </p:txBody>
      </p:sp>
      <p:grpSp>
        <p:nvGrpSpPr>
          <p:cNvPr id="7" name="Group 6"/>
          <p:cNvGrpSpPr>
            <a:grpSpLocks noChangeAspect="1"/>
          </p:cNvGrpSpPr>
          <p:nvPr/>
        </p:nvGrpSpPr>
        <p:grpSpPr>
          <a:xfrm>
            <a:off x="3429000" y="228600"/>
            <a:ext cx="5486400" cy="3519821"/>
            <a:chOff x="0" y="469900"/>
            <a:chExt cx="9144000" cy="5866368"/>
          </a:xfrm>
        </p:grpSpPr>
        <p:pic>
          <p:nvPicPr>
            <p:cNvPr id="8" name="Picture 8"/>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8000" t="12201" r="8000" b="7039"/>
            <a:stretch>
              <a:fillRect/>
            </a:stretch>
          </p:blipFill>
          <p:spPr bwMode="auto">
            <a:xfrm>
              <a:off x="2286000" y="1976437"/>
              <a:ext cx="2286000" cy="175736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9" name="AutoShape 10"/>
            <p:cNvSpPr>
              <a:spLocks noChangeArrowheads="1"/>
            </p:cNvSpPr>
            <p:nvPr/>
          </p:nvSpPr>
          <p:spPr bwMode="auto">
            <a:xfrm rot="-5400000">
              <a:off x="2286000" y="1062037"/>
              <a:ext cx="914400" cy="91440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17694720 60000 65536"/>
                <a:gd name="T17" fmla="*/ 11796480 60000 65536"/>
                <a:gd name="T18" fmla="*/ 17694720 60000 65536"/>
                <a:gd name="T19" fmla="*/ 11796480 60000 65536"/>
                <a:gd name="T20" fmla="*/ 5898240 60000 65536"/>
                <a:gd name="T21" fmla="*/ 5898240 60000 65536"/>
                <a:gd name="T22" fmla="*/ 0 60000 65536"/>
                <a:gd name="T23" fmla="*/ 0 60000 65536"/>
                <a:gd name="T24" fmla="*/ 3085 w 21600"/>
                <a:gd name="T25" fmla="*/ 12343 h 21600"/>
                <a:gd name="T26" fmla="*/ 18514 w 21600"/>
                <a:gd name="T27" fmla="*/ 1851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5429" y="0"/>
                  </a:moveTo>
                  <a:lnTo>
                    <a:pt x="9257" y="6171"/>
                  </a:lnTo>
                  <a:lnTo>
                    <a:pt x="12343" y="6171"/>
                  </a:lnTo>
                  <a:lnTo>
                    <a:pt x="12343" y="12343"/>
                  </a:lnTo>
                  <a:lnTo>
                    <a:pt x="6171" y="12343"/>
                  </a:lnTo>
                  <a:lnTo>
                    <a:pt x="6171" y="9257"/>
                  </a:lnTo>
                  <a:lnTo>
                    <a:pt x="0" y="15429"/>
                  </a:lnTo>
                  <a:lnTo>
                    <a:pt x="6171" y="21600"/>
                  </a:lnTo>
                  <a:lnTo>
                    <a:pt x="6171" y="18514"/>
                  </a:lnTo>
                  <a:lnTo>
                    <a:pt x="18514" y="18514"/>
                  </a:lnTo>
                  <a:lnTo>
                    <a:pt x="18514" y="6171"/>
                  </a:lnTo>
                  <a:lnTo>
                    <a:pt x="21600" y="6171"/>
                  </a:lnTo>
                  <a:lnTo>
                    <a:pt x="15429" y="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0" name="AutoShape 11"/>
            <p:cNvSpPr>
              <a:spLocks noChangeArrowheads="1"/>
            </p:cNvSpPr>
            <p:nvPr/>
          </p:nvSpPr>
          <p:spPr bwMode="auto">
            <a:xfrm flipV="1">
              <a:off x="4572000" y="2362200"/>
              <a:ext cx="914400" cy="914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chemeClr val="accent1"/>
            </a:solidFill>
            <a:ln w="9525">
              <a:solidFill>
                <a:schemeClr val="tx1"/>
              </a:solidFill>
              <a:miter lim="800000"/>
              <a:headEnd/>
              <a:tailEnd/>
            </a:ln>
          </p:spPr>
          <p:txBody>
            <a:bodyPr wrap="none" anchor="ctr"/>
            <a:lstStyle/>
            <a:p>
              <a:endParaRPr lang="en-US"/>
            </a:p>
          </p:txBody>
        </p:sp>
        <p:pic>
          <p:nvPicPr>
            <p:cNvPr id="11" name="Picture 8"/>
            <p:cNvPicPr>
              <a:picLocks noChangeAspect="1" noChangeArrowheads="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7692" t="19415" r="28093" b="19566"/>
            <a:stretch>
              <a:fillRect/>
            </a:stretch>
          </p:blipFill>
          <p:spPr bwMode="auto">
            <a:xfrm>
              <a:off x="4572000" y="3276600"/>
              <a:ext cx="2286000" cy="167630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2" name="Picture 8" descr="Total Precipitation"/>
            <p:cNvPicPr>
              <a:picLocks noChangeAspect="1" noChangeArrowheads="1" noCrop="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469900"/>
              <a:ext cx="2286000" cy="206516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3" name="Picture 3" descr="SABmap"/>
            <p:cNvPicPr>
              <a:picLocks noChangeAspect="1" noChangeArrowheads="1"/>
            </p:cNvPicPr>
            <p:nvPr/>
          </p:nvPicPr>
          <p:blipFill>
            <a:blip r:embed="rId6"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858000" y="4524687"/>
              <a:ext cx="2286000" cy="1811581"/>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4" name="AutoShape 11"/>
            <p:cNvSpPr>
              <a:spLocks noChangeArrowheads="1"/>
            </p:cNvSpPr>
            <p:nvPr/>
          </p:nvSpPr>
          <p:spPr bwMode="auto">
            <a:xfrm flipV="1">
              <a:off x="6858000" y="3593068"/>
              <a:ext cx="914400" cy="914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chemeClr val="accent1"/>
            </a:solidFill>
            <a:ln w="9525">
              <a:solidFill>
                <a:schemeClr val="tx1"/>
              </a:solidFill>
              <a:miter lim="800000"/>
              <a:headEnd/>
              <a:tailEnd/>
            </a:ln>
          </p:spPr>
          <p:txBody>
            <a:bodyPr wrap="none" anchor="ctr"/>
            <a:lstStyle/>
            <a:p>
              <a:endParaRPr lang="en-US"/>
            </a:p>
          </p:txBody>
        </p:sp>
      </p:grpSp>
      <p:sp>
        <p:nvSpPr>
          <p:cNvPr id="16" name="TextBox 15"/>
          <p:cNvSpPr txBox="1"/>
          <p:nvPr/>
        </p:nvSpPr>
        <p:spPr>
          <a:xfrm>
            <a:off x="7696201" y="228600"/>
            <a:ext cx="1219200" cy="523220"/>
          </a:xfrm>
          <a:prstGeom prst="rect">
            <a:avLst/>
          </a:prstGeom>
          <a:noFill/>
        </p:spPr>
        <p:txBody>
          <a:bodyPr wrap="square" rtlCol="0">
            <a:spAutoFit/>
          </a:bodyPr>
          <a:lstStyle/>
          <a:p>
            <a:pPr algn="r"/>
            <a:r>
              <a:rPr lang="en-US" sz="2800" dirty="0" smtClean="0"/>
              <a:t>2/10</a:t>
            </a:r>
            <a:endParaRPr lang="en-US" sz="2800" dirty="0"/>
          </a:p>
        </p:txBody>
      </p:sp>
      <p:sp>
        <p:nvSpPr>
          <p:cNvPr id="17" name="Rectangle 16"/>
          <p:cNvSpPr/>
          <p:nvPr/>
        </p:nvSpPr>
        <p:spPr>
          <a:xfrm>
            <a:off x="3429000" y="228600"/>
            <a:ext cx="2057400" cy="1431131"/>
          </a:xfrm>
          <a:prstGeom prst="rect">
            <a:avLst/>
          </a:prstGeom>
          <a:no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473829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76200"/>
            <a:ext cx="8229600" cy="1143000"/>
          </a:xfrm>
        </p:spPr>
        <p:txBody>
          <a:bodyPr/>
          <a:lstStyle/>
          <a:p>
            <a:r>
              <a:rPr lang="en-US" dirty="0" smtClean="0"/>
              <a:t>Correcting GCM bias before dynamical downscaling</a:t>
            </a:r>
            <a:endParaRPr lang="en-US" dirty="0"/>
          </a:p>
        </p:txBody>
      </p:sp>
      <p:grpSp>
        <p:nvGrpSpPr>
          <p:cNvPr id="35" name="Group 34"/>
          <p:cNvGrpSpPr>
            <a:grpSpLocks noChangeAspect="1"/>
          </p:cNvGrpSpPr>
          <p:nvPr/>
        </p:nvGrpSpPr>
        <p:grpSpPr>
          <a:xfrm>
            <a:off x="152400" y="4028523"/>
            <a:ext cx="8686800" cy="2296077"/>
            <a:chOff x="177800" y="4251325"/>
            <a:chExt cx="9147175" cy="2417763"/>
          </a:xfrm>
        </p:grpSpPr>
        <p:sp>
          <p:nvSpPr>
            <p:cNvPr id="7" name="Text Box 15"/>
            <p:cNvSpPr txBox="1">
              <a:spLocks noChangeArrowheads="1"/>
            </p:cNvSpPr>
            <p:nvPr/>
          </p:nvSpPr>
          <p:spPr bwMode="auto">
            <a:xfrm>
              <a:off x="7596188" y="5157788"/>
              <a:ext cx="1008062" cy="4572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p>
              <a:pPr eaLnBrk="1" hangingPunct="1">
                <a:spcBef>
                  <a:spcPct val="50000"/>
                </a:spcBef>
                <a:buSzTx/>
                <a:buFontTx/>
                <a:buNone/>
              </a:pPr>
              <a:r>
                <a:rPr lang="en-US" altLang="zh-CN" sz="2400" dirty="0">
                  <a:solidFill>
                    <a:srgbClr val="66FF66"/>
                  </a:solidFill>
                  <a:latin typeface="Verdana" pitchFamily="34" charset="0"/>
                  <a:ea typeface="宋体" pitchFamily="2" charset="-122"/>
                </a:rPr>
                <a:t>GCM</a:t>
              </a:r>
            </a:p>
          </p:txBody>
        </p:sp>
        <p:sp>
          <p:nvSpPr>
            <p:cNvPr id="10" name="Text Box 18"/>
            <p:cNvSpPr txBox="1">
              <a:spLocks noChangeArrowheads="1"/>
            </p:cNvSpPr>
            <p:nvPr/>
          </p:nvSpPr>
          <p:spPr bwMode="auto">
            <a:xfrm>
              <a:off x="7580313" y="4700588"/>
              <a:ext cx="1563687" cy="4572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rIns="0">
              <a:spAutoFit/>
            </a:bodyPr>
            <a:lstStyle/>
            <a:p>
              <a:pPr eaLnBrk="1" hangingPunct="1">
                <a:spcBef>
                  <a:spcPct val="50000"/>
                </a:spcBef>
                <a:buSzTx/>
                <a:buFontTx/>
                <a:buNone/>
              </a:pPr>
              <a:r>
                <a:rPr lang="en-US" altLang="zh-CN" sz="2400" dirty="0">
                  <a:solidFill>
                    <a:srgbClr val="FF0000"/>
                  </a:solidFill>
                  <a:latin typeface="Verdana" pitchFamily="34" charset="0"/>
                  <a:ea typeface="宋体" pitchFamily="2" charset="-122"/>
                </a:rPr>
                <a:t>GCMbc2</a:t>
              </a:r>
            </a:p>
          </p:txBody>
        </p:sp>
        <p:grpSp>
          <p:nvGrpSpPr>
            <p:cNvPr id="11" name="Group 26"/>
            <p:cNvGrpSpPr>
              <a:grpSpLocks/>
            </p:cNvGrpSpPr>
            <p:nvPr/>
          </p:nvGrpSpPr>
          <p:grpSpPr bwMode="auto">
            <a:xfrm>
              <a:off x="3924300" y="4659313"/>
              <a:ext cx="3671888" cy="720725"/>
              <a:chOff x="2517" y="1095"/>
              <a:chExt cx="2858" cy="1246"/>
            </a:xfrm>
          </p:grpSpPr>
          <p:sp>
            <p:nvSpPr>
              <p:cNvPr id="12" name="Freeform 27"/>
              <p:cNvSpPr>
                <a:spLocks/>
              </p:cNvSpPr>
              <p:nvPr/>
            </p:nvSpPr>
            <p:spPr bwMode="auto">
              <a:xfrm>
                <a:off x="2517" y="1095"/>
                <a:ext cx="2785" cy="1246"/>
              </a:xfrm>
              <a:custGeom>
                <a:avLst/>
                <a:gdLst>
                  <a:gd name="T0" fmla="*/ 0 w 2785"/>
                  <a:gd name="T1" fmla="*/ 982 h 1246"/>
                  <a:gd name="T2" fmla="*/ 151 w 2785"/>
                  <a:gd name="T3" fmla="*/ 1163 h 1246"/>
                  <a:gd name="T4" fmla="*/ 333 w 2785"/>
                  <a:gd name="T5" fmla="*/ 483 h 1246"/>
                  <a:gd name="T6" fmla="*/ 515 w 2785"/>
                  <a:gd name="T7" fmla="*/ 1163 h 1246"/>
                  <a:gd name="T8" fmla="*/ 696 w 2785"/>
                  <a:gd name="T9" fmla="*/ 619 h 1246"/>
                  <a:gd name="T10" fmla="*/ 877 w 2785"/>
                  <a:gd name="T11" fmla="*/ 1073 h 1246"/>
                  <a:gd name="T12" fmla="*/ 1089 w 2785"/>
                  <a:gd name="T13" fmla="*/ 165 h 1246"/>
                  <a:gd name="T14" fmla="*/ 1271 w 2785"/>
                  <a:gd name="T15" fmla="*/ 1118 h 1246"/>
                  <a:gd name="T16" fmla="*/ 1537 w 2785"/>
                  <a:gd name="T17" fmla="*/ 123 h 1246"/>
                  <a:gd name="T18" fmla="*/ 1818 w 2785"/>
                  <a:gd name="T19" fmla="*/ 936 h 1246"/>
                  <a:gd name="T20" fmla="*/ 2084 w 2785"/>
                  <a:gd name="T21" fmla="*/ 20 h 1246"/>
                  <a:gd name="T22" fmla="*/ 2335 w 2785"/>
                  <a:gd name="T23" fmla="*/ 818 h 1246"/>
                  <a:gd name="T24" fmla="*/ 2593 w 2785"/>
                  <a:gd name="T25" fmla="*/ 35 h 1246"/>
                  <a:gd name="T26" fmla="*/ 2785 w 2785"/>
                  <a:gd name="T27" fmla="*/ 626 h 1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85" h="1246">
                    <a:moveTo>
                      <a:pt x="0" y="982"/>
                    </a:moveTo>
                    <a:cubicBezTo>
                      <a:pt x="48" y="1114"/>
                      <a:pt x="96" y="1246"/>
                      <a:pt x="151" y="1163"/>
                    </a:cubicBezTo>
                    <a:cubicBezTo>
                      <a:pt x="207" y="1080"/>
                      <a:pt x="272" y="483"/>
                      <a:pt x="333" y="483"/>
                    </a:cubicBezTo>
                    <a:cubicBezTo>
                      <a:pt x="393" y="483"/>
                      <a:pt x="454" y="1140"/>
                      <a:pt x="515" y="1163"/>
                    </a:cubicBezTo>
                    <a:cubicBezTo>
                      <a:pt x="575" y="1186"/>
                      <a:pt x="635" y="634"/>
                      <a:pt x="696" y="619"/>
                    </a:cubicBezTo>
                    <a:cubicBezTo>
                      <a:pt x="757" y="604"/>
                      <a:pt x="812" y="1149"/>
                      <a:pt x="877" y="1073"/>
                    </a:cubicBezTo>
                    <a:cubicBezTo>
                      <a:pt x="943" y="997"/>
                      <a:pt x="1023" y="158"/>
                      <a:pt x="1089" y="165"/>
                    </a:cubicBezTo>
                    <a:cubicBezTo>
                      <a:pt x="1154" y="172"/>
                      <a:pt x="1196" y="1125"/>
                      <a:pt x="1271" y="1118"/>
                    </a:cubicBezTo>
                    <a:cubicBezTo>
                      <a:pt x="1346" y="1111"/>
                      <a:pt x="1446" y="153"/>
                      <a:pt x="1537" y="123"/>
                    </a:cubicBezTo>
                    <a:cubicBezTo>
                      <a:pt x="1628" y="93"/>
                      <a:pt x="1727" y="953"/>
                      <a:pt x="1818" y="936"/>
                    </a:cubicBezTo>
                    <a:cubicBezTo>
                      <a:pt x="1909" y="919"/>
                      <a:pt x="1998" y="40"/>
                      <a:pt x="2084" y="20"/>
                    </a:cubicBezTo>
                    <a:cubicBezTo>
                      <a:pt x="2170" y="0"/>
                      <a:pt x="2250" y="816"/>
                      <a:pt x="2335" y="818"/>
                    </a:cubicBezTo>
                    <a:cubicBezTo>
                      <a:pt x="2420" y="820"/>
                      <a:pt x="2518" y="67"/>
                      <a:pt x="2593" y="35"/>
                    </a:cubicBezTo>
                    <a:cubicBezTo>
                      <a:pt x="2668" y="3"/>
                      <a:pt x="2745" y="503"/>
                      <a:pt x="2785" y="626"/>
                    </a:cubicBezTo>
                  </a:path>
                </a:pathLst>
              </a:custGeom>
              <a:noFill/>
              <a:ln w="19050" cap="flat" cmpd="sng">
                <a:solidFill>
                  <a:srgbClr val="FF0000"/>
                </a:solidFill>
                <a:prstDash val="solid"/>
                <a:round/>
                <a:headEnd type="none" w="med" len="med"/>
                <a:tailEnd type="none" w="med" len="me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a:lstStyle/>
              <a:p>
                <a:endParaRPr lang="en-US"/>
              </a:p>
            </p:txBody>
          </p:sp>
          <p:sp>
            <p:nvSpPr>
              <p:cNvPr id="13" name="Line 28"/>
              <p:cNvSpPr>
                <a:spLocks noChangeShapeType="1"/>
              </p:cNvSpPr>
              <p:nvPr/>
            </p:nvSpPr>
            <p:spPr bwMode="auto">
              <a:xfrm>
                <a:off x="2518" y="1888"/>
                <a:ext cx="1315" cy="0"/>
              </a:xfrm>
              <a:prstGeom prst="line">
                <a:avLst/>
              </a:prstGeom>
              <a:noFill/>
              <a:ln w="19050">
                <a:solidFill>
                  <a:srgbClr val="FF0000"/>
                </a:solidFill>
                <a:prstDash val="sysDot"/>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a:lstStyle/>
              <a:p>
                <a:endParaRPr lang="en-US"/>
              </a:p>
            </p:txBody>
          </p:sp>
          <p:sp>
            <p:nvSpPr>
              <p:cNvPr id="14" name="Line 29"/>
              <p:cNvSpPr>
                <a:spLocks noChangeShapeType="1"/>
              </p:cNvSpPr>
              <p:nvPr/>
            </p:nvSpPr>
            <p:spPr bwMode="auto">
              <a:xfrm>
                <a:off x="3878" y="1616"/>
                <a:ext cx="1497" cy="0"/>
              </a:xfrm>
              <a:prstGeom prst="line">
                <a:avLst/>
              </a:prstGeom>
              <a:noFill/>
              <a:ln w="19050">
                <a:solidFill>
                  <a:srgbClr val="FF0000"/>
                </a:solidFill>
                <a:prstDash val="sysDot"/>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a:lstStyle/>
              <a:p>
                <a:endParaRPr lang="en-US"/>
              </a:p>
            </p:txBody>
          </p:sp>
        </p:grpSp>
        <p:grpSp>
          <p:nvGrpSpPr>
            <p:cNvPr id="15" name="Group 34"/>
            <p:cNvGrpSpPr>
              <a:grpSpLocks/>
            </p:cNvGrpSpPr>
            <p:nvPr/>
          </p:nvGrpSpPr>
          <p:grpSpPr bwMode="auto">
            <a:xfrm>
              <a:off x="179388" y="4251325"/>
              <a:ext cx="3581400" cy="2057400"/>
              <a:chOff x="240" y="1200"/>
              <a:chExt cx="2256" cy="1296"/>
            </a:xfrm>
          </p:grpSpPr>
          <p:sp>
            <p:nvSpPr>
              <p:cNvPr id="16" name="Line 35"/>
              <p:cNvSpPr>
                <a:spLocks noChangeShapeType="1"/>
              </p:cNvSpPr>
              <p:nvPr/>
            </p:nvSpPr>
            <p:spPr bwMode="auto">
              <a:xfrm>
                <a:off x="240" y="2496"/>
                <a:ext cx="2256" cy="0"/>
              </a:xfrm>
              <a:prstGeom prst="line">
                <a:avLst/>
              </a:prstGeom>
              <a:noFill/>
              <a:ln w="25400">
                <a:solidFill>
                  <a:schemeClr val="tx1"/>
                </a:solidFill>
                <a:round/>
                <a:headEnd/>
                <a:tailEnd type="arrow" w="med" len="me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p>
                <a:endParaRPr lang="en-US"/>
              </a:p>
            </p:txBody>
          </p:sp>
          <p:sp>
            <p:nvSpPr>
              <p:cNvPr id="17" name="Line 36"/>
              <p:cNvSpPr>
                <a:spLocks noChangeShapeType="1"/>
              </p:cNvSpPr>
              <p:nvPr/>
            </p:nvSpPr>
            <p:spPr bwMode="auto">
              <a:xfrm flipV="1">
                <a:off x="240" y="1200"/>
                <a:ext cx="0" cy="1296"/>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p>
                <a:endParaRPr lang="en-US"/>
              </a:p>
            </p:txBody>
          </p:sp>
        </p:grpSp>
        <p:grpSp>
          <p:nvGrpSpPr>
            <p:cNvPr id="18" name="Group 37"/>
            <p:cNvGrpSpPr>
              <a:grpSpLocks/>
            </p:cNvGrpSpPr>
            <p:nvPr/>
          </p:nvGrpSpPr>
          <p:grpSpPr bwMode="auto">
            <a:xfrm>
              <a:off x="3924300" y="4251325"/>
              <a:ext cx="3581400" cy="2057400"/>
              <a:chOff x="240" y="1200"/>
              <a:chExt cx="2256" cy="1296"/>
            </a:xfrm>
          </p:grpSpPr>
          <p:sp>
            <p:nvSpPr>
              <p:cNvPr id="19" name="Line 38"/>
              <p:cNvSpPr>
                <a:spLocks noChangeShapeType="1"/>
              </p:cNvSpPr>
              <p:nvPr/>
            </p:nvSpPr>
            <p:spPr bwMode="auto">
              <a:xfrm>
                <a:off x="240" y="2496"/>
                <a:ext cx="2256" cy="0"/>
              </a:xfrm>
              <a:prstGeom prst="line">
                <a:avLst/>
              </a:prstGeom>
              <a:noFill/>
              <a:ln w="25400">
                <a:solidFill>
                  <a:schemeClr val="tx1"/>
                </a:solidFill>
                <a:round/>
                <a:headEnd/>
                <a:tailEnd type="arrow" w="med" len="me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p>
                <a:endParaRPr lang="en-US"/>
              </a:p>
            </p:txBody>
          </p:sp>
          <p:sp>
            <p:nvSpPr>
              <p:cNvPr id="20" name="Line 39"/>
              <p:cNvSpPr>
                <a:spLocks noChangeShapeType="1"/>
              </p:cNvSpPr>
              <p:nvPr/>
            </p:nvSpPr>
            <p:spPr bwMode="auto">
              <a:xfrm flipV="1">
                <a:off x="240" y="1200"/>
                <a:ext cx="0" cy="1296"/>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p>
                <a:endParaRPr lang="en-US"/>
              </a:p>
            </p:txBody>
          </p:sp>
        </p:grpSp>
        <p:sp>
          <p:nvSpPr>
            <p:cNvPr id="21" name="Text Box 40"/>
            <p:cNvSpPr txBox="1">
              <a:spLocks noChangeArrowheads="1"/>
            </p:cNvSpPr>
            <p:nvPr/>
          </p:nvSpPr>
          <p:spPr bwMode="auto">
            <a:xfrm>
              <a:off x="2627313" y="6302375"/>
              <a:ext cx="1828800" cy="36671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p>
              <a:pPr eaLnBrk="1" hangingPunct="1">
                <a:spcBef>
                  <a:spcPct val="50000"/>
                </a:spcBef>
                <a:buSzTx/>
                <a:buFontTx/>
                <a:buNone/>
              </a:pPr>
              <a:r>
                <a:rPr lang="en-US" altLang="zh-CN">
                  <a:latin typeface="Verdana" pitchFamily="34" charset="0"/>
                  <a:ea typeface="宋体" pitchFamily="2" charset="-122"/>
                </a:rPr>
                <a:t>Time</a:t>
              </a:r>
            </a:p>
          </p:txBody>
        </p:sp>
        <p:sp>
          <p:nvSpPr>
            <p:cNvPr id="22" name="Text Box 41"/>
            <p:cNvSpPr txBox="1">
              <a:spLocks noChangeArrowheads="1"/>
            </p:cNvSpPr>
            <p:nvPr/>
          </p:nvSpPr>
          <p:spPr bwMode="auto">
            <a:xfrm>
              <a:off x="7496175" y="6237288"/>
              <a:ext cx="1828800" cy="366712"/>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p>
              <a:pPr eaLnBrk="1" hangingPunct="1">
                <a:spcBef>
                  <a:spcPct val="50000"/>
                </a:spcBef>
                <a:buSzTx/>
                <a:buFontTx/>
                <a:buNone/>
              </a:pPr>
              <a:r>
                <a:rPr lang="en-US" altLang="zh-CN" dirty="0">
                  <a:latin typeface="Verdana" pitchFamily="34" charset="0"/>
                  <a:ea typeface="宋体" pitchFamily="2" charset="-122"/>
                </a:rPr>
                <a:t>Time</a:t>
              </a:r>
            </a:p>
          </p:txBody>
        </p:sp>
        <p:sp>
          <p:nvSpPr>
            <p:cNvPr id="23" name="Rectangle 42"/>
            <p:cNvSpPr>
              <a:spLocks noChangeArrowheads="1"/>
            </p:cNvSpPr>
            <p:nvPr/>
          </p:nvSpPr>
          <p:spPr bwMode="auto">
            <a:xfrm>
              <a:off x="179388" y="4389438"/>
              <a:ext cx="1727200" cy="1943100"/>
            </a:xfrm>
            <a:prstGeom prst="rect">
              <a:avLst/>
            </a:prstGeom>
            <a:solidFill>
              <a:srgbClr val="FFFF00">
                <a:alpha val="25000"/>
              </a:srgbClr>
            </a:solidFill>
            <a:ln>
              <a:noFill/>
            </a:ln>
            <a:effectLst/>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lgn="ctr">
                  <a:solidFill>
                    <a:srgbClr val="000000"/>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wrap="none" anchor="ctr"/>
            <a:lstStyle/>
            <a:p>
              <a:pPr algn="ctr" defTabSz="-13873163">
                <a:buFont typeface="Wingdings 2" pitchFamily="18" charset="2"/>
                <a:buNone/>
              </a:pPr>
              <a:endParaRPr lang="en-US" altLang="zh-CN" dirty="0">
                <a:ea typeface="宋体" pitchFamily="2" charset="-122"/>
              </a:endParaRPr>
            </a:p>
            <a:p>
              <a:pPr algn="ctr" defTabSz="-13873163">
                <a:buFont typeface="Wingdings 2" pitchFamily="18" charset="2"/>
                <a:buNone/>
              </a:pPr>
              <a:endParaRPr lang="en-US" altLang="zh-CN" dirty="0">
                <a:ea typeface="宋体" pitchFamily="2" charset="-122"/>
              </a:endParaRPr>
            </a:p>
            <a:p>
              <a:pPr algn="ctr" defTabSz="-13873163">
                <a:buFont typeface="Wingdings 2" pitchFamily="18" charset="2"/>
                <a:buNone/>
              </a:pPr>
              <a:endParaRPr lang="en-US" altLang="zh-CN" dirty="0">
                <a:ea typeface="宋体" pitchFamily="2" charset="-122"/>
              </a:endParaRPr>
            </a:p>
            <a:p>
              <a:pPr algn="ctr" defTabSz="-13873163">
                <a:buFont typeface="Wingdings 2" pitchFamily="18" charset="2"/>
                <a:buNone/>
              </a:pPr>
              <a:endParaRPr lang="en-US" altLang="zh-CN" dirty="0">
                <a:ea typeface="宋体" pitchFamily="2" charset="-122"/>
              </a:endParaRPr>
            </a:p>
            <a:p>
              <a:pPr algn="ctr" defTabSz="-13873163">
                <a:buFont typeface="Wingdings 2" pitchFamily="18" charset="2"/>
                <a:buNone/>
              </a:pPr>
              <a:endParaRPr lang="en-US" altLang="zh-CN" dirty="0">
                <a:ea typeface="宋体" pitchFamily="2" charset="-122"/>
              </a:endParaRPr>
            </a:p>
            <a:p>
              <a:pPr algn="ctr" defTabSz="-13873163">
                <a:buFont typeface="Wingdings 2" pitchFamily="18" charset="2"/>
                <a:buNone/>
              </a:pPr>
              <a:r>
                <a:rPr lang="en-US" altLang="zh-CN" dirty="0">
                  <a:ea typeface="宋体" pitchFamily="2" charset="-122"/>
                </a:rPr>
                <a:t>Past</a:t>
              </a:r>
            </a:p>
          </p:txBody>
        </p:sp>
        <p:sp>
          <p:nvSpPr>
            <p:cNvPr id="24" name="Rectangle 43"/>
            <p:cNvSpPr>
              <a:spLocks noChangeArrowheads="1"/>
            </p:cNvSpPr>
            <p:nvPr/>
          </p:nvSpPr>
          <p:spPr bwMode="auto">
            <a:xfrm>
              <a:off x="3924300" y="4389438"/>
              <a:ext cx="1727200" cy="1943100"/>
            </a:xfrm>
            <a:prstGeom prst="rect">
              <a:avLst/>
            </a:prstGeom>
            <a:solidFill>
              <a:srgbClr val="FFFF00">
                <a:alpha val="25000"/>
              </a:srgbClr>
            </a:solidFill>
            <a:ln>
              <a:noFill/>
            </a:ln>
            <a:effectLst/>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lgn="ctr">
                  <a:solidFill>
                    <a:srgbClr val="000000"/>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wrap="none" anchor="ctr"/>
            <a:lstStyle/>
            <a:p>
              <a:endParaRPr lang="en-US"/>
            </a:p>
          </p:txBody>
        </p:sp>
        <p:sp>
          <p:nvSpPr>
            <p:cNvPr id="25" name="Text Box 44"/>
            <p:cNvSpPr txBox="1">
              <a:spLocks noChangeArrowheads="1"/>
            </p:cNvSpPr>
            <p:nvPr/>
          </p:nvSpPr>
          <p:spPr bwMode="auto">
            <a:xfrm>
              <a:off x="2555875" y="5866704"/>
              <a:ext cx="896643" cy="388906"/>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lgn="ctr">
                  <a:solidFill>
                    <a:srgbClr val="000000"/>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wrap="none">
              <a:spAutoFit/>
            </a:bodyPr>
            <a:lstStyle>
              <a:lvl1pPr defTabSz="-13873163">
                <a:spcBef>
                  <a:spcPct val="0"/>
                </a:spcBef>
                <a:defRPr>
                  <a:solidFill>
                    <a:schemeClr val="tx1"/>
                  </a:solidFill>
                  <a:latin typeface="Arial" charset="0"/>
                </a:defRPr>
              </a:lvl1pPr>
              <a:lvl2pPr defTabSz="-13873163">
                <a:spcBef>
                  <a:spcPct val="0"/>
                </a:spcBef>
                <a:defRPr>
                  <a:solidFill>
                    <a:schemeClr val="tx1"/>
                  </a:solidFill>
                  <a:latin typeface="Arial" charset="0"/>
                </a:defRPr>
              </a:lvl2pPr>
              <a:lvl3pPr defTabSz="-13873163">
                <a:spcBef>
                  <a:spcPct val="0"/>
                </a:spcBef>
                <a:defRPr>
                  <a:solidFill>
                    <a:schemeClr val="tx1"/>
                  </a:solidFill>
                  <a:latin typeface="Arial" charset="0"/>
                </a:defRPr>
              </a:lvl3pPr>
              <a:lvl4pPr defTabSz="-13873163">
                <a:spcBef>
                  <a:spcPct val="0"/>
                </a:spcBef>
                <a:defRPr>
                  <a:solidFill>
                    <a:schemeClr val="tx1"/>
                  </a:solidFill>
                  <a:latin typeface="Arial" charset="0"/>
                </a:defRPr>
              </a:lvl4pPr>
              <a:lvl5pPr defTabSz="-13873163">
                <a:spcBef>
                  <a:spcPct val="0"/>
                </a:spcBef>
                <a:defRPr>
                  <a:solidFill>
                    <a:schemeClr val="tx1"/>
                  </a:solidFill>
                  <a:latin typeface="Arial" charset="0"/>
                </a:defRPr>
              </a:lvl5pPr>
              <a:lvl6pPr defTabSz="-13873163" eaLnBrk="0" fontAlgn="base" hangingPunct="0">
                <a:spcBef>
                  <a:spcPct val="0"/>
                </a:spcBef>
                <a:spcAft>
                  <a:spcPct val="0"/>
                </a:spcAft>
                <a:defRPr>
                  <a:solidFill>
                    <a:schemeClr val="tx1"/>
                  </a:solidFill>
                  <a:latin typeface="Arial" charset="0"/>
                </a:defRPr>
              </a:lvl6pPr>
              <a:lvl7pPr defTabSz="-13873163" eaLnBrk="0" fontAlgn="base" hangingPunct="0">
                <a:spcBef>
                  <a:spcPct val="0"/>
                </a:spcBef>
                <a:spcAft>
                  <a:spcPct val="0"/>
                </a:spcAft>
                <a:defRPr>
                  <a:solidFill>
                    <a:schemeClr val="tx1"/>
                  </a:solidFill>
                  <a:latin typeface="Arial" charset="0"/>
                </a:defRPr>
              </a:lvl7pPr>
              <a:lvl8pPr defTabSz="-13873163" eaLnBrk="0" fontAlgn="base" hangingPunct="0">
                <a:spcBef>
                  <a:spcPct val="0"/>
                </a:spcBef>
                <a:spcAft>
                  <a:spcPct val="0"/>
                </a:spcAft>
                <a:defRPr>
                  <a:solidFill>
                    <a:schemeClr val="tx1"/>
                  </a:solidFill>
                  <a:latin typeface="Arial" charset="0"/>
                </a:defRPr>
              </a:lvl8pPr>
              <a:lvl9pPr defTabSz="-13873163" eaLnBrk="0" fontAlgn="base" hangingPunct="0">
                <a:spcBef>
                  <a:spcPct val="0"/>
                </a:spcBef>
                <a:spcAft>
                  <a:spcPct val="0"/>
                </a:spcAft>
                <a:defRPr>
                  <a:solidFill>
                    <a:schemeClr val="tx1"/>
                  </a:solidFill>
                  <a:latin typeface="Arial" charset="0"/>
                </a:defRPr>
              </a:lvl9pPr>
            </a:lstStyle>
            <a:p>
              <a:pPr>
                <a:spcBef>
                  <a:spcPct val="20000"/>
                </a:spcBef>
                <a:buFont typeface="Wingdings 2" pitchFamily="18" charset="2"/>
                <a:buNone/>
              </a:pPr>
              <a:r>
                <a:rPr lang="en-US" altLang="zh-CN" dirty="0">
                  <a:latin typeface="+mj-lt"/>
                  <a:ea typeface="宋体" pitchFamily="2" charset="-122"/>
                </a:rPr>
                <a:t>Future</a:t>
              </a:r>
            </a:p>
          </p:txBody>
        </p:sp>
        <p:grpSp>
          <p:nvGrpSpPr>
            <p:cNvPr id="27" name="Group 46"/>
            <p:cNvGrpSpPr>
              <a:grpSpLocks/>
            </p:cNvGrpSpPr>
            <p:nvPr/>
          </p:nvGrpSpPr>
          <p:grpSpPr bwMode="auto">
            <a:xfrm>
              <a:off x="177800" y="4556125"/>
              <a:ext cx="3457575" cy="695325"/>
              <a:chOff x="112" y="2870"/>
              <a:chExt cx="2178" cy="438"/>
            </a:xfrm>
          </p:grpSpPr>
          <p:sp>
            <p:nvSpPr>
              <p:cNvPr id="28" name="Freeform 47"/>
              <p:cNvSpPr>
                <a:spLocks/>
              </p:cNvSpPr>
              <p:nvPr/>
            </p:nvSpPr>
            <p:spPr bwMode="auto">
              <a:xfrm>
                <a:off x="112" y="2870"/>
                <a:ext cx="2178" cy="438"/>
              </a:xfrm>
              <a:custGeom>
                <a:avLst/>
                <a:gdLst>
                  <a:gd name="T0" fmla="*/ 0 w 3856"/>
                  <a:gd name="T1" fmla="*/ 930 h 1164"/>
                  <a:gd name="T2" fmla="*/ 182 w 3856"/>
                  <a:gd name="T3" fmla="*/ 613 h 1164"/>
                  <a:gd name="T4" fmla="*/ 545 w 3856"/>
                  <a:gd name="T5" fmla="*/ 1157 h 1164"/>
                  <a:gd name="T6" fmla="*/ 953 w 3856"/>
                  <a:gd name="T7" fmla="*/ 658 h 1164"/>
                  <a:gd name="T8" fmla="*/ 1225 w 3856"/>
                  <a:gd name="T9" fmla="*/ 1112 h 1164"/>
                  <a:gd name="T10" fmla="*/ 1497 w 3856"/>
                  <a:gd name="T11" fmla="*/ 567 h 1164"/>
                  <a:gd name="T12" fmla="*/ 1815 w 3856"/>
                  <a:gd name="T13" fmla="*/ 1066 h 1164"/>
                  <a:gd name="T14" fmla="*/ 2223 w 3856"/>
                  <a:gd name="T15" fmla="*/ 431 h 1164"/>
                  <a:gd name="T16" fmla="*/ 2541 w 3856"/>
                  <a:gd name="T17" fmla="*/ 930 h 1164"/>
                  <a:gd name="T18" fmla="*/ 2858 w 3856"/>
                  <a:gd name="T19" fmla="*/ 205 h 1164"/>
                  <a:gd name="T20" fmla="*/ 3176 w 3856"/>
                  <a:gd name="T21" fmla="*/ 704 h 1164"/>
                  <a:gd name="T22" fmla="*/ 3448 w 3856"/>
                  <a:gd name="T23" fmla="*/ 23 h 1164"/>
                  <a:gd name="T24" fmla="*/ 3856 w 3856"/>
                  <a:gd name="T25" fmla="*/ 567 h 1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56" h="1164">
                    <a:moveTo>
                      <a:pt x="0" y="930"/>
                    </a:moveTo>
                    <a:cubicBezTo>
                      <a:pt x="45" y="752"/>
                      <a:pt x="91" y="575"/>
                      <a:pt x="182" y="613"/>
                    </a:cubicBezTo>
                    <a:cubicBezTo>
                      <a:pt x="273" y="651"/>
                      <a:pt x="417" y="1150"/>
                      <a:pt x="545" y="1157"/>
                    </a:cubicBezTo>
                    <a:cubicBezTo>
                      <a:pt x="673" y="1164"/>
                      <a:pt x="840" y="665"/>
                      <a:pt x="953" y="658"/>
                    </a:cubicBezTo>
                    <a:cubicBezTo>
                      <a:pt x="1066" y="651"/>
                      <a:pt x="1134" y="1127"/>
                      <a:pt x="1225" y="1112"/>
                    </a:cubicBezTo>
                    <a:cubicBezTo>
                      <a:pt x="1316" y="1097"/>
                      <a:pt x="1399" y="575"/>
                      <a:pt x="1497" y="567"/>
                    </a:cubicBezTo>
                    <a:cubicBezTo>
                      <a:pt x="1595" y="559"/>
                      <a:pt x="1694" y="1089"/>
                      <a:pt x="1815" y="1066"/>
                    </a:cubicBezTo>
                    <a:cubicBezTo>
                      <a:pt x="1936" y="1043"/>
                      <a:pt x="2102" y="454"/>
                      <a:pt x="2223" y="431"/>
                    </a:cubicBezTo>
                    <a:cubicBezTo>
                      <a:pt x="2344" y="408"/>
                      <a:pt x="2435" y="968"/>
                      <a:pt x="2541" y="930"/>
                    </a:cubicBezTo>
                    <a:cubicBezTo>
                      <a:pt x="2647" y="892"/>
                      <a:pt x="2752" y="243"/>
                      <a:pt x="2858" y="205"/>
                    </a:cubicBezTo>
                    <a:cubicBezTo>
                      <a:pt x="2964" y="167"/>
                      <a:pt x="3078" y="734"/>
                      <a:pt x="3176" y="704"/>
                    </a:cubicBezTo>
                    <a:cubicBezTo>
                      <a:pt x="3274" y="674"/>
                      <a:pt x="3335" y="46"/>
                      <a:pt x="3448" y="23"/>
                    </a:cubicBezTo>
                    <a:cubicBezTo>
                      <a:pt x="3561" y="0"/>
                      <a:pt x="3788" y="476"/>
                      <a:pt x="3856" y="567"/>
                    </a:cubicBez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a:lstStyle/>
              <a:p>
                <a:endParaRPr lang="en-US"/>
              </a:p>
            </p:txBody>
          </p:sp>
          <p:sp>
            <p:nvSpPr>
              <p:cNvPr id="29" name="Line 48"/>
              <p:cNvSpPr>
                <a:spLocks noChangeShapeType="1"/>
              </p:cNvSpPr>
              <p:nvPr/>
            </p:nvSpPr>
            <p:spPr bwMode="auto">
              <a:xfrm flipV="1">
                <a:off x="113" y="3194"/>
                <a:ext cx="1088" cy="9"/>
              </a:xfrm>
              <a:prstGeom prst="line">
                <a:avLst/>
              </a:prstGeom>
              <a:noFill/>
              <a:ln w="15875">
                <a:solidFill>
                  <a:schemeClr val="tx1"/>
                </a:solidFill>
                <a:prstDash val="sysDot"/>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a:lstStyle/>
              <a:p>
                <a:endParaRPr lang="en-US"/>
              </a:p>
            </p:txBody>
          </p:sp>
          <p:sp>
            <p:nvSpPr>
              <p:cNvPr id="30" name="Line 49"/>
              <p:cNvSpPr>
                <a:spLocks noChangeShapeType="1"/>
              </p:cNvSpPr>
              <p:nvPr/>
            </p:nvSpPr>
            <p:spPr bwMode="auto">
              <a:xfrm>
                <a:off x="1246" y="3058"/>
                <a:ext cx="1044" cy="0"/>
              </a:xfrm>
              <a:prstGeom prst="line">
                <a:avLst/>
              </a:prstGeom>
              <a:noFill/>
              <a:ln w="15875">
                <a:solidFill>
                  <a:schemeClr val="tx1"/>
                </a:solidFill>
                <a:prstDash val="sysDot"/>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a:lstStyle/>
              <a:p>
                <a:endParaRPr lang="en-US"/>
              </a:p>
            </p:txBody>
          </p:sp>
        </p:grpSp>
        <p:grpSp>
          <p:nvGrpSpPr>
            <p:cNvPr id="31" name="Group 50"/>
            <p:cNvGrpSpPr>
              <a:grpSpLocks/>
            </p:cNvGrpSpPr>
            <p:nvPr/>
          </p:nvGrpSpPr>
          <p:grpSpPr bwMode="auto">
            <a:xfrm>
              <a:off x="3924300" y="4652963"/>
              <a:ext cx="3671888" cy="1728787"/>
              <a:chOff x="2517" y="1095"/>
              <a:chExt cx="2858" cy="1246"/>
            </a:xfrm>
          </p:grpSpPr>
          <p:sp>
            <p:nvSpPr>
              <p:cNvPr id="32" name="Freeform 51"/>
              <p:cNvSpPr>
                <a:spLocks/>
              </p:cNvSpPr>
              <p:nvPr/>
            </p:nvSpPr>
            <p:spPr bwMode="auto">
              <a:xfrm>
                <a:off x="2517" y="1095"/>
                <a:ext cx="2785" cy="1246"/>
              </a:xfrm>
              <a:custGeom>
                <a:avLst/>
                <a:gdLst>
                  <a:gd name="T0" fmla="*/ 0 w 2785"/>
                  <a:gd name="T1" fmla="*/ 982 h 1246"/>
                  <a:gd name="T2" fmla="*/ 151 w 2785"/>
                  <a:gd name="T3" fmla="*/ 1163 h 1246"/>
                  <a:gd name="T4" fmla="*/ 333 w 2785"/>
                  <a:gd name="T5" fmla="*/ 483 h 1246"/>
                  <a:gd name="T6" fmla="*/ 515 w 2785"/>
                  <a:gd name="T7" fmla="*/ 1163 h 1246"/>
                  <a:gd name="T8" fmla="*/ 696 w 2785"/>
                  <a:gd name="T9" fmla="*/ 619 h 1246"/>
                  <a:gd name="T10" fmla="*/ 877 w 2785"/>
                  <a:gd name="T11" fmla="*/ 1073 h 1246"/>
                  <a:gd name="T12" fmla="*/ 1089 w 2785"/>
                  <a:gd name="T13" fmla="*/ 165 h 1246"/>
                  <a:gd name="T14" fmla="*/ 1271 w 2785"/>
                  <a:gd name="T15" fmla="*/ 1118 h 1246"/>
                  <a:gd name="T16" fmla="*/ 1537 w 2785"/>
                  <a:gd name="T17" fmla="*/ 123 h 1246"/>
                  <a:gd name="T18" fmla="*/ 1818 w 2785"/>
                  <a:gd name="T19" fmla="*/ 936 h 1246"/>
                  <a:gd name="T20" fmla="*/ 2084 w 2785"/>
                  <a:gd name="T21" fmla="*/ 20 h 1246"/>
                  <a:gd name="T22" fmla="*/ 2335 w 2785"/>
                  <a:gd name="T23" fmla="*/ 818 h 1246"/>
                  <a:gd name="T24" fmla="*/ 2593 w 2785"/>
                  <a:gd name="T25" fmla="*/ 35 h 1246"/>
                  <a:gd name="T26" fmla="*/ 2785 w 2785"/>
                  <a:gd name="T27" fmla="*/ 626 h 1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85" h="1246">
                    <a:moveTo>
                      <a:pt x="0" y="982"/>
                    </a:moveTo>
                    <a:cubicBezTo>
                      <a:pt x="48" y="1114"/>
                      <a:pt x="96" y="1246"/>
                      <a:pt x="151" y="1163"/>
                    </a:cubicBezTo>
                    <a:cubicBezTo>
                      <a:pt x="207" y="1080"/>
                      <a:pt x="272" y="483"/>
                      <a:pt x="333" y="483"/>
                    </a:cubicBezTo>
                    <a:cubicBezTo>
                      <a:pt x="393" y="483"/>
                      <a:pt x="454" y="1140"/>
                      <a:pt x="515" y="1163"/>
                    </a:cubicBezTo>
                    <a:cubicBezTo>
                      <a:pt x="575" y="1186"/>
                      <a:pt x="635" y="634"/>
                      <a:pt x="696" y="619"/>
                    </a:cubicBezTo>
                    <a:cubicBezTo>
                      <a:pt x="757" y="604"/>
                      <a:pt x="812" y="1149"/>
                      <a:pt x="877" y="1073"/>
                    </a:cubicBezTo>
                    <a:cubicBezTo>
                      <a:pt x="943" y="997"/>
                      <a:pt x="1023" y="158"/>
                      <a:pt x="1089" y="165"/>
                    </a:cubicBezTo>
                    <a:cubicBezTo>
                      <a:pt x="1154" y="172"/>
                      <a:pt x="1196" y="1125"/>
                      <a:pt x="1271" y="1118"/>
                    </a:cubicBezTo>
                    <a:cubicBezTo>
                      <a:pt x="1346" y="1111"/>
                      <a:pt x="1446" y="153"/>
                      <a:pt x="1537" y="123"/>
                    </a:cubicBezTo>
                    <a:cubicBezTo>
                      <a:pt x="1628" y="93"/>
                      <a:pt x="1727" y="953"/>
                      <a:pt x="1818" y="936"/>
                    </a:cubicBezTo>
                    <a:cubicBezTo>
                      <a:pt x="1909" y="919"/>
                      <a:pt x="1998" y="40"/>
                      <a:pt x="2084" y="20"/>
                    </a:cubicBezTo>
                    <a:cubicBezTo>
                      <a:pt x="2170" y="0"/>
                      <a:pt x="2250" y="816"/>
                      <a:pt x="2335" y="818"/>
                    </a:cubicBezTo>
                    <a:cubicBezTo>
                      <a:pt x="2420" y="820"/>
                      <a:pt x="2518" y="67"/>
                      <a:pt x="2593" y="35"/>
                    </a:cubicBezTo>
                    <a:cubicBezTo>
                      <a:pt x="2668" y="3"/>
                      <a:pt x="2745" y="503"/>
                      <a:pt x="2785" y="626"/>
                    </a:cubicBezTo>
                  </a:path>
                </a:pathLst>
              </a:custGeom>
              <a:noFill/>
              <a:ln w="19050" cap="flat" cmpd="sng">
                <a:solidFill>
                  <a:srgbClr val="00FF00"/>
                </a:solidFill>
                <a:prstDash val="solid"/>
                <a:round/>
                <a:headEnd type="none" w="med" len="med"/>
                <a:tailEnd type="none" w="med" len="me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a:lstStyle/>
              <a:p>
                <a:endParaRPr lang="en-US"/>
              </a:p>
            </p:txBody>
          </p:sp>
          <p:sp>
            <p:nvSpPr>
              <p:cNvPr id="33" name="Line 52"/>
              <p:cNvSpPr>
                <a:spLocks noChangeShapeType="1"/>
              </p:cNvSpPr>
              <p:nvPr/>
            </p:nvSpPr>
            <p:spPr bwMode="auto">
              <a:xfrm>
                <a:off x="2518" y="1888"/>
                <a:ext cx="1315" cy="0"/>
              </a:xfrm>
              <a:prstGeom prst="line">
                <a:avLst/>
              </a:prstGeom>
              <a:noFill/>
              <a:ln w="19050">
                <a:solidFill>
                  <a:srgbClr val="00FF00"/>
                </a:solidFill>
                <a:prstDash val="sysDot"/>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a:lstStyle/>
              <a:p>
                <a:endParaRPr lang="en-US"/>
              </a:p>
            </p:txBody>
          </p:sp>
          <p:sp>
            <p:nvSpPr>
              <p:cNvPr id="34" name="Line 53"/>
              <p:cNvSpPr>
                <a:spLocks noChangeShapeType="1"/>
              </p:cNvSpPr>
              <p:nvPr/>
            </p:nvSpPr>
            <p:spPr bwMode="auto">
              <a:xfrm>
                <a:off x="3878" y="1616"/>
                <a:ext cx="1497" cy="0"/>
              </a:xfrm>
              <a:prstGeom prst="line">
                <a:avLst/>
              </a:prstGeom>
              <a:noFill/>
              <a:ln w="19050">
                <a:solidFill>
                  <a:srgbClr val="00FF00"/>
                </a:solidFill>
                <a:prstDash val="sysDot"/>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a:lstStyle/>
              <a:p>
                <a:endParaRPr lang="en-US"/>
              </a:p>
            </p:txBody>
          </p:sp>
        </p:grpSp>
      </p:grpSp>
      <p:grpSp>
        <p:nvGrpSpPr>
          <p:cNvPr id="64" name="Group 63"/>
          <p:cNvGrpSpPr>
            <a:grpSpLocks noChangeAspect="1"/>
          </p:cNvGrpSpPr>
          <p:nvPr/>
        </p:nvGrpSpPr>
        <p:grpSpPr>
          <a:xfrm>
            <a:off x="152400" y="1214735"/>
            <a:ext cx="8617301" cy="2823865"/>
            <a:chOff x="177800" y="283859"/>
            <a:chExt cx="9147175" cy="2997504"/>
          </a:xfrm>
        </p:grpSpPr>
        <p:sp>
          <p:nvSpPr>
            <p:cNvPr id="36" name="Text Box 9"/>
            <p:cNvSpPr txBox="1">
              <a:spLocks noChangeArrowheads="1"/>
            </p:cNvSpPr>
            <p:nvPr/>
          </p:nvSpPr>
          <p:spPr bwMode="auto">
            <a:xfrm>
              <a:off x="339571" y="283859"/>
              <a:ext cx="3313114" cy="49005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wrap="square">
              <a:spAutoFit/>
            </a:bodyPr>
            <a:lstStyle/>
            <a:p>
              <a:pPr eaLnBrk="1" hangingPunct="1">
                <a:spcBef>
                  <a:spcPct val="50000"/>
                </a:spcBef>
                <a:buSzTx/>
                <a:buFontTx/>
                <a:buNone/>
              </a:pPr>
              <a:r>
                <a:rPr lang="en-US" altLang="zh-CN" sz="2400" dirty="0" smtClean="0">
                  <a:latin typeface="Verdana" pitchFamily="34" charset="0"/>
                  <a:ea typeface="宋体" pitchFamily="2" charset="-122"/>
                </a:rPr>
                <a:t>Global reanalysis</a:t>
              </a:r>
              <a:endParaRPr lang="en-US" altLang="zh-CN" sz="2400" dirty="0">
                <a:latin typeface="Verdana" pitchFamily="34" charset="0"/>
                <a:ea typeface="宋体" pitchFamily="2" charset="-122"/>
              </a:endParaRPr>
            </a:p>
          </p:txBody>
        </p:sp>
        <p:sp>
          <p:nvSpPr>
            <p:cNvPr id="37" name="Text Box 10"/>
            <p:cNvSpPr txBox="1">
              <a:spLocks noChangeArrowheads="1"/>
            </p:cNvSpPr>
            <p:nvPr/>
          </p:nvSpPr>
          <p:spPr bwMode="auto">
            <a:xfrm>
              <a:off x="4324658" y="283859"/>
              <a:ext cx="4184349" cy="49005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wrap="square">
              <a:spAutoFit/>
            </a:bodyPr>
            <a:lstStyle/>
            <a:p>
              <a:pPr eaLnBrk="1" hangingPunct="1">
                <a:spcBef>
                  <a:spcPct val="50000"/>
                </a:spcBef>
                <a:buSzTx/>
                <a:buFontTx/>
                <a:buNone/>
              </a:pPr>
              <a:r>
                <a:rPr lang="en-US" altLang="zh-CN" sz="2400" dirty="0" smtClean="0">
                  <a:latin typeface="Verdana" pitchFamily="34" charset="0"/>
                  <a:ea typeface="宋体" pitchFamily="2" charset="-122"/>
                </a:rPr>
                <a:t>Global circulation model</a:t>
              </a:r>
              <a:endParaRPr lang="en-US" altLang="zh-CN" sz="2400" dirty="0">
                <a:latin typeface="Verdana" pitchFamily="34" charset="0"/>
                <a:ea typeface="宋体" pitchFamily="2" charset="-122"/>
              </a:endParaRPr>
            </a:p>
          </p:txBody>
        </p:sp>
        <p:sp>
          <p:nvSpPr>
            <p:cNvPr id="38" name="Text Box 18"/>
            <p:cNvSpPr txBox="1">
              <a:spLocks noChangeArrowheads="1"/>
            </p:cNvSpPr>
            <p:nvPr/>
          </p:nvSpPr>
          <p:spPr bwMode="auto">
            <a:xfrm>
              <a:off x="7580313" y="1193800"/>
              <a:ext cx="1600200" cy="4572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p>
              <a:pPr eaLnBrk="1" hangingPunct="1">
                <a:spcBef>
                  <a:spcPct val="50000"/>
                </a:spcBef>
                <a:buSzTx/>
                <a:buFontTx/>
                <a:buNone/>
              </a:pPr>
              <a:r>
                <a:rPr lang="en-US" altLang="zh-CN" sz="2400">
                  <a:solidFill>
                    <a:srgbClr val="000066"/>
                  </a:solidFill>
                  <a:latin typeface="Verdana" pitchFamily="34" charset="0"/>
                  <a:ea typeface="宋体" pitchFamily="2" charset="-122"/>
                </a:rPr>
                <a:t>GCMbc1</a:t>
              </a:r>
            </a:p>
          </p:txBody>
        </p:sp>
        <p:sp>
          <p:nvSpPr>
            <p:cNvPr id="39" name="Text Box 19"/>
            <p:cNvSpPr txBox="1">
              <a:spLocks noChangeArrowheads="1"/>
            </p:cNvSpPr>
            <p:nvPr/>
          </p:nvSpPr>
          <p:spPr bwMode="auto">
            <a:xfrm>
              <a:off x="7585075" y="1793875"/>
              <a:ext cx="1524000" cy="4572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p>
              <a:pPr eaLnBrk="1" hangingPunct="1">
                <a:spcBef>
                  <a:spcPct val="50000"/>
                </a:spcBef>
                <a:buSzTx/>
                <a:buFontTx/>
                <a:buNone/>
              </a:pPr>
              <a:r>
                <a:rPr lang="en-US" altLang="zh-CN" sz="2400">
                  <a:solidFill>
                    <a:srgbClr val="66FF66"/>
                  </a:solidFill>
                  <a:latin typeface="Verdana" pitchFamily="34" charset="0"/>
                  <a:ea typeface="宋体" pitchFamily="2" charset="-122"/>
                </a:rPr>
                <a:t>GCM</a:t>
              </a:r>
            </a:p>
          </p:txBody>
        </p:sp>
        <p:grpSp>
          <p:nvGrpSpPr>
            <p:cNvPr id="40" name="Group 57"/>
            <p:cNvGrpSpPr>
              <a:grpSpLocks/>
            </p:cNvGrpSpPr>
            <p:nvPr/>
          </p:nvGrpSpPr>
          <p:grpSpPr bwMode="auto">
            <a:xfrm>
              <a:off x="177800" y="1168400"/>
              <a:ext cx="3457575" cy="695325"/>
              <a:chOff x="112" y="2870"/>
              <a:chExt cx="2178" cy="438"/>
            </a:xfrm>
          </p:grpSpPr>
          <p:sp>
            <p:nvSpPr>
              <p:cNvPr id="41" name="Freeform 36"/>
              <p:cNvSpPr>
                <a:spLocks/>
              </p:cNvSpPr>
              <p:nvPr/>
            </p:nvSpPr>
            <p:spPr bwMode="auto">
              <a:xfrm>
                <a:off x="112" y="2870"/>
                <a:ext cx="2178" cy="438"/>
              </a:xfrm>
              <a:custGeom>
                <a:avLst/>
                <a:gdLst>
                  <a:gd name="T0" fmla="*/ 0 w 3856"/>
                  <a:gd name="T1" fmla="*/ 930 h 1164"/>
                  <a:gd name="T2" fmla="*/ 182 w 3856"/>
                  <a:gd name="T3" fmla="*/ 613 h 1164"/>
                  <a:gd name="T4" fmla="*/ 545 w 3856"/>
                  <a:gd name="T5" fmla="*/ 1157 h 1164"/>
                  <a:gd name="T6" fmla="*/ 953 w 3856"/>
                  <a:gd name="T7" fmla="*/ 658 h 1164"/>
                  <a:gd name="T8" fmla="*/ 1225 w 3856"/>
                  <a:gd name="T9" fmla="*/ 1112 h 1164"/>
                  <a:gd name="T10" fmla="*/ 1497 w 3856"/>
                  <a:gd name="T11" fmla="*/ 567 h 1164"/>
                  <a:gd name="T12" fmla="*/ 1815 w 3856"/>
                  <a:gd name="T13" fmla="*/ 1066 h 1164"/>
                  <a:gd name="T14" fmla="*/ 2223 w 3856"/>
                  <a:gd name="T15" fmla="*/ 431 h 1164"/>
                  <a:gd name="T16" fmla="*/ 2541 w 3856"/>
                  <a:gd name="T17" fmla="*/ 930 h 1164"/>
                  <a:gd name="T18" fmla="*/ 2858 w 3856"/>
                  <a:gd name="T19" fmla="*/ 205 h 1164"/>
                  <a:gd name="T20" fmla="*/ 3176 w 3856"/>
                  <a:gd name="T21" fmla="*/ 704 h 1164"/>
                  <a:gd name="T22" fmla="*/ 3448 w 3856"/>
                  <a:gd name="T23" fmla="*/ 23 h 1164"/>
                  <a:gd name="T24" fmla="*/ 3856 w 3856"/>
                  <a:gd name="T25" fmla="*/ 567 h 1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56" h="1164">
                    <a:moveTo>
                      <a:pt x="0" y="930"/>
                    </a:moveTo>
                    <a:cubicBezTo>
                      <a:pt x="45" y="752"/>
                      <a:pt x="91" y="575"/>
                      <a:pt x="182" y="613"/>
                    </a:cubicBezTo>
                    <a:cubicBezTo>
                      <a:pt x="273" y="651"/>
                      <a:pt x="417" y="1150"/>
                      <a:pt x="545" y="1157"/>
                    </a:cubicBezTo>
                    <a:cubicBezTo>
                      <a:pt x="673" y="1164"/>
                      <a:pt x="840" y="665"/>
                      <a:pt x="953" y="658"/>
                    </a:cubicBezTo>
                    <a:cubicBezTo>
                      <a:pt x="1066" y="651"/>
                      <a:pt x="1134" y="1127"/>
                      <a:pt x="1225" y="1112"/>
                    </a:cubicBezTo>
                    <a:cubicBezTo>
                      <a:pt x="1316" y="1097"/>
                      <a:pt x="1399" y="575"/>
                      <a:pt x="1497" y="567"/>
                    </a:cubicBezTo>
                    <a:cubicBezTo>
                      <a:pt x="1595" y="559"/>
                      <a:pt x="1694" y="1089"/>
                      <a:pt x="1815" y="1066"/>
                    </a:cubicBezTo>
                    <a:cubicBezTo>
                      <a:pt x="1936" y="1043"/>
                      <a:pt x="2102" y="454"/>
                      <a:pt x="2223" y="431"/>
                    </a:cubicBezTo>
                    <a:cubicBezTo>
                      <a:pt x="2344" y="408"/>
                      <a:pt x="2435" y="968"/>
                      <a:pt x="2541" y="930"/>
                    </a:cubicBezTo>
                    <a:cubicBezTo>
                      <a:pt x="2647" y="892"/>
                      <a:pt x="2752" y="243"/>
                      <a:pt x="2858" y="205"/>
                    </a:cubicBezTo>
                    <a:cubicBezTo>
                      <a:pt x="2964" y="167"/>
                      <a:pt x="3078" y="734"/>
                      <a:pt x="3176" y="704"/>
                    </a:cubicBezTo>
                    <a:cubicBezTo>
                      <a:pt x="3274" y="674"/>
                      <a:pt x="3335" y="46"/>
                      <a:pt x="3448" y="23"/>
                    </a:cubicBezTo>
                    <a:cubicBezTo>
                      <a:pt x="3561" y="0"/>
                      <a:pt x="3788" y="476"/>
                      <a:pt x="3856" y="567"/>
                    </a:cubicBez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a:lstStyle/>
              <a:p>
                <a:endParaRPr lang="en-US"/>
              </a:p>
            </p:txBody>
          </p:sp>
          <p:sp>
            <p:nvSpPr>
              <p:cNvPr id="42" name="Line 37"/>
              <p:cNvSpPr>
                <a:spLocks noChangeShapeType="1"/>
              </p:cNvSpPr>
              <p:nvPr/>
            </p:nvSpPr>
            <p:spPr bwMode="auto">
              <a:xfrm flipV="1">
                <a:off x="113" y="3194"/>
                <a:ext cx="1088" cy="9"/>
              </a:xfrm>
              <a:prstGeom prst="line">
                <a:avLst/>
              </a:prstGeom>
              <a:noFill/>
              <a:ln w="15875">
                <a:solidFill>
                  <a:schemeClr val="tx1"/>
                </a:solidFill>
                <a:prstDash val="sysDot"/>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a:lstStyle/>
              <a:p>
                <a:endParaRPr lang="en-US"/>
              </a:p>
            </p:txBody>
          </p:sp>
          <p:sp>
            <p:nvSpPr>
              <p:cNvPr id="43" name="Line 38"/>
              <p:cNvSpPr>
                <a:spLocks noChangeShapeType="1"/>
              </p:cNvSpPr>
              <p:nvPr/>
            </p:nvSpPr>
            <p:spPr bwMode="auto">
              <a:xfrm>
                <a:off x="1246" y="3058"/>
                <a:ext cx="1044" cy="0"/>
              </a:xfrm>
              <a:prstGeom prst="line">
                <a:avLst/>
              </a:prstGeom>
              <a:noFill/>
              <a:ln w="15875">
                <a:solidFill>
                  <a:schemeClr val="tx1"/>
                </a:solidFill>
                <a:prstDash val="sysDot"/>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a:lstStyle/>
              <a:p>
                <a:endParaRPr lang="en-US"/>
              </a:p>
            </p:txBody>
          </p:sp>
        </p:grpSp>
        <p:grpSp>
          <p:nvGrpSpPr>
            <p:cNvPr id="44" name="Group 39"/>
            <p:cNvGrpSpPr>
              <a:grpSpLocks/>
            </p:cNvGrpSpPr>
            <p:nvPr/>
          </p:nvGrpSpPr>
          <p:grpSpPr bwMode="auto">
            <a:xfrm>
              <a:off x="3925888" y="665163"/>
              <a:ext cx="3671887" cy="1728787"/>
              <a:chOff x="2517" y="1095"/>
              <a:chExt cx="2858" cy="1246"/>
            </a:xfrm>
          </p:grpSpPr>
          <p:sp>
            <p:nvSpPr>
              <p:cNvPr id="45" name="Freeform 40"/>
              <p:cNvSpPr>
                <a:spLocks/>
              </p:cNvSpPr>
              <p:nvPr/>
            </p:nvSpPr>
            <p:spPr bwMode="auto">
              <a:xfrm>
                <a:off x="2517" y="1095"/>
                <a:ext cx="2785" cy="1246"/>
              </a:xfrm>
              <a:custGeom>
                <a:avLst/>
                <a:gdLst>
                  <a:gd name="T0" fmla="*/ 0 w 2785"/>
                  <a:gd name="T1" fmla="*/ 982 h 1246"/>
                  <a:gd name="T2" fmla="*/ 151 w 2785"/>
                  <a:gd name="T3" fmla="*/ 1163 h 1246"/>
                  <a:gd name="T4" fmla="*/ 333 w 2785"/>
                  <a:gd name="T5" fmla="*/ 483 h 1246"/>
                  <a:gd name="T6" fmla="*/ 515 w 2785"/>
                  <a:gd name="T7" fmla="*/ 1163 h 1246"/>
                  <a:gd name="T8" fmla="*/ 696 w 2785"/>
                  <a:gd name="T9" fmla="*/ 619 h 1246"/>
                  <a:gd name="T10" fmla="*/ 877 w 2785"/>
                  <a:gd name="T11" fmla="*/ 1073 h 1246"/>
                  <a:gd name="T12" fmla="*/ 1089 w 2785"/>
                  <a:gd name="T13" fmla="*/ 165 h 1246"/>
                  <a:gd name="T14" fmla="*/ 1271 w 2785"/>
                  <a:gd name="T15" fmla="*/ 1118 h 1246"/>
                  <a:gd name="T16" fmla="*/ 1537 w 2785"/>
                  <a:gd name="T17" fmla="*/ 123 h 1246"/>
                  <a:gd name="T18" fmla="*/ 1818 w 2785"/>
                  <a:gd name="T19" fmla="*/ 936 h 1246"/>
                  <a:gd name="T20" fmla="*/ 2084 w 2785"/>
                  <a:gd name="T21" fmla="*/ 20 h 1246"/>
                  <a:gd name="T22" fmla="*/ 2335 w 2785"/>
                  <a:gd name="T23" fmla="*/ 818 h 1246"/>
                  <a:gd name="T24" fmla="*/ 2593 w 2785"/>
                  <a:gd name="T25" fmla="*/ 35 h 1246"/>
                  <a:gd name="T26" fmla="*/ 2785 w 2785"/>
                  <a:gd name="T27" fmla="*/ 626 h 1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85" h="1246">
                    <a:moveTo>
                      <a:pt x="0" y="982"/>
                    </a:moveTo>
                    <a:cubicBezTo>
                      <a:pt x="48" y="1114"/>
                      <a:pt x="96" y="1246"/>
                      <a:pt x="151" y="1163"/>
                    </a:cubicBezTo>
                    <a:cubicBezTo>
                      <a:pt x="207" y="1080"/>
                      <a:pt x="272" y="483"/>
                      <a:pt x="333" y="483"/>
                    </a:cubicBezTo>
                    <a:cubicBezTo>
                      <a:pt x="393" y="483"/>
                      <a:pt x="454" y="1140"/>
                      <a:pt x="515" y="1163"/>
                    </a:cubicBezTo>
                    <a:cubicBezTo>
                      <a:pt x="575" y="1186"/>
                      <a:pt x="635" y="634"/>
                      <a:pt x="696" y="619"/>
                    </a:cubicBezTo>
                    <a:cubicBezTo>
                      <a:pt x="757" y="604"/>
                      <a:pt x="812" y="1149"/>
                      <a:pt x="877" y="1073"/>
                    </a:cubicBezTo>
                    <a:cubicBezTo>
                      <a:pt x="943" y="997"/>
                      <a:pt x="1023" y="158"/>
                      <a:pt x="1089" y="165"/>
                    </a:cubicBezTo>
                    <a:cubicBezTo>
                      <a:pt x="1154" y="172"/>
                      <a:pt x="1196" y="1125"/>
                      <a:pt x="1271" y="1118"/>
                    </a:cubicBezTo>
                    <a:cubicBezTo>
                      <a:pt x="1346" y="1111"/>
                      <a:pt x="1446" y="153"/>
                      <a:pt x="1537" y="123"/>
                    </a:cubicBezTo>
                    <a:cubicBezTo>
                      <a:pt x="1628" y="93"/>
                      <a:pt x="1727" y="953"/>
                      <a:pt x="1818" y="936"/>
                    </a:cubicBezTo>
                    <a:cubicBezTo>
                      <a:pt x="1909" y="919"/>
                      <a:pt x="1998" y="40"/>
                      <a:pt x="2084" y="20"/>
                    </a:cubicBezTo>
                    <a:cubicBezTo>
                      <a:pt x="2170" y="0"/>
                      <a:pt x="2250" y="816"/>
                      <a:pt x="2335" y="818"/>
                    </a:cubicBezTo>
                    <a:cubicBezTo>
                      <a:pt x="2420" y="820"/>
                      <a:pt x="2518" y="67"/>
                      <a:pt x="2593" y="35"/>
                    </a:cubicBezTo>
                    <a:cubicBezTo>
                      <a:pt x="2668" y="3"/>
                      <a:pt x="2745" y="503"/>
                      <a:pt x="2785" y="626"/>
                    </a:cubicBezTo>
                  </a:path>
                </a:pathLst>
              </a:custGeom>
              <a:noFill/>
              <a:ln w="19050" cap="flat" cmpd="sng">
                <a:solidFill>
                  <a:srgbClr val="000080"/>
                </a:solidFill>
                <a:prstDash val="solid"/>
                <a:round/>
                <a:headEnd type="none" w="med" len="med"/>
                <a:tailEnd type="none" w="med" len="me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a:lstStyle/>
              <a:p>
                <a:endParaRPr lang="en-US"/>
              </a:p>
            </p:txBody>
          </p:sp>
          <p:sp>
            <p:nvSpPr>
              <p:cNvPr id="46" name="Line 41"/>
              <p:cNvSpPr>
                <a:spLocks noChangeShapeType="1"/>
              </p:cNvSpPr>
              <p:nvPr/>
            </p:nvSpPr>
            <p:spPr bwMode="auto">
              <a:xfrm>
                <a:off x="2518" y="1888"/>
                <a:ext cx="1315" cy="0"/>
              </a:xfrm>
              <a:prstGeom prst="line">
                <a:avLst/>
              </a:prstGeom>
              <a:noFill/>
              <a:ln w="19050">
                <a:solidFill>
                  <a:srgbClr val="000080"/>
                </a:solidFill>
                <a:prstDash val="sysDot"/>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a:lstStyle/>
              <a:p>
                <a:endParaRPr lang="en-US"/>
              </a:p>
            </p:txBody>
          </p:sp>
          <p:sp>
            <p:nvSpPr>
              <p:cNvPr id="47" name="Line 42"/>
              <p:cNvSpPr>
                <a:spLocks noChangeShapeType="1"/>
              </p:cNvSpPr>
              <p:nvPr/>
            </p:nvSpPr>
            <p:spPr bwMode="auto">
              <a:xfrm>
                <a:off x="3878" y="1616"/>
                <a:ext cx="1497" cy="0"/>
              </a:xfrm>
              <a:prstGeom prst="line">
                <a:avLst/>
              </a:prstGeom>
              <a:noFill/>
              <a:ln w="19050">
                <a:solidFill>
                  <a:srgbClr val="000080"/>
                </a:solidFill>
                <a:prstDash val="sysDot"/>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a:lstStyle/>
              <a:p>
                <a:endParaRPr lang="en-US"/>
              </a:p>
            </p:txBody>
          </p:sp>
        </p:grpSp>
        <p:grpSp>
          <p:nvGrpSpPr>
            <p:cNvPr id="48" name="Group 43"/>
            <p:cNvGrpSpPr>
              <a:grpSpLocks/>
            </p:cNvGrpSpPr>
            <p:nvPr/>
          </p:nvGrpSpPr>
          <p:grpSpPr bwMode="auto">
            <a:xfrm>
              <a:off x="3924300" y="1265238"/>
              <a:ext cx="3671888" cy="1728787"/>
              <a:chOff x="2517" y="1095"/>
              <a:chExt cx="2858" cy="1246"/>
            </a:xfrm>
          </p:grpSpPr>
          <p:sp>
            <p:nvSpPr>
              <p:cNvPr id="49" name="Freeform 44"/>
              <p:cNvSpPr>
                <a:spLocks/>
              </p:cNvSpPr>
              <p:nvPr/>
            </p:nvSpPr>
            <p:spPr bwMode="auto">
              <a:xfrm>
                <a:off x="2517" y="1095"/>
                <a:ext cx="2785" cy="1246"/>
              </a:xfrm>
              <a:custGeom>
                <a:avLst/>
                <a:gdLst>
                  <a:gd name="T0" fmla="*/ 0 w 2785"/>
                  <a:gd name="T1" fmla="*/ 982 h 1246"/>
                  <a:gd name="T2" fmla="*/ 151 w 2785"/>
                  <a:gd name="T3" fmla="*/ 1163 h 1246"/>
                  <a:gd name="T4" fmla="*/ 333 w 2785"/>
                  <a:gd name="T5" fmla="*/ 483 h 1246"/>
                  <a:gd name="T6" fmla="*/ 515 w 2785"/>
                  <a:gd name="T7" fmla="*/ 1163 h 1246"/>
                  <a:gd name="T8" fmla="*/ 696 w 2785"/>
                  <a:gd name="T9" fmla="*/ 619 h 1246"/>
                  <a:gd name="T10" fmla="*/ 877 w 2785"/>
                  <a:gd name="T11" fmla="*/ 1073 h 1246"/>
                  <a:gd name="T12" fmla="*/ 1089 w 2785"/>
                  <a:gd name="T13" fmla="*/ 165 h 1246"/>
                  <a:gd name="T14" fmla="*/ 1271 w 2785"/>
                  <a:gd name="T15" fmla="*/ 1118 h 1246"/>
                  <a:gd name="T16" fmla="*/ 1537 w 2785"/>
                  <a:gd name="T17" fmla="*/ 123 h 1246"/>
                  <a:gd name="T18" fmla="*/ 1818 w 2785"/>
                  <a:gd name="T19" fmla="*/ 936 h 1246"/>
                  <a:gd name="T20" fmla="*/ 2084 w 2785"/>
                  <a:gd name="T21" fmla="*/ 20 h 1246"/>
                  <a:gd name="T22" fmla="*/ 2335 w 2785"/>
                  <a:gd name="T23" fmla="*/ 818 h 1246"/>
                  <a:gd name="T24" fmla="*/ 2593 w 2785"/>
                  <a:gd name="T25" fmla="*/ 35 h 1246"/>
                  <a:gd name="T26" fmla="*/ 2785 w 2785"/>
                  <a:gd name="T27" fmla="*/ 626 h 1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85" h="1246">
                    <a:moveTo>
                      <a:pt x="0" y="982"/>
                    </a:moveTo>
                    <a:cubicBezTo>
                      <a:pt x="48" y="1114"/>
                      <a:pt x="96" y="1246"/>
                      <a:pt x="151" y="1163"/>
                    </a:cubicBezTo>
                    <a:cubicBezTo>
                      <a:pt x="207" y="1080"/>
                      <a:pt x="272" y="483"/>
                      <a:pt x="333" y="483"/>
                    </a:cubicBezTo>
                    <a:cubicBezTo>
                      <a:pt x="393" y="483"/>
                      <a:pt x="454" y="1140"/>
                      <a:pt x="515" y="1163"/>
                    </a:cubicBezTo>
                    <a:cubicBezTo>
                      <a:pt x="575" y="1186"/>
                      <a:pt x="635" y="634"/>
                      <a:pt x="696" y="619"/>
                    </a:cubicBezTo>
                    <a:cubicBezTo>
                      <a:pt x="757" y="604"/>
                      <a:pt x="812" y="1149"/>
                      <a:pt x="877" y="1073"/>
                    </a:cubicBezTo>
                    <a:cubicBezTo>
                      <a:pt x="943" y="997"/>
                      <a:pt x="1023" y="158"/>
                      <a:pt x="1089" y="165"/>
                    </a:cubicBezTo>
                    <a:cubicBezTo>
                      <a:pt x="1154" y="172"/>
                      <a:pt x="1196" y="1125"/>
                      <a:pt x="1271" y="1118"/>
                    </a:cubicBezTo>
                    <a:cubicBezTo>
                      <a:pt x="1346" y="1111"/>
                      <a:pt x="1446" y="153"/>
                      <a:pt x="1537" y="123"/>
                    </a:cubicBezTo>
                    <a:cubicBezTo>
                      <a:pt x="1628" y="93"/>
                      <a:pt x="1727" y="953"/>
                      <a:pt x="1818" y="936"/>
                    </a:cubicBezTo>
                    <a:cubicBezTo>
                      <a:pt x="1909" y="919"/>
                      <a:pt x="1998" y="40"/>
                      <a:pt x="2084" y="20"/>
                    </a:cubicBezTo>
                    <a:cubicBezTo>
                      <a:pt x="2170" y="0"/>
                      <a:pt x="2250" y="816"/>
                      <a:pt x="2335" y="818"/>
                    </a:cubicBezTo>
                    <a:cubicBezTo>
                      <a:pt x="2420" y="820"/>
                      <a:pt x="2518" y="67"/>
                      <a:pt x="2593" y="35"/>
                    </a:cubicBezTo>
                    <a:cubicBezTo>
                      <a:pt x="2668" y="3"/>
                      <a:pt x="2745" y="503"/>
                      <a:pt x="2785" y="626"/>
                    </a:cubicBezTo>
                  </a:path>
                </a:pathLst>
              </a:custGeom>
              <a:noFill/>
              <a:ln w="19050" cap="flat" cmpd="sng">
                <a:solidFill>
                  <a:srgbClr val="00FF00"/>
                </a:solidFill>
                <a:prstDash val="solid"/>
                <a:round/>
                <a:headEnd type="none" w="med" len="med"/>
                <a:tailEnd type="none" w="med" len="me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a:lstStyle/>
              <a:p>
                <a:endParaRPr lang="en-US"/>
              </a:p>
            </p:txBody>
          </p:sp>
          <p:sp>
            <p:nvSpPr>
              <p:cNvPr id="50" name="Line 45"/>
              <p:cNvSpPr>
                <a:spLocks noChangeShapeType="1"/>
              </p:cNvSpPr>
              <p:nvPr/>
            </p:nvSpPr>
            <p:spPr bwMode="auto">
              <a:xfrm>
                <a:off x="2518" y="1888"/>
                <a:ext cx="1315" cy="0"/>
              </a:xfrm>
              <a:prstGeom prst="line">
                <a:avLst/>
              </a:prstGeom>
              <a:noFill/>
              <a:ln w="19050">
                <a:solidFill>
                  <a:srgbClr val="00FF00"/>
                </a:solidFill>
                <a:prstDash val="sysDot"/>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a:lstStyle/>
              <a:p>
                <a:endParaRPr lang="en-US"/>
              </a:p>
            </p:txBody>
          </p:sp>
          <p:sp>
            <p:nvSpPr>
              <p:cNvPr id="51" name="Line 46"/>
              <p:cNvSpPr>
                <a:spLocks noChangeShapeType="1"/>
              </p:cNvSpPr>
              <p:nvPr/>
            </p:nvSpPr>
            <p:spPr bwMode="auto">
              <a:xfrm>
                <a:off x="3878" y="1616"/>
                <a:ext cx="1497" cy="0"/>
              </a:xfrm>
              <a:prstGeom prst="line">
                <a:avLst/>
              </a:prstGeom>
              <a:noFill/>
              <a:ln w="19050">
                <a:solidFill>
                  <a:srgbClr val="00FF00"/>
                </a:solidFill>
                <a:prstDash val="sysDot"/>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a:lstStyle/>
              <a:p>
                <a:endParaRPr lang="en-US"/>
              </a:p>
            </p:txBody>
          </p:sp>
        </p:grpSp>
        <p:grpSp>
          <p:nvGrpSpPr>
            <p:cNvPr id="52" name="Group 47"/>
            <p:cNvGrpSpPr>
              <a:grpSpLocks/>
            </p:cNvGrpSpPr>
            <p:nvPr/>
          </p:nvGrpSpPr>
          <p:grpSpPr bwMode="auto">
            <a:xfrm>
              <a:off x="179388" y="863600"/>
              <a:ext cx="3581400" cy="2057400"/>
              <a:chOff x="240" y="1200"/>
              <a:chExt cx="2256" cy="1296"/>
            </a:xfrm>
          </p:grpSpPr>
          <p:sp>
            <p:nvSpPr>
              <p:cNvPr id="53" name="Line 48"/>
              <p:cNvSpPr>
                <a:spLocks noChangeShapeType="1"/>
              </p:cNvSpPr>
              <p:nvPr/>
            </p:nvSpPr>
            <p:spPr bwMode="auto">
              <a:xfrm>
                <a:off x="240" y="2496"/>
                <a:ext cx="2256" cy="0"/>
              </a:xfrm>
              <a:prstGeom prst="line">
                <a:avLst/>
              </a:prstGeom>
              <a:noFill/>
              <a:ln w="25400">
                <a:solidFill>
                  <a:schemeClr val="tx1"/>
                </a:solidFill>
                <a:round/>
                <a:headEnd/>
                <a:tailEnd type="arrow" w="med" len="me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p>
                <a:endParaRPr lang="en-US"/>
              </a:p>
            </p:txBody>
          </p:sp>
          <p:sp>
            <p:nvSpPr>
              <p:cNvPr id="54" name="Line 49"/>
              <p:cNvSpPr>
                <a:spLocks noChangeShapeType="1"/>
              </p:cNvSpPr>
              <p:nvPr/>
            </p:nvSpPr>
            <p:spPr bwMode="auto">
              <a:xfrm flipV="1">
                <a:off x="240" y="1200"/>
                <a:ext cx="0" cy="1296"/>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p>
                <a:endParaRPr lang="en-US"/>
              </a:p>
            </p:txBody>
          </p:sp>
        </p:grpSp>
        <p:grpSp>
          <p:nvGrpSpPr>
            <p:cNvPr id="55" name="Group 50"/>
            <p:cNvGrpSpPr>
              <a:grpSpLocks/>
            </p:cNvGrpSpPr>
            <p:nvPr/>
          </p:nvGrpSpPr>
          <p:grpSpPr bwMode="auto">
            <a:xfrm>
              <a:off x="3924300" y="863600"/>
              <a:ext cx="3581400" cy="2057400"/>
              <a:chOff x="240" y="1200"/>
              <a:chExt cx="2256" cy="1296"/>
            </a:xfrm>
          </p:grpSpPr>
          <p:sp>
            <p:nvSpPr>
              <p:cNvPr id="56" name="Line 51"/>
              <p:cNvSpPr>
                <a:spLocks noChangeShapeType="1"/>
              </p:cNvSpPr>
              <p:nvPr/>
            </p:nvSpPr>
            <p:spPr bwMode="auto">
              <a:xfrm>
                <a:off x="240" y="2496"/>
                <a:ext cx="2256" cy="0"/>
              </a:xfrm>
              <a:prstGeom prst="line">
                <a:avLst/>
              </a:prstGeom>
              <a:noFill/>
              <a:ln w="25400">
                <a:solidFill>
                  <a:schemeClr val="tx1"/>
                </a:solidFill>
                <a:round/>
                <a:headEnd/>
                <a:tailEnd type="arrow" w="med" len="me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p>
                <a:endParaRPr lang="en-US"/>
              </a:p>
            </p:txBody>
          </p:sp>
          <p:sp>
            <p:nvSpPr>
              <p:cNvPr id="57" name="Line 52"/>
              <p:cNvSpPr>
                <a:spLocks noChangeShapeType="1"/>
              </p:cNvSpPr>
              <p:nvPr/>
            </p:nvSpPr>
            <p:spPr bwMode="auto">
              <a:xfrm flipV="1">
                <a:off x="240" y="1200"/>
                <a:ext cx="0" cy="1296"/>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p>
                <a:endParaRPr lang="en-US"/>
              </a:p>
            </p:txBody>
          </p:sp>
        </p:grpSp>
        <p:sp>
          <p:nvSpPr>
            <p:cNvPr id="58" name="Text Box 53"/>
            <p:cNvSpPr txBox="1">
              <a:spLocks noChangeArrowheads="1"/>
            </p:cNvSpPr>
            <p:nvPr/>
          </p:nvSpPr>
          <p:spPr bwMode="auto">
            <a:xfrm>
              <a:off x="2627313" y="2914650"/>
              <a:ext cx="1828800" cy="36671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p>
              <a:pPr eaLnBrk="1" hangingPunct="1">
                <a:spcBef>
                  <a:spcPct val="50000"/>
                </a:spcBef>
                <a:buSzTx/>
                <a:buFontTx/>
                <a:buNone/>
              </a:pPr>
              <a:r>
                <a:rPr lang="en-US" altLang="zh-CN">
                  <a:latin typeface="Verdana" pitchFamily="34" charset="0"/>
                  <a:ea typeface="宋体" pitchFamily="2" charset="-122"/>
                </a:rPr>
                <a:t>Time</a:t>
              </a:r>
            </a:p>
          </p:txBody>
        </p:sp>
        <p:sp>
          <p:nvSpPr>
            <p:cNvPr id="59" name="Text Box 54"/>
            <p:cNvSpPr txBox="1">
              <a:spLocks noChangeArrowheads="1"/>
            </p:cNvSpPr>
            <p:nvPr/>
          </p:nvSpPr>
          <p:spPr bwMode="auto">
            <a:xfrm>
              <a:off x="7496175" y="2778125"/>
              <a:ext cx="1828800" cy="36671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p>
              <a:pPr eaLnBrk="1" hangingPunct="1">
                <a:spcBef>
                  <a:spcPct val="50000"/>
                </a:spcBef>
                <a:buSzTx/>
                <a:buFontTx/>
                <a:buNone/>
              </a:pPr>
              <a:r>
                <a:rPr lang="en-US" altLang="zh-CN" dirty="0">
                  <a:latin typeface="Verdana" pitchFamily="34" charset="0"/>
                  <a:ea typeface="宋体" pitchFamily="2" charset="-122"/>
                </a:rPr>
                <a:t>Time</a:t>
              </a:r>
            </a:p>
          </p:txBody>
        </p:sp>
        <p:sp>
          <p:nvSpPr>
            <p:cNvPr id="60" name="Rectangle 55"/>
            <p:cNvSpPr>
              <a:spLocks noChangeArrowheads="1"/>
            </p:cNvSpPr>
            <p:nvPr/>
          </p:nvSpPr>
          <p:spPr bwMode="auto">
            <a:xfrm>
              <a:off x="179388" y="977900"/>
              <a:ext cx="1727200" cy="1943100"/>
            </a:xfrm>
            <a:prstGeom prst="rect">
              <a:avLst/>
            </a:prstGeom>
            <a:solidFill>
              <a:srgbClr val="FFFF00">
                <a:alpha val="25000"/>
              </a:srgbClr>
            </a:solidFill>
            <a:ln>
              <a:noFill/>
            </a:ln>
            <a:effectLst/>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lgn="ctr">
                  <a:solidFill>
                    <a:srgbClr val="000000"/>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wrap="none" anchor="ctr"/>
            <a:lstStyle/>
            <a:p>
              <a:pPr algn="ctr" defTabSz="-13873163">
                <a:buFont typeface="Wingdings 2" pitchFamily="18" charset="2"/>
                <a:buNone/>
              </a:pPr>
              <a:endParaRPr lang="en-US" altLang="zh-CN">
                <a:ea typeface="宋体" pitchFamily="2" charset="-122"/>
              </a:endParaRPr>
            </a:p>
            <a:p>
              <a:pPr algn="ctr" defTabSz="-13873163">
                <a:buFont typeface="Wingdings 2" pitchFamily="18" charset="2"/>
                <a:buNone/>
              </a:pPr>
              <a:endParaRPr lang="en-US" altLang="zh-CN">
                <a:ea typeface="宋体" pitchFamily="2" charset="-122"/>
              </a:endParaRPr>
            </a:p>
            <a:p>
              <a:pPr algn="ctr" defTabSz="-13873163">
                <a:buFont typeface="Wingdings 2" pitchFamily="18" charset="2"/>
                <a:buNone/>
              </a:pPr>
              <a:endParaRPr lang="en-US" altLang="zh-CN">
                <a:ea typeface="宋体" pitchFamily="2" charset="-122"/>
              </a:endParaRPr>
            </a:p>
            <a:p>
              <a:pPr algn="ctr" defTabSz="-13873163">
                <a:buFont typeface="Wingdings 2" pitchFamily="18" charset="2"/>
                <a:buNone/>
              </a:pPr>
              <a:endParaRPr lang="en-US" altLang="zh-CN">
                <a:ea typeface="宋体" pitchFamily="2" charset="-122"/>
              </a:endParaRPr>
            </a:p>
            <a:p>
              <a:pPr algn="ctr" defTabSz="-13873163">
                <a:buFont typeface="Wingdings 2" pitchFamily="18" charset="2"/>
                <a:buNone/>
              </a:pPr>
              <a:endParaRPr lang="en-US" altLang="zh-CN">
                <a:ea typeface="宋体" pitchFamily="2" charset="-122"/>
              </a:endParaRPr>
            </a:p>
            <a:p>
              <a:pPr algn="ctr" defTabSz="-13873163">
                <a:buFont typeface="Wingdings 2" pitchFamily="18" charset="2"/>
                <a:buNone/>
              </a:pPr>
              <a:r>
                <a:rPr lang="en-US" altLang="zh-CN">
                  <a:ea typeface="宋体" pitchFamily="2" charset="-122"/>
                </a:rPr>
                <a:t>Past</a:t>
              </a:r>
            </a:p>
          </p:txBody>
        </p:sp>
        <p:sp>
          <p:nvSpPr>
            <p:cNvPr id="61" name="Rectangle 56"/>
            <p:cNvSpPr>
              <a:spLocks noChangeArrowheads="1"/>
            </p:cNvSpPr>
            <p:nvPr/>
          </p:nvSpPr>
          <p:spPr bwMode="auto">
            <a:xfrm>
              <a:off x="3924300" y="977900"/>
              <a:ext cx="1727200" cy="1943100"/>
            </a:xfrm>
            <a:prstGeom prst="rect">
              <a:avLst/>
            </a:prstGeom>
            <a:solidFill>
              <a:srgbClr val="FFFF00">
                <a:alpha val="25000"/>
              </a:srgbClr>
            </a:solidFill>
            <a:ln>
              <a:noFill/>
            </a:ln>
            <a:effectLst/>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lgn="ctr">
                  <a:solidFill>
                    <a:srgbClr val="000000"/>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wrap="none" anchor="ctr"/>
            <a:lstStyle/>
            <a:p>
              <a:endParaRPr lang="en-US"/>
            </a:p>
          </p:txBody>
        </p:sp>
        <p:sp>
          <p:nvSpPr>
            <p:cNvPr id="62" name="Text Box 58"/>
            <p:cNvSpPr txBox="1">
              <a:spLocks noChangeArrowheads="1"/>
            </p:cNvSpPr>
            <p:nvPr/>
          </p:nvSpPr>
          <p:spPr bwMode="auto">
            <a:xfrm>
              <a:off x="2555875" y="2510224"/>
              <a:ext cx="903874" cy="392042"/>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lgn="ctr">
                  <a:solidFill>
                    <a:srgbClr val="000000"/>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wrap="none">
              <a:spAutoFit/>
            </a:bodyPr>
            <a:lstStyle>
              <a:lvl1pPr defTabSz="-13873163">
                <a:spcBef>
                  <a:spcPct val="0"/>
                </a:spcBef>
                <a:defRPr>
                  <a:solidFill>
                    <a:schemeClr val="tx1"/>
                  </a:solidFill>
                  <a:latin typeface="Arial" charset="0"/>
                </a:defRPr>
              </a:lvl1pPr>
              <a:lvl2pPr defTabSz="-13873163">
                <a:spcBef>
                  <a:spcPct val="0"/>
                </a:spcBef>
                <a:defRPr>
                  <a:solidFill>
                    <a:schemeClr val="tx1"/>
                  </a:solidFill>
                  <a:latin typeface="Arial" charset="0"/>
                </a:defRPr>
              </a:lvl2pPr>
              <a:lvl3pPr defTabSz="-13873163">
                <a:spcBef>
                  <a:spcPct val="0"/>
                </a:spcBef>
                <a:defRPr>
                  <a:solidFill>
                    <a:schemeClr val="tx1"/>
                  </a:solidFill>
                  <a:latin typeface="Arial" charset="0"/>
                </a:defRPr>
              </a:lvl3pPr>
              <a:lvl4pPr defTabSz="-13873163">
                <a:spcBef>
                  <a:spcPct val="0"/>
                </a:spcBef>
                <a:defRPr>
                  <a:solidFill>
                    <a:schemeClr val="tx1"/>
                  </a:solidFill>
                  <a:latin typeface="Arial" charset="0"/>
                </a:defRPr>
              </a:lvl4pPr>
              <a:lvl5pPr defTabSz="-13873163">
                <a:spcBef>
                  <a:spcPct val="0"/>
                </a:spcBef>
                <a:defRPr>
                  <a:solidFill>
                    <a:schemeClr val="tx1"/>
                  </a:solidFill>
                  <a:latin typeface="Arial" charset="0"/>
                </a:defRPr>
              </a:lvl5pPr>
              <a:lvl6pPr defTabSz="-13873163" eaLnBrk="0" fontAlgn="base" hangingPunct="0">
                <a:spcBef>
                  <a:spcPct val="0"/>
                </a:spcBef>
                <a:spcAft>
                  <a:spcPct val="0"/>
                </a:spcAft>
                <a:defRPr>
                  <a:solidFill>
                    <a:schemeClr val="tx1"/>
                  </a:solidFill>
                  <a:latin typeface="Arial" charset="0"/>
                </a:defRPr>
              </a:lvl6pPr>
              <a:lvl7pPr defTabSz="-13873163" eaLnBrk="0" fontAlgn="base" hangingPunct="0">
                <a:spcBef>
                  <a:spcPct val="0"/>
                </a:spcBef>
                <a:spcAft>
                  <a:spcPct val="0"/>
                </a:spcAft>
                <a:defRPr>
                  <a:solidFill>
                    <a:schemeClr val="tx1"/>
                  </a:solidFill>
                  <a:latin typeface="Arial" charset="0"/>
                </a:defRPr>
              </a:lvl7pPr>
              <a:lvl8pPr defTabSz="-13873163" eaLnBrk="0" fontAlgn="base" hangingPunct="0">
                <a:spcBef>
                  <a:spcPct val="0"/>
                </a:spcBef>
                <a:spcAft>
                  <a:spcPct val="0"/>
                </a:spcAft>
                <a:defRPr>
                  <a:solidFill>
                    <a:schemeClr val="tx1"/>
                  </a:solidFill>
                  <a:latin typeface="Arial" charset="0"/>
                </a:defRPr>
              </a:lvl8pPr>
              <a:lvl9pPr defTabSz="-13873163" eaLnBrk="0" fontAlgn="base" hangingPunct="0">
                <a:spcBef>
                  <a:spcPct val="0"/>
                </a:spcBef>
                <a:spcAft>
                  <a:spcPct val="0"/>
                </a:spcAft>
                <a:defRPr>
                  <a:solidFill>
                    <a:schemeClr val="tx1"/>
                  </a:solidFill>
                  <a:latin typeface="Arial" charset="0"/>
                </a:defRPr>
              </a:lvl9pPr>
            </a:lstStyle>
            <a:p>
              <a:pPr>
                <a:spcBef>
                  <a:spcPct val="20000"/>
                </a:spcBef>
                <a:buFont typeface="Wingdings 2" pitchFamily="18" charset="2"/>
                <a:buNone/>
              </a:pPr>
              <a:r>
                <a:rPr lang="en-US" altLang="zh-CN" dirty="0">
                  <a:latin typeface="+mj-lt"/>
                  <a:ea typeface="宋体" pitchFamily="2" charset="-122"/>
                </a:rPr>
                <a:t>Future</a:t>
              </a:r>
            </a:p>
          </p:txBody>
        </p:sp>
      </p:grpSp>
      <p:sp>
        <p:nvSpPr>
          <p:cNvPr id="2" name="TextBox 1"/>
          <p:cNvSpPr txBox="1"/>
          <p:nvPr/>
        </p:nvSpPr>
        <p:spPr>
          <a:xfrm>
            <a:off x="7676085" y="3011269"/>
            <a:ext cx="1467915" cy="646331"/>
          </a:xfrm>
          <a:prstGeom prst="rect">
            <a:avLst/>
          </a:prstGeom>
          <a:noFill/>
        </p:spPr>
        <p:txBody>
          <a:bodyPr wrap="square" rtlCol="0">
            <a:spAutoFit/>
          </a:bodyPr>
          <a:lstStyle/>
          <a:p>
            <a:r>
              <a:rPr lang="en-US" dirty="0" smtClean="0">
                <a:sym typeface="Wingdings" pitchFamily="2" charset="2"/>
              </a:rPr>
              <a:t> c</a:t>
            </a:r>
            <a:r>
              <a:rPr lang="en-US" dirty="0" smtClean="0"/>
              <a:t>orrects the average</a:t>
            </a:r>
            <a:endParaRPr lang="en-US" dirty="0"/>
          </a:p>
        </p:txBody>
      </p:sp>
      <p:sp>
        <p:nvSpPr>
          <p:cNvPr id="65" name="TextBox 64"/>
          <p:cNvSpPr txBox="1"/>
          <p:nvPr/>
        </p:nvSpPr>
        <p:spPr>
          <a:xfrm>
            <a:off x="7676085" y="5334000"/>
            <a:ext cx="1467915" cy="646331"/>
          </a:xfrm>
          <a:prstGeom prst="rect">
            <a:avLst/>
          </a:prstGeom>
          <a:noFill/>
        </p:spPr>
        <p:txBody>
          <a:bodyPr wrap="square" rtlCol="0">
            <a:spAutoFit/>
          </a:bodyPr>
          <a:lstStyle/>
          <a:p>
            <a:r>
              <a:rPr lang="en-US" dirty="0" smtClean="0">
                <a:sym typeface="Wingdings" pitchFamily="2" charset="2"/>
              </a:rPr>
              <a:t> c</a:t>
            </a:r>
            <a:r>
              <a:rPr lang="en-US" dirty="0" smtClean="0"/>
              <a:t>orrects the std. dev.</a:t>
            </a:r>
            <a:endParaRPr lang="en-US" dirty="0"/>
          </a:p>
        </p:txBody>
      </p:sp>
      <p:sp>
        <p:nvSpPr>
          <p:cNvPr id="3" name="TextBox 2"/>
          <p:cNvSpPr txBox="1"/>
          <p:nvPr/>
        </p:nvSpPr>
        <p:spPr>
          <a:xfrm>
            <a:off x="0" y="6400800"/>
            <a:ext cx="7529625" cy="461665"/>
          </a:xfrm>
          <a:prstGeom prst="rect">
            <a:avLst/>
          </a:prstGeom>
          <a:noFill/>
        </p:spPr>
        <p:txBody>
          <a:bodyPr wrap="none" rtlCol="0">
            <a:spAutoFit/>
          </a:bodyPr>
          <a:lstStyle/>
          <a:p>
            <a:r>
              <a:rPr lang="en-US" sz="2400" i="1" dirty="0" smtClean="0">
                <a:solidFill>
                  <a:srgbClr val="FF0000"/>
                </a:solidFill>
              </a:rPr>
              <a:t>Applied to 5 variables, each model grid, every 6 hours</a:t>
            </a:r>
            <a:endParaRPr lang="en-US" sz="2400" i="1" dirty="0">
              <a:solidFill>
                <a:srgbClr val="FF0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767105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Impact on dynamical downscaling results</a:t>
            </a:r>
            <a:endParaRPr lang="en-US" dirty="0"/>
          </a:p>
        </p:txBody>
      </p:sp>
      <p:sp>
        <p:nvSpPr>
          <p:cNvPr id="4" name="Slide Number Placeholder 3"/>
          <p:cNvSpPr>
            <a:spLocks noGrp="1"/>
          </p:cNvSpPr>
          <p:nvPr>
            <p:ph type="sldNum" sz="quarter" idx="12"/>
          </p:nvPr>
        </p:nvSpPr>
        <p:spPr/>
        <p:txBody>
          <a:bodyPr/>
          <a:lstStyle/>
          <a:p>
            <a:pPr>
              <a:defRPr/>
            </a:pPr>
            <a:fld id="{57F865CD-3F65-4D64-929F-425B8D0ECAA6}" type="slidenum">
              <a:rPr lang="en-US" smtClean="0"/>
              <a:pPr>
                <a:defRPr/>
              </a:pPr>
              <a:t>13</a:t>
            </a:fld>
            <a:endParaRPr lang="en-US"/>
          </a:p>
        </p:txBody>
      </p:sp>
      <p:pic>
        <p:nvPicPr>
          <p:cNvPr id="6" name="Picture 14"/>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4994"/>
          <a:stretch>
            <a:fillRect/>
          </a:stretch>
        </p:blipFill>
        <p:spPr bwMode="auto">
          <a:xfrm>
            <a:off x="6107112" y="1981200"/>
            <a:ext cx="2960688" cy="3097212"/>
          </a:xfrm>
          <a:prstGeom prst="rect">
            <a:avLst/>
          </a:prstGeom>
          <a:solidFill>
            <a:schemeClr val="bg1"/>
          </a:solidFill>
          <a:ln>
            <a:noFill/>
          </a:ln>
          <a:effectLst/>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lgn="ctr">
                <a:solidFill>
                  <a:srgbClr val="000000"/>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243" t="-7512"/>
          <a:stretch>
            <a:fillRect/>
          </a:stretch>
        </p:blipFill>
        <p:spPr bwMode="auto">
          <a:xfrm>
            <a:off x="76200" y="1982787"/>
            <a:ext cx="2925763" cy="3095625"/>
          </a:xfrm>
          <a:prstGeom prst="rect">
            <a:avLst/>
          </a:prstGeom>
          <a:solidFill>
            <a:schemeClr val="bg1"/>
          </a:solidFill>
          <a:ln>
            <a:noFill/>
          </a:ln>
          <a:effectLst/>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lgn="ctr">
                <a:solidFill>
                  <a:srgbClr val="000000"/>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pic>
      <p:pic>
        <p:nvPicPr>
          <p:cNvPr id="8" name="Picture 10"/>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5136"/>
          <a:stretch>
            <a:fillRect/>
          </a:stretch>
        </p:blipFill>
        <p:spPr bwMode="auto">
          <a:xfrm>
            <a:off x="3124200" y="1981200"/>
            <a:ext cx="2879725" cy="3097212"/>
          </a:xfrm>
          <a:prstGeom prst="rect">
            <a:avLst/>
          </a:prstGeom>
          <a:solidFill>
            <a:schemeClr val="bg1"/>
          </a:solidFill>
          <a:ln>
            <a:noFill/>
          </a:ln>
          <a:effectLst/>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lgn="ctr">
                <a:solidFill>
                  <a:srgbClr val="000000"/>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pic>
      <p:sp>
        <p:nvSpPr>
          <p:cNvPr id="9" name="TextBox 4"/>
          <p:cNvSpPr txBox="1">
            <a:spLocks noChangeArrowheads="1"/>
          </p:cNvSpPr>
          <p:nvPr/>
        </p:nvSpPr>
        <p:spPr bwMode="auto">
          <a:xfrm>
            <a:off x="76200" y="5473005"/>
            <a:ext cx="6248400" cy="138499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i="1" dirty="0" smtClean="0">
                <a:solidFill>
                  <a:srgbClr val="FF0000"/>
                </a:solidFill>
              </a:rPr>
              <a:t>Correcting GCM bias prior to downscaling allows reducing errors, also improves modeling of extremes </a:t>
            </a:r>
            <a:endParaRPr lang="en-US" sz="2800" i="1" dirty="0">
              <a:solidFill>
                <a:srgbClr val="FF0000"/>
              </a:solidFill>
            </a:endParaRPr>
          </a:p>
        </p:txBody>
      </p:sp>
      <p:sp>
        <p:nvSpPr>
          <p:cNvPr id="10" name="TextBox 9"/>
          <p:cNvSpPr txBox="1"/>
          <p:nvPr/>
        </p:nvSpPr>
        <p:spPr>
          <a:xfrm>
            <a:off x="6477001" y="5221069"/>
            <a:ext cx="2438399" cy="646331"/>
          </a:xfrm>
          <a:prstGeom prst="rect">
            <a:avLst/>
          </a:prstGeom>
          <a:noFill/>
        </p:spPr>
        <p:txBody>
          <a:bodyPr wrap="square" rtlCol="0">
            <a:spAutoFit/>
          </a:bodyPr>
          <a:lstStyle/>
          <a:p>
            <a:r>
              <a:rPr lang="en-US" dirty="0" err="1" smtClean="0"/>
              <a:t>Xu</a:t>
            </a:r>
            <a:r>
              <a:rPr lang="en-US" dirty="0" smtClean="0"/>
              <a:t> and Yang (2012 Journal of Climate)</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402316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Land surface modeling over the Mississippi basin</a:t>
            </a:r>
            <a:endParaRPr lang="en-US" dirty="0"/>
          </a:p>
        </p:txBody>
      </p:sp>
      <p:sp>
        <p:nvSpPr>
          <p:cNvPr id="6" name="Text Placeholder 5"/>
          <p:cNvSpPr>
            <a:spLocks noGrp="1"/>
          </p:cNvSpPr>
          <p:nvPr>
            <p:ph type="body" idx="1"/>
          </p:nvPr>
        </p:nvSpPr>
        <p:spPr/>
        <p:txBody>
          <a:bodyPr/>
          <a:lstStyle/>
          <a:p>
            <a:r>
              <a:rPr lang="en-US" dirty="0" err="1" smtClean="0"/>
              <a:t>Xitian</a:t>
            </a:r>
            <a:r>
              <a:rPr lang="en-US" dirty="0" smtClean="0"/>
              <a:t> </a:t>
            </a:r>
            <a:r>
              <a:rPr lang="en-US" dirty="0" err="1" smtClean="0"/>
              <a:t>Cai</a:t>
            </a:r>
            <a:r>
              <a:rPr lang="en-US" dirty="0"/>
              <a:t> (</a:t>
            </a:r>
            <a:r>
              <a:rPr lang="en-US" dirty="0" smtClean="0">
                <a:hlinkClick r:id="rId2"/>
              </a:rPr>
              <a:t>xtcai@utexas.edu</a:t>
            </a:r>
            <a:r>
              <a:rPr lang="en-US" dirty="0" smtClean="0"/>
              <a:t>), </a:t>
            </a:r>
            <a:r>
              <a:rPr lang="en-US" dirty="0" err="1" smtClean="0"/>
              <a:t>Zong</a:t>
            </a:r>
            <a:r>
              <a:rPr lang="en-US" dirty="0" smtClean="0"/>
              <a:t>-Liang Yang and </a:t>
            </a:r>
            <a:r>
              <a:rPr lang="en-US" dirty="0" err="1"/>
              <a:t>Cédric</a:t>
            </a:r>
            <a:r>
              <a:rPr lang="en-US" dirty="0"/>
              <a:t> H. David </a:t>
            </a:r>
          </a:p>
        </p:txBody>
      </p:sp>
      <p:sp>
        <p:nvSpPr>
          <p:cNvPr id="4" name="Slide Number Placeholder 3"/>
          <p:cNvSpPr>
            <a:spLocks noGrp="1"/>
          </p:cNvSpPr>
          <p:nvPr>
            <p:ph type="sldNum" sz="quarter" idx="12"/>
          </p:nvPr>
        </p:nvSpPr>
        <p:spPr/>
        <p:txBody>
          <a:bodyPr/>
          <a:lstStyle/>
          <a:p>
            <a:pPr>
              <a:defRPr/>
            </a:pPr>
            <a:fld id="{57F865CD-3F65-4D64-929F-425B8D0ECAA6}" type="slidenum">
              <a:rPr lang="en-US" smtClean="0"/>
              <a:pPr>
                <a:defRPr/>
              </a:pPr>
              <a:t>14</a:t>
            </a:fld>
            <a:endParaRPr lang="en-US"/>
          </a:p>
        </p:txBody>
      </p:sp>
      <p:grpSp>
        <p:nvGrpSpPr>
          <p:cNvPr id="7" name="Group 6"/>
          <p:cNvGrpSpPr>
            <a:grpSpLocks noChangeAspect="1"/>
          </p:cNvGrpSpPr>
          <p:nvPr/>
        </p:nvGrpSpPr>
        <p:grpSpPr>
          <a:xfrm>
            <a:off x="3429000" y="228600"/>
            <a:ext cx="5486400" cy="3519821"/>
            <a:chOff x="0" y="469900"/>
            <a:chExt cx="9144000" cy="5866368"/>
          </a:xfrm>
        </p:grpSpPr>
        <p:pic>
          <p:nvPicPr>
            <p:cNvPr id="8" name="Picture 8"/>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8000" t="12201" r="8000" b="7039"/>
            <a:stretch>
              <a:fillRect/>
            </a:stretch>
          </p:blipFill>
          <p:spPr bwMode="auto">
            <a:xfrm>
              <a:off x="2286000" y="1976437"/>
              <a:ext cx="2286000" cy="175736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9" name="AutoShape 10"/>
            <p:cNvSpPr>
              <a:spLocks noChangeArrowheads="1"/>
            </p:cNvSpPr>
            <p:nvPr/>
          </p:nvSpPr>
          <p:spPr bwMode="auto">
            <a:xfrm rot="-5400000">
              <a:off x="2286000" y="1062037"/>
              <a:ext cx="914400" cy="91440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17694720 60000 65536"/>
                <a:gd name="T17" fmla="*/ 11796480 60000 65536"/>
                <a:gd name="T18" fmla="*/ 17694720 60000 65536"/>
                <a:gd name="T19" fmla="*/ 11796480 60000 65536"/>
                <a:gd name="T20" fmla="*/ 5898240 60000 65536"/>
                <a:gd name="T21" fmla="*/ 5898240 60000 65536"/>
                <a:gd name="T22" fmla="*/ 0 60000 65536"/>
                <a:gd name="T23" fmla="*/ 0 60000 65536"/>
                <a:gd name="T24" fmla="*/ 3085 w 21600"/>
                <a:gd name="T25" fmla="*/ 12343 h 21600"/>
                <a:gd name="T26" fmla="*/ 18514 w 21600"/>
                <a:gd name="T27" fmla="*/ 1851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5429" y="0"/>
                  </a:moveTo>
                  <a:lnTo>
                    <a:pt x="9257" y="6171"/>
                  </a:lnTo>
                  <a:lnTo>
                    <a:pt x="12343" y="6171"/>
                  </a:lnTo>
                  <a:lnTo>
                    <a:pt x="12343" y="12343"/>
                  </a:lnTo>
                  <a:lnTo>
                    <a:pt x="6171" y="12343"/>
                  </a:lnTo>
                  <a:lnTo>
                    <a:pt x="6171" y="9257"/>
                  </a:lnTo>
                  <a:lnTo>
                    <a:pt x="0" y="15429"/>
                  </a:lnTo>
                  <a:lnTo>
                    <a:pt x="6171" y="21600"/>
                  </a:lnTo>
                  <a:lnTo>
                    <a:pt x="6171" y="18514"/>
                  </a:lnTo>
                  <a:lnTo>
                    <a:pt x="18514" y="18514"/>
                  </a:lnTo>
                  <a:lnTo>
                    <a:pt x="18514" y="6171"/>
                  </a:lnTo>
                  <a:lnTo>
                    <a:pt x="21600" y="6171"/>
                  </a:lnTo>
                  <a:lnTo>
                    <a:pt x="15429" y="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0" name="AutoShape 11"/>
            <p:cNvSpPr>
              <a:spLocks noChangeArrowheads="1"/>
            </p:cNvSpPr>
            <p:nvPr/>
          </p:nvSpPr>
          <p:spPr bwMode="auto">
            <a:xfrm flipV="1">
              <a:off x="4572000" y="2362200"/>
              <a:ext cx="914400" cy="914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chemeClr val="accent1"/>
            </a:solidFill>
            <a:ln w="9525">
              <a:solidFill>
                <a:schemeClr val="tx1"/>
              </a:solidFill>
              <a:miter lim="800000"/>
              <a:headEnd/>
              <a:tailEnd/>
            </a:ln>
          </p:spPr>
          <p:txBody>
            <a:bodyPr wrap="none" anchor="ctr"/>
            <a:lstStyle/>
            <a:p>
              <a:endParaRPr lang="en-US"/>
            </a:p>
          </p:txBody>
        </p:sp>
        <p:pic>
          <p:nvPicPr>
            <p:cNvPr id="11" name="Picture 8"/>
            <p:cNvPicPr>
              <a:picLocks noChangeAspect="1" noChangeArrowheads="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7692" t="19415" r="28093" b="19566"/>
            <a:stretch>
              <a:fillRect/>
            </a:stretch>
          </p:blipFill>
          <p:spPr bwMode="auto">
            <a:xfrm>
              <a:off x="4572000" y="3276600"/>
              <a:ext cx="2286000" cy="167630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2" name="Picture 8" descr="Total Precipitation"/>
            <p:cNvPicPr>
              <a:picLocks noChangeAspect="1" noChangeArrowheads="1" noCrop="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469900"/>
              <a:ext cx="2286000" cy="206516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3" name="Picture 3" descr="SABmap"/>
            <p:cNvPicPr>
              <a:picLocks noChangeAspect="1" noChangeArrowheads="1"/>
            </p:cNvPicPr>
            <p:nvPr/>
          </p:nvPicPr>
          <p:blipFill>
            <a:blip r:embed="rId6"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858000" y="4524687"/>
              <a:ext cx="2286000" cy="1811581"/>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4" name="AutoShape 11"/>
            <p:cNvSpPr>
              <a:spLocks noChangeArrowheads="1"/>
            </p:cNvSpPr>
            <p:nvPr/>
          </p:nvSpPr>
          <p:spPr bwMode="auto">
            <a:xfrm flipV="1">
              <a:off x="6858000" y="3593068"/>
              <a:ext cx="914400" cy="914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chemeClr val="accent1"/>
            </a:solidFill>
            <a:ln w="9525">
              <a:solidFill>
                <a:schemeClr val="tx1"/>
              </a:solidFill>
              <a:miter lim="800000"/>
              <a:headEnd/>
              <a:tailEnd/>
            </a:ln>
          </p:spPr>
          <p:txBody>
            <a:bodyPr wrap="none" anchor="ctr"/>
            <a:lstStyle/>
            <a:p>
              <a:endParaRPr lang="en-US"/>
            </a:p>
          </p:txBody>
        </p:sp>
      </p:grpSp>
      <p:sp>
        <p:nvSpPr>
          <p:cNvPr id="15" name="Rectangle 14"/>
          <p:cNvSpPr/>
          <p:nvPr/>
        </p:nvSpPr>
        <p:spPr>
          <a:xfrm>
            <a:off x="4114800" y="583880"/>
            <a:ext cx="2057400" cy="1603059"/>
          </a:xfrm>
          <a:prstGeom prst="rect">
            <a:avLst/>
          </a:prstGeom>
          <a:no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TextBox 15"/>
          <p:cNvSpPr txBox="1"/>
          <p:nvPr/>
        </p:nvSpPr>
        <p:spPr>
          <a:xfrm>
            <a:off x="7696201" y="228600"/>
            <a:ext cx="1219200" cy="523220"/>
          </a:xfrm>
          <a:prstGeom prst="rect">
            <a:avLst/>
          </a:prstGeom>
          <a:noFill/>
        </p:spPr>
        <p:txBody>
          <a:bodyPr wrap="square" rtlCol="0">
            <a:spAutoFit/>
          </a:bodyPr>
          <a:lstStyle/>
          <a:p>
            <a:pPr algn="r"/>
            <a:r>
              <a:rPr lang="en-US" sz="2800" dirty="0"/>
              <a:t>3</a:t>
            </a:r>
            <a:r>
              <a:rPr lang="en-US" sz="2800" dirty="0" smtClean="0"/>
              <a:t>/10</a:t>
            </a:r>
            <a:endParaRPr lang="en-US" sz="28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193764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ight Arrow 7"/>
          <p:cNvSpPr/>
          <p:nvPr/>
        </p:nvSpPr>
        <p:spPr>
          <a:xfrm>
            <a:off x="2811463" y="2690813"/>
            <a:ext cx="312737"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243" name="Title 25"/>
          <p:cNvSpPr>
            <a:spLocks noGrp="1"/>
          </p:cNvSpPr>
          <p:nvPr>
            <p:ph type="title"/>
          </p:nvPr>
        </p:nvSpPr>
        <p:spPr/>
        <p:txBody>
          <a:bodyPr/>
          <a:lstStyle/>
          <a:p>
            <a:r>
              <a:rPr lang="en-US" smtClean="0"/>
              <a:t>Noah-MP land surface model</a:t>
            </a:r>
          </a:p>
        </p:txBody>
      </p:sp>
      <p:sp>
        <p:nvSpPr>
          <p:cNvPr id="10244" name="Slide Number Placeholder 2"/>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69284F02-2F35-48E3-A872-69477B8D8621}" type="slidenum">
              <a:rPr lang="en-US" smtClean="0"/>
              <a:pPr eaLnBrk="1" hangingPunct="1"/>
              <a:t>15</a:t>
            </a:fld>
            <a:endParaRPr lang="en-US" smtClean="0"/>
          </a:p>
        </p:txBody>
      </p:sp>
      <p:sp>
        <p:nvSpPr>
          <p:cNvPr id="10245" name="TextBox 5"/>
          <p:cNvSpPr txBox="1">
            <a:spLocks noChangeArrowheads="1"/>
          </p:cNvSpPr>
          <p:nvPr/>
        </p:nvSpPr>
        <p:spPr bwMode="auto">
          <a:xfrm>
            <a:off x="6019800" y="1808163"/>
            <a:ext cx="3276600" cy="215423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000" b="1"/>
              <a:t>Temperature</a:t>
            </a:r>
          </a:p>
          <a:p>
            <a:pPr eaLnBrk="1" hangingPunct="1"/>
            <a:r>
              <a:rPr lang="en-US" sz="2000" b="1"/>
              <a:t>Precipitation</a:t>
            </a:r>
          </a:p>
          <a:p>
            <a:pPr eaLnBrk="1" hangingPunct="1"/>
            <a:r>
              <a:rPr lang="en-US" sz="2000" b="1"/>
              <a:t>Wind speed (U, V)</a:t>
            </a:r>
          </a:p>
          <a:p>
            <a:pPr eaLnBrk="1" hangingPunct="1"/>
            <a:r>
              <a:rPr lang="en-US" sz="2000" b="1"/>
              <a:t>Specific humidity</a:t>
            </a:r>
          </a:p>
          <a:p>
            <a:pPr eaLnBrk="1" hangingPunct="1"/>
            <a:r>
              <a:rPr lang="en-US" sz="2000" b="1"/>
              <a:t>Surface pressure</a:t>
            </a:r>
          </a:p>
          <a:p>
            <a:pPr eaLnBrk="1" hangingPunct="1"/>
            <a:r>
              <a:rPr lang="en-US" sz="2000" b="1"/>
              <a:t>Downward SW radiation</a:t>
            </a:r>
          </a:p>
          <a:p>
            <a:pPr eaLnBrk="1" hangingPunct="1"/>
            <a:r>
              <a:rPr lang="en-US" sz="2000" b="1"/>
              <a:t>Downward LW radiation</a:t>
            </a:r>
          </a:p>
        </p:txBody>
      </p:sp>
      <p:sp>
        <p:nvSpPr>
          <p:cNvPr id="7" name="Oval 6"/>
          <p:cNvSpPr/>
          <p:nvPr/>
        </p:nvSpPr>
        <p:spPr>
          <a:xfrm>
            <a:off x="3132138" y="2271713"/>
            <a:ext cx="2438400" cy="11430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2000" dirty="0" smtClean="0"/>
              <a:t>Noah-MP land surface model</a:t>
            </a:r>
            <a:endParaRPr lang="en-US" sz="2000" dirty="0"/>
          </a:p>
        </p:txBody>
      </p:sp>
      <p:sp>
        <p:nvSpPr>
          <p:cNvPr id="9" name="Right Arrow 8"/>
          <p:cNvSpPr/>
          <p:nvPr/>
        </p:nvSpPr>
        <p:spPr>
          <a:xfrm rot="5400000">
            <a:off x="4056063" y="3576638"/>
            <a:ext cx="59055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Left Bracket 9"/>
          <p:cNvSpPr/>
          <p:nvPr/>
        </p:nvSpPr>
        <p:spPr>
          <a:xfrm rot="5400000">
            <a:off x="4273550" y="3011488"/>
            <a:ext cx="155575" cy="2209800"/>
          </a:xfrm>
          <a:prstGeom prst="leftBracket">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0249" name="TextBox 12"/>
          <p:cNvSpPr txBox="1">
            <a:spLocks noChangeArrowheads="1"/>
          </p:cNvSpPr>
          <p:nvPr/>
        </p:nvSpPr>
        <p:spPr bwMode="auto">
          <a:xfrm>
            <a:off x="3246438" y="4191000"/>
            <a:ext cx="3276600" cy="153828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000" b="1" dirty="0"/>
              <a:t>Surface runoff</a:t>
            </a:r>
          </a:p>
          <a:p>
            <a:pPr eaLnBrk="1" hangingPunct="1"/>
            <a:r>
              <a:rPr lang="en-US" sz="2000" b="1" dirty="0"/>
              <a:t>Sub-surface runoff</a:t>
            </a:r>
          </a:p>
          <a:p>
            <a:pPr eaLnBrk="1" hangingPunct="1"/>
            <a:r>
              <a:rPr lang="en-US" sz="2000" b="1" dirty="0"/>
              <a:t>Soil moisture</a:t>
            </a:r>
          </a:p>
          <a:p>
            <a:pPr eaLnBrk="1" hangingPunct="1"/>
            <a:r>
              <a:rPr lang="en-US" sz="2000" b="1" dirty="0"/>
              <a:t>Evapotranspiration</a:t>
            </a:r>
          </a:p>
          <a:p>
            <a:pPr eaLnBrk="1" hangingPunct="1"/>
            <a:r>
              <a:rPr lang="en-US" sz="2000" b="1" dirty="0"/>
              <a:t>Water table ……</a:t>
            </a:r>
          </a:p>
        </p:txBody>
      </p:sp>
      <p:sp>
        <p:nvSpPr>
          <p:cNvPr id="10250" name="TextBox 17"/>
          <p:cNvSpPr txBox="1">
            <a:spLocks noChangeArrowheads="1"/>
          </p:cNvSpPr>
          <p:nvPr/>
        </p:nvSpPr>
        <p:spPr bwMode="auto">
          <a:xfrm>
            <a:off x="152400" y="1666875"/>
            <a:ext cx="1295400" cy="6159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000" b="1"/>
              <a:t>Soil </a:t>
            </a:r>
          </a:p>
          <a:p>
            <a:pPr eaLnBrk="1" hangingPunct="1"/>
            <a:r>
              <a:rPr lang="en-US" sz="2000" b="1"/>
              <a:t>type</a:t>
            </a:r>
          </a:p>
        </p:txBody>
      </p:sp>
      <p:sp>
        <p:nvSpPr>
          <p:cNvPr id="10251" name="TextBox 20"/>
          <p:cNvSpPr txBox="1">
            <a:spLocks noChangeArrowheads="1"/>
          </p:cNvSpPr>
          <p:nvPr/>
        </p:nvSpPr>
        <p:spPr bwMode="auto">
          <a:xfrm>
            <a:off x="152400" y="3267075"/>
            <a:ext cx="990600" cy="6159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000" b="1"/>
              <a:t>Soil </a:t>
            </a:r>
          </a:p>
          <a:p>
            <a:pPr eaLnBrk="1" hangingPunct="1"/>
            <a:r>
              <a:rPr lang="en-US" sz="2000" b="1"/>
              <a:t>color</a:t>
            </a:r>
          </a:p>
        </p:txBody>
      </p:sp>
      <p:sp>
        <p:nvSpPr>
          <p:cNvPr id="10252" name="TextBox 21"/>
          <p:cNvSpPr txBox="1">
            <a:spLocks noChangeArrowheads="1"/>
          </p:cNvSpPr>
          <p:nvPr/>
        </p:nvSpPr>
        <p:spPr bwMode="auto">
          <a:xfrm>
            <a:off x="152400" y="4181475"/>
            <a:ext cx="1295400" cy="9239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000" b="1"/>
              <a:t>Green </a:t>
            </a:r>
          </a:p>
          <a:p>
            <a:pPr eaLnBrk="1" hangingPunct="1"/>
            <a:r>
              <a:rPr lang="en-US" sz="2000" b="1"/>
              <a:t>vegetation fraction</a:t>
            </a:r>
          </a:p>
        </p:txBody>
      </p:sp>
      <p:sp>
        <p:nvSpPr>
          <p:cNvPr id="10253" name="TextBox 16"/>
          <p:cNvSpPr txBox="1">
            <a:spLocks noChangeArrowheads="1"/>
          </p:cNvSpPr>
          <p:nvPr/>
        </p:nvSpPr>
        <p:spPr bwMode="auto">
          <a:xfrm>
            <a:off x="152400" y="2505075"/>
            <a:ext cx="1295400" cy="6159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000" b="1"/>
              <a:t>Land</a:t>
            </a:r>
          </a:p>
          <a:p>
            <a:pPr eaLnBrk="1" hangingPunct="1"/>
            <a:r>
              <a:rPr lang="en-US" sz="2000" b="1"/>
              <a:t>cover</a:t>
            </a:r>
          </a:p>
        </p:txBody>
      </p:sp>
      <p:sp>
        <p:nvSpPr>
          <p:cNvPr id="19" name="Left Bracket 18"/>
          <p:cNvSpPr/>
          <p:nvPr/>
        </p:nvSpPr>
        <p:spPr>
          <a:xfrm>
            <a:off x="5959475" y="1660525"/>
            <a:ext cx="144463" cy="2363788"/>
          </a:xfrm>
          <a:prstGeom prst="leftBracket">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0" name="Right Arrow 19"/>
          <p:cNvSpPr/>
          <p:nvPr/>
        </p:nvSpPr>
        <p:spPr>
          <a:xfrm flipH="1">
            <a:off x="5578475" y="2690813"/>
            <a:ext cx="373063"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256" name="TextBox 24"/>
          <p:cNvSpPr txBox="1">
            <a:spLocks noChangeArrowheads="1"/>
          </p:cNvSpPr>
          <p:nvPr/>
        </p:nvSpPr>
        <p:spPr bwMode="auto">
          <a:xfrm>
            <a:off x="5738292" y="4643437"/>
            <a:ext cx="838200" cy="6159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000" b="1" dirty="0">
                <a:solidFill>
                  <a:srgbClr val="FF6600"/>
                </a:solidFill>
              </a:rPr>
              <a:t>Model output</a:t>
            </a:r>
          </a:p>
        </p:txBody>
      </p:sp>
      <p:sp>
        <p:nvSpPr>
          <p:cNvPr id="10257" name="TextBox 19"/>
          <p:cNvSpPr txBox="1">
            <a:spLocks noChangeArrowheads="1"/>
          </p:cNvSpPr>
          <p:nvPr/>
        </p:nvSpPr>
        <p:spPr bwMode="auto">
          <a:xfrm>
            <a:off x="5334000" y="1262063"/>
            <a:ext cx="3810000" cy="33813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200" b="1">
                <a:solidFill>
                  <a:srgbClr val="FF6600"/>
                </a:solidFill>
              </a:rPr>
              <a:t>NLDAS atmospheric forcing</a:t>
            </a:r>
          </a:p>
        </p:txBody>
      </p:sp>
      <p:sp>
        <p:nvSpPr>
          <p:cNvPr id="10258" name="TextBox 26"/>
          <p:cNvSpPr txBox="1">
            <a:spLocks noChangeArrowheads="1"/>
          </p:cNvSpPr>
          <p:nvPr/>
        </p:nvSpPr>
        <p:spPr bwMode="auto">
          <a:xfrm>
            <a:off x="152400" y="1185863"/>
            <a:ext cx="3276600" cy="33813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200" b="1">
                <a:solidFill>
                  <a:srgbClr val="FF6600"/>
                </a:solidFill>
              </a:rPr>
              <a:t>Land surface features</a:t>
            </a:r>
          </a:p>
        </p:txBody>
      </p:sp>
      <p:pic>
        <p:nvPicPr>
          <p:cNvPr id="10259" name="Picture 2" descr="C:\cygwin\home\xc885\Working\mississippi\static\gvf.png"/>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84238" y="3932238"/>
            <a:ext cx="2011362" cy="117316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0260" name="Picture 3" descr="C:\cygwin\home\xc885\Working\mississippi\static\soilcolor.png"/>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81063" y="3124200"/>
            <a:ext cx="2011362" cy="11747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0261" name="Picture 8" descr="C:\cygwin\home\xc885\Working\mississippi\static\landcover2.png"/>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41375" y="2328863"/>
            <a:ext cx="2011363" cy="117633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0262" name="Picture 10" descr="C:\cygwin\home\xc885\Working\mississippi\static\soiltype2.png"/>
          <p:cNvPicPr>
            <a:picLocks noChangeAspect="1" noChangeArrowheads="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41375" y="1524000"/>
            <a:ext cx="2011363" cy="11763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3" name="TextBox 4"/>
          <p:cNvSpPr txBox="1">
            <a:spLocks noChangeArrowheads="1"/>
          </p:cNvSpPr>
          <p:nvPr/>
        </p:nvSpPr>
        <p:spPr bwMode="auto">
          <a:xfrm>
            <a:off x="0" y="5903893"/>
            <a:ext cx="8839200" cy="95410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i="1" dirty="0" smtClean="0">
                <a:solidFill>
                  <a:srgbClr val="FF0000"/>
                </a:solidFill>
              </a:rPr>
              <a:t>Noah-MP is now one option in the atmospheric model used for U.S. numerical weather prediction (WRF)</a:t>
            </a:r>
            <a:endParaRPr lang="en-US" sz="2800" i="1" dirty="0">
              <a:solidFill>
                <a:srgbClr val="FF000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6" name="Title 9"/>
          <p:cNvSpPr>
            <a:spLocks noGrp="1"/>
          </p:cNvSpPr>
          <p:nvPr>
            <p:ph type="title"/>
          </p:nvPr>
        </p:nvSpPr>
        <p:spPr/>
        <p:txBody>
          <a:bodyPr/>
          <a:lstStyle/>
          <a:p>
            <a:r>
              <a:rPr lang="en-US" dirty="0" smtClean="0"/>
              <a:t>Noah-MP applied to Mississippi Basin</a:t>
            </a:r>
          </a:p>
        </p:txBody>
      </p:sp>
      <p:sp>
        <p:nvSpPr>
          <p:cNvPr id="11267" name="Content Placeholder 10"/>
          <p:cNvSpPr>
            <a:spLocks noGrp="1"/>
          </p:cNvSpPr>
          <p:nvPr>
            <p:ph sz="half" idx="1"/>
          </p:nvPr>
        </p:nvSpPr>
        <p:spPr>
          <a:xfrm>
            <a:off x="457200" y="1600200"/>
            <a:ext cx="4038600" cy="3352800"/>
          </a:xfrm>
        </p:spPr>
        <p:txBody>
          <a:bodyPr/>
          <a:lstStyle/>
          <a:p>
            <a:r>
              <a:rPr lang="en-US" dirty="0" smtClean="0"/>
              <a:t>Spatial distribution</a:t>
            </a:r>
          </a:p>
          <a:p>
            <a:pPr lvl="1"/>
            <a:r>
              <a:rPr lang="en-US" dirty="0" smtClean="0"/>
              <a:t>Noah-MP captures the general spatial patterns of runoff </a:t>
            </a:r>
          </a:p>
          <a:p>
            <a:pPr lvl="1"/>
            <a:r>
              <a:rPr lang="en-US" dirty="0" smtClean="0"/>
              <a:t>High runoff over the southeast, low over the northwest</a:t>
            </a:r>
          </a:p>
          <a:p>
            <a:pPr lvl="1"/>
            <a:r>
              <a:rPr lang="en-US" dirty="0" smtClean="0"/>
              <a:t>Red box: observation error</a:t>
            </a:r>
          </a:p>
        </p:txBody>
      </p:sp>
      <p:sp>
        <p:nvSpPr>
          <p:cNvPr id="11268" name="Slide Number Placeholder 3"/>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CFF1481B-8F97-4544-9498-3C74659EFDEA}" type="slidenum">
              <a:rPr lang="en-US" smtClean="0"/>
              <a:pPr eaLnBrk="1" hangingPunct="1"/>
              <a:t>16</a:t>
            </a:fld>
            <a:endParaRPr lang="en-US" smtClean="0"/>
          </a:p>
        </p:txBody>
      </p:sp>
      <p:sp>
        <p:nvSpPr>
          <p:cNvPr id="11269" name="TextBox 3"/>
          <p:cNvSpPr txBox="1">
            <a:spLocks noChangeArrowheads="1"/>
          </p:cNvSpPr>
          <p:nvPr/>
        </p:nvSpPr>
        <p:spPr bwMode="auto">
          <a:xfrm>
            <a:off x="5853113" y="3730625"/>
            <a:ext cx="2771775" cy="36988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t>Annual climatology runoff</a:t>
            </a:r>
          </a:p>
        </p:txBody>
      </p:sp>
      <p:sp>
        <p:nvSpPr>
          <p:cNvPr id="11270" name="TextBox 4"/>
          <p:cNvSpPr txBox="1">
            <a:spLocks noChangeArrowheads="1"/>
          </p:cNvSpPr>
          <p:nvPr/>
        </p:nvSpPr>
        <p:spPr bwMode="auto">
          <a:xfrm>
            <a:off x="152400" y="5724525"/>
            <a:ext cx="5638800" cy="95410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i="1" dirty="0">
                <a:solidFill>
                  <a:srgbClr val="FF0000"/>
                </a:solidFill>
              </a:rPr>
              <a:t>Noah-MP </a:t>
            </a:r>
            <a:r>
              <a:rPr lang="en-US" sz="2800" i="1" dirty="0" smtClean="0">
                <a:solidFill>
                  <a:srgbClr val="FF0000"/>
                </a:solidFill>
              </a:rPr>
              <a:t>captures the spatial patterns of runoff</a:t>
            </a:r>
            <a:endParaRPr lang="en-US" sz="2800" i="1" dirty="0">
              <a:solidFill>
                <a:srgbClr val="FF0000"/>
              </a:solidFill>
            </a:endParaRPr>
          </a:p>
        </p:txBody>
      </p:sp>
      <p:pic>
        <p:nvPicPr>
          <p:cNvPr id="11271" name="Picture 1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105400" y="1444625"/>
            <a:ext cx="3657600" cy="23352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1272" name="Picture 15"/>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105400" y="4111625"/>
            <a:ext cx="3657600" cy="22129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90" name="Title 9"/>
          <p:cNvSpPr>
            <a:spLocks noGrp="1"/>
          </p:cNvSpPr>
          <p:nvPr>
            <p:ph type="title"/>
          </p:nvPr>
        </p:nvSpPr>
        <p:spPr/>
        <p:txBody>
          <a:bodyPr/>
          <a:lstStyle/>
          <a:p>
            <a:r>
              <a:rPr lang="en-US" dirty="0" smtClean="0"/>
              <a:t>Noah-MP lumped hydrographs</a:t>
            </a:r>
          </a:p>
        </p:txBody>
      </p:sp>
      <p:sp>
        <p:nvSpPr>
          <p:cNvPr id="12291" name="Content Placeholder 10"/>
          <p:cNvSpPr>
            <a:spLocks noGrp="1"/>
          </p:cNvSpPr>
          <p:nvPr>
            <p:ph sz="half" idx="1"/>
          </p:nvPr>
        </p:nvSpPr>
        <p:spPr>
          <a:xfrm>
            <a:off x="457200" y="1600200"/>
            <a:ext cx="4038600" cy="3352800"/>
          </a:xfrm>
        </p:spPr>
        <p:txBody>
          <a:bodyPr/>
          <a:lstStyle/>
          <a:p>
            <a:r>
              <a:rPr lang="en-US" smtClean="0"/>
              <a:t>Hydrograph</a:t>
            </a:r>
          </a:p>
          <a:p>
            <a:pPr lvl="1"/>
            <a:r>
              <a:rPr lang="en-US" smtClean="0"/>
              <a:t>Calibration on sub-basin level </a:t>
            </a:r>
          </a:p>
          <a:p>
            <a:pPr lvl="1"/>
            <a:r>
              <a:rPr lang="en-US" smtClean="0"/>
              <a:t>Result is improved by calibration</a:t>
            </a:r>
          </a:p>
        </p:txBody>
      </p:sp>
      <p:sp>
        <p:nvSpPr>
          <p:cNvPr id="12292" name="Slide Number Placeholder 3"/>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33D9B7CA-6B4D-4302-B9F3-DFA9207F56C5}" type="slidenum">
              <a:rPr lang="en-US" smtClean="0"/>
              <a:pPr eaLnBrk="1" hangingPunct="1"/>
              <a:t>17</a:t>
            </a:fld>
            <a:endParaRPr lang="en-US" smtClean="0"/>
          </a:p>
        </p:txBody>
      </p:sp>
      <p:sp>
        <p:nvSpPr>
          <p:cNvPr id="12293" name="TextBox 4"/>
          <p:cNvSpPr txBox="1">
            <a:spLocks noChangeArrowheads="1"/>
          </p:cNvSpPr>
          <p:nvPr/>
        </p:nvSpPr>
        <p:spPr bwMode="auto">
          <a:xfrm>
            <a:off x="381000" y="5675312"/>
            <a:ext cx="6248400" cy="95410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i="1" dirty="0">
                <a:solidFill>
                  <a:srgbClr val="FF0000"/>
                </a:solidFill>
              </a:rPr>
              <a:t>Noah-MP is capable of capturing </a:t>
            </a:r>
            <a:r>
              <a:rPr lang="en-US" sz="2800" i="1" dirty="0" smtClean="0">
                <a:solidFill>
                  <a:srgbClr val="FF0000"/>
                </a:solidFill>
              </a:rPr>
              <a:t>the temporal patterns of runoff</a:t>
            </a:r>
            <a:endParaRPr lang="en-US" sz="2800" i="1" dirty="0">
              <a:solidFill>
                <a:srgbClr val="FF0000"/>
              </a:solidFill>
            </a:endParaRPr>
          </a:p>
        </p:txBody>
      </p:sp>
      <p:pic>
        <p:nvPicPr>
          <p:cNvPr id="12294" name="Picture 5"/>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495800" y="3657600"/>
            <a:ext cx="4581525" cy="16192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2295" name="Picture 8"/>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495800" y="1811338"/>
            <a:ext cx="4581525" cy="16192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Nitrogen budget of </a:t>
            </a:r>
            <a:r>
              <a:rPr lang="en-US" dirty="0" err="1" smtClean="0"/>
              <a:t>texas</a:t>
            </a:r>
            <a:endParaRPr lang="en-US" dirty="0"/>
          </a:p>
        </p:txBody>
      </p:sp>
      <p:sp>
        <p:nvSpPr>
          <p:cNvPr id="6" name="Text Placeholder 5"/>
          <p:cNvSpPr>
            <a:spLocks noGrp="1"/>
          </p:cNvSpPr>
          <p:nvPr>
            <p:ph type="body" idx="1"/>
          </p:nvPr>
        </p:nvSpPr>
        <p:spPr/>
        <p:txBody>
          <a:bodyPr/>
          <a:lstStyle/>
          <a:p>
            <a:r>
              <a:rPr lang="en-US" dirty="0" smtClean="0"/>
              <a:t>Lisa H. Meyer </a:t>
            </a:r>
            <a:r>
              <a:rPr lang="en-US" dirty="0"/>
              <a:t>(</a:t>
            </a:r>
            <a:r>
              <a:rPr lang="en-US" dirty="0">
                <a:hlinkClick r:id="rId2"/>
              </a:rPr>
              <a:t>lisa.meyer@utexas.edu</a:t>
            </a:r>
            <a:r>
              <a:rPr lang="en-US" dirty="0" smtClean="0"/>
              <a:t>) and </a:t>
            </a:r>
            <a:r>
              <a:rPr lang="en-US" dirty="0" err="1"/>
              <a:t>Zong</a:t>
            </a:r>
            <a:r>
              <a:rPr lang="en-US" dirty="0"/>
              <a:t>-Liang Yang </a:t>
            </a:r>
          </a:p>
        </p:txBody>
      </p:sp>
      <p:sp>
        <p:nvSpPr>
          <p:cNvPr id="4" name="Slide Number Placeholder 3"/>
          <p:cNvSpPr>
            <a:spLocks noGrp="1"/>
          </p:cNvSpPr>
          <p:nvPr>
            <p:ph type="sldNum" sz="quarter" idx="12"/>
          </p:nvPr>
        </p:nvSpPr>
        <p:spPr/>
        <p:txBody>
          <a:bodyPr/>
          <a:lstStyle/>
          <a:p>
            <a:pPr>
              <a:defRPr/>
            </a:pPr>
            <a:fld id="{57F865CD-3F65-4D64-929F-425B8D0ECAA6}" type="slidenum">
              <a:rPr lang="en-US" smtClean="0"/>
              <a:pPr>
                <a:defRPr/>
              </a:pPr>
              <a:t>18</a:t>
            </a:fld>
            <a:endParaRPr lang="en-US"/>
          </a:p>
        </p:txBody>
      </p:sp>
      <p:grpSp>
        <p:nvGrpSpPr>
          <p:cNvPr id="7" name="Group 6"/>
          <p:cNvGrpSpPr>
            <a:grpSpLocks noChangeAspect="1"/>
          </p:cNvGrpSpPr>
          <p:nvPr/>
        </p:nvGrpSpPr>
        <p:grpSpPr>
          <a:xfrm>
            <a:off x="3429000" y="228600"/>
            <a:ext cx="5486400" cy="3519821"/>
            <a:chOff x="0" y="469900"/>
            <a:chExt cx="9144000" cy="5866368"/>
          </a:xfrm>
        </p:grpSpPr>
        <p:pic>
          <p:nvPicPr>
            <p:cNvPr id="8" name="Picture 8"/>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8000" t="12201" r="8000" b="7039"/>
            <a:stretch>
              <a:fillRect/>
            </a:stretch>
          </p:blipFill>
          <p:spPr bwMode="auto">
            <a:xfrm>
              <a:off x="2286000" y="1976437"/>
              <a:ext cx="2286000" cy="175736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9" name="AutoShape 10"/>
            <p:cNvSpPr>
              <a:spLocks noChangeArrowheads="1"/>
            </p:cNvSpPr>
            <p:nvPr/>
          </p:nvSpPr>
          <p:spPr bwMode="auto">
            <a:xfrm rot="-5400000">
              <a:off x="2286000" y="1062037"/>
              <a:ext cx="914400" cy="91440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17694720 60000 65536"/>
                <a:gd name="T17" fmla="*/ 11796480 60000 65536"/>
                <a:gd name="T18" fmla="*/ 17694720 60000 65536"/>
                <a:gd name="T19" fmla="*/ 11796480 60000 65536"/>
                <a:gd name="T20" fmla="*/ 5898240 60000 65536"/>
                <a:gd name="T21" fmla="*/ 5898240 60000 65536"/>
                <a:gd name="T22" fmla="*/ 0 60000 65536"/>
                <a:gd name="T23" fmla="*/ 0 60000 65536"/>
                <a:gd name="T24" fmla="*/ 3085 w 21600"/>
                <a:gd name="T25" fmla="*/ 12343 h 21600"/>
                <a:gd name="T26" fmla="*/ 18514 w 21600"/>
                <a:gd name="T27" fmla="*/ 1851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5429" y="0"/>
                  </a:moveTo>
                  <a:lnTo>
                    <a:pt x="9257" y="6171"/>
                  </a:lnTo>
                  <a:lnTo>
                    <a:pt x="12343" y="6171"/>
                  </a:lnTo>
                  <a:lnTo>
                    <a:pt x="12343" y="12343"/>
                  </a:lnTo>
                  <a:lnTo>
                    <a:pt x="6171" y="12343"/>
                  </a:lnTo>
                  <a:lnTo>
                    <a:pt x="6171" y="9257"/>
                  </a:lnTo>
                  <a:lnTo>
                    <a:pt x="0" y="15429"/>
                  </a:lnTo>
                  <a:lnTo>
                    <a:pt x="6171" y="21600"/>
                  </a:lnTo>
                  <a:lnTo>
                    <a:pt x="6171" y="18514"/>
                  </a:lnTo>
                  <a:lnTo>
                    <a:pt x="18514" y="18514"/>
                  </a:lnTo>
                  <a:lnTo>
                    <a:pt x="18514" y="6171"/>
                  </a:lnTo>
                  <a:lnTo>
                    <a:pt x="21600" y="6171"/>
                  </a:lnTo>
                  <a:lnTo>
                    <a:pt x="15429" y="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0" name="AutoShape 11"/>
            <p:cNvSpPr>
              <a:spLocks noChangeArrowheads="1"/>
            </p:cNvSpPr>
            <p:nvPr/>
          </p:nvSpPr>
          <p:spPr bwMode="auto">
            <a:xfrm flipV="1">
              <a:off x="4572000" y="2362200"/>
              <a:ext cx="914400" cy="914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chemeClr val="accent1"/>
            </a:solidFill>
            <a:ln w="9525">
              <a:solidFill>
                <a:schemeClr val="tx1"/>
              </a:solidFill>
              <a:miter lim="800000"/>
              <a:headEnd/>
              <a:tailEnd/>
            </a:ln>
          </p:spPr>
          <p:txBody>
            <a:bodyPr wrap="none" anchor="ctr"/>
            <a:lstStyle/>
            <a:p>
              <a:endParaRPr lang="en-US"/>
            </a:p>
          </p:txBody>
        </p:sp>
        <p:pic>
          <p:nvPicPr>
            <p:cNvPr id="11" name="Picture 8"/>
            <p:cNvPicPr>
              <a:picLocks noChangeAspect="1" noChangeArrowheads="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7692" t="19415" r="28093" b="19566"/>
            <a:stretch>
              <a:fillRect/>
            </a:stretch>
          </p:blipFill>
          <p:spPr bwMode="auto">
            <a:xfrm>
              <a:off x="4572000" y="3276600"/>
              <a:ext cx="2286000" cy="167630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2" name="Picture 8" descr="Total Precipitation"/>
            <p:cNvPicPr>
              <a:picLocks noChangeAspect="1" noChangeArrowheads="1" noCrop="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469900"/>
              <a:ext cx="2286000" cy="206516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3" name="Picture 3" descr="SABmap"/>
            <p:cNvPicPr>
              <a:picLocks noChangeAspect="1" noChangeArrowheads="1"/>
            </p:cNvPicPr>
            <p:nvPr/>
          </p:nvPicPr>
          <p:blipFill>
            <a:blip r:embed="rId6"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858000" y="4524687"/>
              <a:ext cx="2286000" cy="1811581"/>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4" name="AutoShape 11"/>
            <p:cNvSpPr>
              <a:spLocks noChangeArrowheads="1"/>
            </p:cNvSpPr>
            <p:nvPr/>
          </p:nvSpPr>
          <p:spPr bwMode="auto">
            <a:xfrm flipV="1">
              <a:off x="6858000" y="3593068"/>
              <a:ext cx="914400" cy="914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chemeClr val="accent1"/>
            </a:solidFill>
            <a:ln w="9525">
              <a:solidFill>
                <a:schemeClr val="tx1"/>
              </a:solidFill>
              <a:miter lim="800000"/>
              <a:headEnd/>
              <a:tailEnd/>
            </a:ln>
          </p:spPr>
          <p:txBody>
            <a:bodyPr wrap="none" anchor="ctr"/>
            <a:lstStyle/>
            <a:p>
              <a:endParaRPr lang="en-US"/>
            </a:p>
          </p:txBody>
        </p:sp>
      </p:grpSp>
      <p:sp>
        <p:nvSpPr>
          <p:cNvPr id="16" name="TextBox 15"/>
          <p:cNvSpPr txBox="1"/>
          <p:nvPr/>
        </p:nvSpPr>
        <p:spPr>
          <a:xfrm>
            <a:off x="7696201" y="228600"/>
            <a:ext cx="1219200" cy="523220"/>
          </a:xfrm>
          <a:prstGeom prst="rect">
            <a:avLst/>
          </a:prstGeom>
          <a:noFill/>
        </p:spPr>
        <p:txBody>
          <a:bodyPr wrap="square" rtlCol="0">
            <a:spAutoFit/>
          </a:bodyPr>
          <a:lstStyle/>
          <a:p>
            <a:pPr algn="r"/>
            <a:r>
              <a:rPr lang="en-US" sz="2800" dirty="0"/>
              <a:t>4</a:t>
            </a:r>
            <a:r>
              <a:rPr lang="en-US" sz="2800" dirty="0" smtClean="0"/>
              <a:t>/10</a:t>
            </a:r>
            <a:endParaRPr lang="en-US" sz="2800" dirty="0"/>
          </a:p>
        </p:txBody>
      </p:sp>
      <p:sp>
        <p:nvSpPr>
          <p:cNvPr id="17" name="Rectangle 16"/>
          <p:cNvSpPr/>
          <p:nvPr/>
        </p:nvSpPr>
        <p:spPr>
          <a:xfrm>
            <a:off x="4114800" y="583880"/>
            <a:ext cx="2057400" cy="1603059"/>
          </a:xfrm>
          <a:prstGeom prst="rect">
            <a:avLst/>
          </a:prstGeom>
          <a:no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177608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p:cNvPicPr>
            <a:picLocks noGrp="1" noChangeAspect="1"/>
          </p:cNvPicPr>
          <p:nvPr>
            <p:ph sz="half" idx="2"/>
          </p:nvPr>
        </p:nvPicPr>
        <p:blipFill>
          <a:blip r:embed="rId3"/>
          <a:stretch>
            <a:fillRect/>
          </a:stretch>
        </p:blipFill>
        <p:spPr>
          <a:xfrm>
            <a:off x="1322388" y="1143000"/>
            <a:ext cx="6324600" cy="5059363"/>
          </a:xfrm>
          <a:ln w="38100" cap="sq">
            <a:solidFill>
              <a:schemeClr val="accent2">
                <a:lumMod val="75000"/>
              </a:schemeClr>
            </a:solidFill>
            <a:miter lim="800000"/>
          </a:ln>
          <a:effectLst>
            <a:outerShdw blurRad="50800" dist="38100" dir="2700000" algn="tl" rotWithShape="0">
              <a:srgbClr val="000000">
                <a:alpha val="43000"/>
              </a:srgbClr>
            </a:outerShdw>
          </a:effectLst>
        </p:spPr>
      </p:pic>
      <p:grpSp>
        <p:nvGrpSpPr>
          <p:cNvPr id="19" name="Group 18"/>
          <p:cNvGrpSpPr>
            <a:grpSpLocks/>
          </p:cNvGrpSpPr>
          <p:nvPr/>
        </p:nvGrpSpPr>
        <p:grpSpPr bwMode="auto">
          <a:xfrm>
            <a:off x="3197225" y="2382838"/>
            <a:ext cx="2646363" cy="2555875"/>
            <a:chOff x="3480339" y="1999564"/>
            <a:chExt cx="1681634" cy="1681573"/>
          </a:xfrm>
        </p:grpSpPr>
        <p:sp>
          <p:nvSpPr>
            <p:cNvPr id="18" name="Pie 17"/>
            <p:cNvSpPr/>
            <p:nvPr/>
          </p:nvSpPr>
          <p:spPr>
            <a:xfrm>
              <a:off x="3480339" y="2004786"/>
              <a:ext cx="1666502" cy="1676351"/>
            </a:xfrm>
            <a:prstGeom prst="pie">
              <a:avLst>
                <a:gd name="adj1" fmla="val 6761898"/>
                <a:gd name="adj2" fmla="val 16285746"/>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schemeClr val="tx1"/>
                </a:solidFill>
              </a:endParaRPr>
            </a:p>
          </p:txBody>
        </p:sp>
        <p:sp>
          <p:nvSpPr>
            <p:cNvPr id="32" name="Pie 31"/>
            <p:cNvSpPr/>
            <p:nvPr/>
          </p:nvSpPr>
          <p:spPr>
            <a:xfrm>
              <a:off x="3493453" y="1999564"/>
              <a:ext cx="1666502" cy="1676350"/>
            </a:xfrm>
            <a:prstGeom prst="pie">
              <a:avLst>
                <a:gd name="adj1" fmla="val 16168147"/>
                <a:gd name="adj2" fmla="val 2276764"/>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solidFill>
                  <a:schemeClr val="tx1"/>
                </a:solidFill>
              </a:endParaRPr>
            </a:p>
          </p:txBody>
        </p:sp>
        <p:sp>
          <p:nvSpPr>
            <p:cNvPr id="35" name="Pie 34"/>
            <p:cNvSpPr/>
            <p:nvPr/>
          </p:nvSpPr>
          <p:spPr>
            <a:xfrm rot="17865984">
              <a:off x="3490726" y="2004666"/>
              <a:ext cx="1665906" cy="1676590"/>
            </a:xfrm>
            <a:prstGeom prst="pie">
              <a:avLst>
                <a:gd name="adj1" fmla="val 5912382"/>
                <a:gd name="adj2" fmla="val 9792731"/>
              </a:avLst>
            </a:prstGeom>
            <a:solidFill>
              <a:srgbClr val="B2B2B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36" name="Pie 35"/>
            <p:cNvSpPr/>
            <p:nvPr/>
          </p:nvSpPr>
          <p:spPr>
            <a:xfrm>
              <a:off x="3490427" y="1999564"/>
              <a:ext cx="1666502" cy="1676350"/>
            </a:xfrm>
            <a:prstGeom prst="pie">
              <a:avLst>
                <a:gd name="adj1" fmla="val 6048567"/>
                <a:gd name="adj2" fmla="val 6870602"/>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sp>
        <p:nvSpPr>
          <p:cNvPr id="3076" name="Title 1"/>
          <p:cNvSpPr>
            <a:spLocks noGrp="1"/>
          </p:cNvSpPr>
          <p:nvPr>
            <p:ph type="title"/>
          </p:nvPr>
        </p:nvSpPr>
        <p:spPr>
          <a:xfrm>
            <a:off x="0" y="76200"/>
            <a:ext cx="9085263" cy="990600"/>
          </a:xfrm>
        </p:spPr>
        <p:txBody>
          <a:bodyPr/>
          <a:lstStyle/>
          <a:p>
            <a:r>
              <a:rPr lang="en-US" sz="3600" smtClean="0"/>
              <a:t>Distribution of Nitrogen Sources in Texas</a:t>
            </a:r>
          </a:p>
        </p:txBody>
      </p:sp>
      <p:sp>
        <p:nvSpPr>
          <p:cNvPr id="16" name="Rectangle 15"/>
          <p:cNvSpPr/>
          <p:nvPr/>
        </p:nvSpPr>
        <p:spPr>
          <a:xfrm>
            <a:off x="7145101" y="3352799"/>
            <a:ext cx="1922699" cy="830997"/>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algn="ctr">
              <a:defRPr/>
            </a:pPr>
            <a:r>
              <a:rPr lang="en-US" sz="2000" b="1" dirty="0">
                <a:ln w="1905"/>
                <a:solidFill>
                  <a:schemeClr val="tx1">
                    <a:lumMod val="75000"/>
                    <a:lumOff val="25000"/>
                  </a:schemeClr>
                </a:solidFill>
                <a:effectLst>
                  <a:innerShdw blurRad="69850" dist="43180" dir="5400000">
                    <a:srgbClr val="000000">
                      <a:alpha val="65000"/>
                    </a:srgbClr>
                  </a:innerShdw>
                </a:effectLst>
              </a:rPr>
              <a:t>Atm</a:t>
            </a:r>
            <a:r>
              <a:rPr lang="en-US" sz="2800" b="1" dirty="0">
                <a:ln w="1905"/>
                <a:solidFill>
                  <a:schemeClr val="tx1">
                    <a:lumMod val="75000"/>
                    <a:lumOff val="25000"/>
                  </a:schemeClr>
                </a:solidFill>
                <a:effectLst>
                  <a:innerShdw blurRad="69850" dist="43180" dir="5400000">
                    <a:srgbClr val="000000">
                      <a:alpha val="65000"/>
                    </a:srgbClr>
                  </a:innerShdw>
                </a:effectLst>
              </a:rPr>
              <a:t>. </a:t>
            </a:r>
            <a:r>
              <a:rPr lang="en-US" sz="2000" b="1" dirty="0">
                <a:ln w="1905"/>
                <a:solidFill>
                  <a:schemeClr val="tx1">
                    <a:lumMod val="75000"/>
                    <a:lumOff val="25000"/>
                  </a:schemeClr>
                </a:solidFill>
                <a:effectLst>
                  <a:innerShdw blurRad="69850" dist="43180" dir="5400000">
                    <a:srgbClr val="000000">
                      <a:alpha val="65000"/>
                    </a:srgbClr>
                  </a:innerShdw>
                </a:effectLst>
              </a:rPr>
              <a:t>Deposition</a:t>
            </a:r>
            <a:endParaRPr lang="en-US" sz="2800" b="1" dirty="0">
              <a:ln w="1905"/>
              <a:solidFill>
                <a:schemeClr val="tx1">
                  <a:lumMod val="75000"/>
                  <a:lumOff val="25000"/>
                </a:schemeClr>
              </a:solidFill>
              <a:effectLst>
                <a:innerShdw blurRad="69850" dist="43180" dir="5400000">
                  <a:srgbClr val="000000">
                    <a:alpha val="65000"/>
                  </a:srgbClr>
                </a:innerShdw>
              </a:effectLst>
            </a:endParaRPr>
          </a:p>
        </p:txBody>
      </p:sp>
      <p:sp>
        <p:nvSpPr>
          <p:cNvPr id="17" name="Rectangle 16"/>
          <p:cNvSpPr/>
          <p:nvPr/>
        </p:nvSpPr>
        <p:spPr>
          <a:xfrm>
            <a:off x="7162034" y="1447800"/>
            <a:ext cx="1922699" cy="523220"/>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algn="ctr">
              <a:defRPr/>
            </a:pPr>
            <a:r>
              <a:rPr lang="en-US" sz="2800" b="1" dirty="0">
                <a:ln w="1905"/>
                <a:solidFill>
                  <a:schemeClr val="tx1">
                    <a:lumMod val="75000"/>
                    <a:lumOff val="25000"/>
                  </a:schemeClr>
                </a:solidFill>
                <a:effectLst>
                  <a:innerShdw blurRad="69850" dist="43180" dir="5400000">
                    <a:srgbClr val="000000">
                      <a:alpha val="65000"/>
                    </a:srgbClr>
                  </a:innerShdw>
                </a:effectLst>
              </a:rPr>
              <a:t>Livestock</a:t>
            </a:r>
            <a:endParaRPr lang="en-US" sz="3600" b="1" dirty="0">
              <a:ln w="1905"/>
              <a:solidFill>
                <a:schemeClr val="tx1">
                  <a:lumMod val="75000"/>
                  <a:lumOff val="25000"/>
                </a:schemeClr>
              </a:solidFill>
              <a:effectLst>
                <a:innerShdw blurRad="69850" dist="43180" dir="5400000">
                  <a:srgbClr val="000000">
                    <a:alpha val="65000"/>
                  </a:srgbClr>
                </a:innerShdw>
              </a:effectLst>
            </a:endParaRPr>
          </a:p>
        </p:txBody>
      </p:sp>
      <p:sp>
        <p:nvSpPr>
          <p:cNvPr id="3" name="Rectangle 2"/>
          <p:cNvSpPr/>
          <p:nvPr/>
        </p:nvSpPr>
        <p:spPr>
          <a:xfrm>
            <a:off x="381000" y="1313765"/>
            <a:ext cx="1922699" cy="523220"/>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algn="ctr">
              <a:defRPr/>
            </a:pPr>
            <a:r>
              <a:rPr lang="en-US" sz="2800" b="1" dirty="0">
                <a:ln w="1905"/>
                <a:solidFill>
                  <a:schemeClr val="tx1">
                    <a:lumMod val="75000"/>
                    <a:lumOff val="25000"/>
                  </a:schemeClr>
                </a:solidFill>
                <a:effectLst>
                  <a:innerShdw blurRad="69850" dist="43180" dir="5400000">
                    <a:srgbClr val="000000">
                      <a:alpha val="65000"/>
                    </a:srgbClr>
                  </a:innerShdw>
                </a:effectLst>
              </a:rPr>
              <a:t>Fertilizer</a:t>
            </a:r>
            <a:endParaRPr lang="en-US" sz="3600" b="1" dirty="0">
              <a:ln w="1905"/>
              <a:solidFill>
                <a:schemeClr val="tx1">
                  <a:lumMod val="75000"/>
                  <a:lumOff val="25000"/>
                </a:schemeClr>
              </a:solidFill>
              <a:effectLst>
                <a:innerShdw blurRad="69850" dist="43180" dir="5400000">
                  <a:srgbClr val="000000">
                    <a:alpha val="65000"/>
                  </a:srgbClr>
                </a:innerShdw>
              </a:effectLst>
            </a:endParaRPr>
          </a:p>
        </p:txBody>
      </p:sp>
      <p:grpSp>
        <p:nvGrpSpPr>
          <p:cNvPr id="46" name="Group 45"/>
          <p:cNvGrpSpPr>
            <a:grpSpLocks/>
          </p:cNvGrpSpPr>
          <p:nvPr/>
        </p:nvGrpSpPr>
        <p:grpSpPr bwMode="auto">
          <a:xfrm>
            <a:off x="3429000" y="3116263"/>
            <a:ext cx="2286000" cy="1671637"/>
            <a:chOff x="3429000" y="3115733"/>
            <a:chExt cx="2286000" cy="1672491"/>
          </a:xfrm>
        </p:grpSpPr>
        <p:sp>
          <p:nvSpPr>
            <p:cNvPr id="3087" name="TextBox 27"/>
            <p:cNvSpPr txBox="1">
              <a:spLocks noChangeArrowheads="1"/>
            </p:cNvSpPr>
            <p:nvPr/>
          </p:nvSpPr>
          <p:spPr bwMode="auto">
            <a:xfrm>
              <a:off x="4953000" y="3115733"/>
              <a:ext cx="762000" cy="381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solidFill>
                    <a:schemeClr val="bg1"/>
                  </a:solidFill>
                </a:rPr>
                <a:t>37%</a:t>
              </a:r>
            </a:p>
          </p:txBody>
        </p:sp>
        <p:sp>
          <p:nvSpPr>
            <p:cNvPr id="3088" name="TextBox 28"/>
            <p:cNvSpPr txBox="1">
              <a:spLocks noChangeArrowheads="1"/>
            </p:cNvSpPr>
            <p:nvPr/>
          </p:nvSpPr>
          <p:spPr bwMode="auto">
            <a:xfrm>
              <a:off x="4572000" y="4341247"/>
              <a:ext cx="762000" cy="381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solidFill>
                    <a:schemeClr val="bg1"/>
                  </a:solidFill>
                </a:rPr>
                <a:t>23%</a:t>
              </a:r>
            </a:p>
          </p:txBody>
        </p:sp>
        <p:sp>
          <p:nvSpPr>
            <p:cNvPr id="3089" name="TextBox 29"/>
            <p:cNvSpPr txBox="1">
              <a:spLocks noChangeArrowheads="1"/>
            </p:cNvSpPr>
            <p:nvPr/>
          </p:nvSpPr>
          <p:spPr bwMode="auto">
            <a:xfrm>
              <a:off x="3962400" y="4407224"/>
              <a:ext cx="762000" cy="381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solidFill>
                    <a:schemeClr val="bg1"/>
                  </a:solidFill>
                </a:rPr>
                <a:t>2%</a:t>
              </a:r>
            </a:p>
          </p:txBody>
        </p:sp>
        <p:sp>
          <p:nvSpPr>
            <p:cNvPr id="3090" name="TextBox 4"/>
            <p:cNvSpPr txBox="1">
              <a:spLocks noChangeArrowheads="1"/>
            </p:cNvSpPr>
            <p:nvPr/>
          </p:nvSpPr>
          <p:spPr bwMode="auto">
            <a:xfrm>
              <a:off x="3429000" y="3162299"/>
              <a:ext cx="762000" cy="381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solidFill>
                    <a:schemeClr val="bg1"/>
                  </a:solidFill>
                </a:rPr>
                <a:t>38%</a:t>
              </a:r>
            </a:p>
          </p:txBody>
        </p:sp>
      </p:grpSp>
      <p:cxnSp>
        <p:nvCxnSpPr>
          <p:cNvPr id="26" name="Straight Arrow Connector 25"/>
          <p:cNvCxnSpPr/>
          <p:nvPr/>
        </p:nvCxnSpPr>
        <p:spPr>
          <a:xfrm>
            <a:off x="2303463" y="1636713"/>
            <a:ext cx="1354137" cy="1525587"/>
          </a:xfrm>
          <a:prstGeom prst="straightConnector1">
            <a:avLst/>
          </a:prstGeom>
          <a:ln>
            <a:solidFill>
              <a:schemeClr val="accent2">
                <a:lumMod val="50000"/>
              </a:schemeClr>
            </a:solidFill>
            <a:tailEnd type="arrow"/>
          </a:ln>
        </p:spPr>
        <p:style>
          <a:lnRef idx="3">
            <a:schemeClr val="accent3"/>
          </a:lnRef>
          <a:fillRef idx="0">
            <a:schemeClr val="accent3"/>
          </a:fillRef>
          <a:effectRef idx="2">
            <a:schemeClr val="accent3"/>
          </a:effectRef>
          <a:fontRef idx="minor">
            <a:schemeClr val="tx1"/>
          </a:fontRef>
        </p:style>
      </p:cxnSp>
      <p:cxnSp>
        <p:nvCxnSpPr>
          <p:cNvPr id="33" name="Straight Arrow Connector 32"/>
          <p:cNvCxnSpPr>
            <a:stCxn id="17" idx="1"/>
            <a:endCxn id="3087" idx="0"/>
          </p:cNvCxnSpPr>
          <p:nvPr/>
        </p:nvCxnSpPr>
        <p:spPr>
          <a:xfrm flipH="1">
            <a:off x="5334000" y="1709738"/>
            <a:ext cx="1828800" cy="1406525"/>
          </a:xfrm>
          <a:prstGeom prst="straightConnector1">
            <a:avLst/>
          </a:prstGeom>
          <a:ln>
            <a:solidFill>
              <a:schemeClr val="accent2">
                <a:lumMod val="50000"/>
              </a:schemeClr>
            </a:solidFill>
            <a:tailEnd type="arrow"/>
          </a:ln>
        </p:spPr>
        <p:style>
          <a:lnRef idx="3">
            <a:schemeClr val="accent3"/>
          </a:lnRef>
          <a:fillRef idx="0">
            <a:schemeClr val="accent3"/>
          </a:fillRef>
          <a:effectRef idx="2">
            <a:schemeClr val="accent3"/>
          </a:effectRef>
          <a:fontRef idx="minor">
            <a:schemeClr val="tx1"/>
          </a:fontRef>
        </p:style>
      </p:cxnSp>
      <p:cxnSp>
        <p:nvCxnSpPr>
          <p:cNvPr id="34" name="Curved Connector 33"/>
          <p:cNvCxnSpPr>
            <a:stCxn id="15" idx="2"/>
            <a:endCxn id="3089" idx="1"/>
          </p:cNvCxnSpPr>
          <p:nvPr/>
        </p:nvCxnSpPr>
        <p:spPr>
          <a:xfrm rot="16200000" flipH="1">
            <a:off x="2254250" y="2889250"/>
            <a:ext cx="720725" cy="2695575"/>
          </a:xfrm>
          <a:prstGeom prst="curvedConnector2">
            <a:avLst/>
          </a:prstGeom>
          <a:ln>
            <a:solidFill>
              <a:schemeClr val="accent2">
                <a:lumMod val="50000"/>
              </a:schemeClr>
            </a:solidFill>
            <a:tailEnd type="arrow"/>
          </a:ln>
        </p:spPr>
        <p:style>
          <a:lnRef idx="3">
            <a:schemeClr val="accent3"/>
          </a:lnRef>
          <a:fillRef idx="0">
            <a:schemeClr val="accent3"/>
          </a:fillRef>
          <a:effectRef idx="2">
            <a:schemeClr val="accent3"/>
          </a:effectRef>
          <a:fontRef idx="minor">
            <a:schemeClr val="tx1"/>
          </a:fontRef>
        </p:style>
      </p:cxnSp>
      <p:sp>
        <p:nvSpPr>
          <p:cNvPr id="15" name="Rectangle 14"/>
          <p:cNvSpPr/>
          <p:nvPr/>
        </p:nvSpPr>
        <p:spPr>
          <a:xfrm>
            <a:off x="304800" y="3352800"/>
            <a:ext cx="1922699" cy="523220"/>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algn="ctr">
              <a:defRPr/>
            </a:pPr>
            <a:r>
              <a:rPr lang="en-US" sz="2800" b="1" dirty="0">
                <a:ln w="1905"/>
                <a:solidFill>
                  <a:schemeClr val="tx1">
                    <a:lumMod val="75000"/>
                    <a:lumOff val="25000"/>
                  </a:schemeClr>
                </a:solidFill>
                <a:effectLst>
                  <a:innerShdw blurRad="69850" dist="43180" dir="5400000">
                    <a:srgbClr val="000000">
                      <a:alpha val="65000"/>
                    </a:srgbClr>
                  </a:innerShdw>
                </a:effectLst>
              </a:rPr>
              <a:t>Legumes</a:t>
            </a:r>
            <a:endParaRPr lang="en-US" sz="3600" b="1" dirty="0">
              <a:ln w="1905"/>
              <a:solidFill>
                <a:schemeClr val="tx1">
                  <a:lumMod val="75000"/>
                  <a:lumOff val="25000"/>
                </a:schemeClr>
              </a:solidFill>
              <a:effectLst>
                <a:innerShdw blurRad="69850" dist="43180" dir="5400000">
                  <a:srgbClr val="000000">
                    <a:alpha val="65000"/>
                  </a:srgbClr>
                </a:innerShdw>
              </a:effectLst>
            </a:endParaRPr>
          </a:p>
        </p:txBody>
      </p:sp>
      <p:cxnSp>
        <p:nvCxnSpPr>
          <p:cNvPr id="43" name="Curved Connector 42"/>
          <p:cNvCxnSpPr>
            <a:stCxn id="16" idx="2"/>
            <a:endCxn id="3088" idx="2"/>
          </p:cNvCxnSpPr>
          <p:nvPr/>
        </p:nvCxnSpPr>
        <p:spPr>
          <a:xfrm rot="5400000">
            <a:off x="6259513" y="2876550"/>
            <a:ext cx="539750" cy="3152775"/>
          </a:xfrm>
          <a:prstGeom prst="curvedConnector3">
            <a:avLst>
              <a:gd name="adj1" fmla="val 142455"/>
            </a:avLst>
          </a:prstGeom>
          <a:ln>
            <a:solidFill>
              <a:schemeClr val="accent2">
                <a:lumMod val="50000"/>
              </a:schemeClr>
            </a:solidFill>
            <a:tailEnd type="arrow"/>
          </a:ln>
        </p:spPr>
        <p:style>
          <a:lnRef idx="3">
            <a:schemeClr val="accent3"/>
          </a:lnRef>
          <a:fillRef idx="0">
            <a:schemeClr val="accent3"/>
          </a:fillRef>
          <a:effectRef idx="2">
            <a:schemeClr val="accent3"/>
          </a:effectRef>
          <a:fontRef idx="minor">
            <a:schemeClr val="tx1"/>
          </a:fontRef>
        </p:style>
      </p:cxnSp>
      <p:sp>
        <p:nvSpPr>
          <p:cNvPr id="3086" name="TextBox 4"/>
          <p:cNvSpPr txBox="1">
            <a:spLocks noChangeArrowheads="1"/>
          </p:cNvSpPr>
          <p:nvPr/>
        </p:nvSpPr>
        <p:spPr bwMode="auto">
          <a:xfrm>
            <a:off x="76200" y="6259513"/>
            <a:ext cx="9067800" cy="46196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i="1">
                <a:solidFill>
                  <a:srgbClr val="FF0000"/>
                </a:solidFill>
              </a:rPr>
              <a:t>In Texas, the majority of the sources of N are from Agriculture </a:t>
            </a:r>
          </a:p>
        </p:txBody>
      </p:sp>
      <p:sp>
        <p:nvSpPr>
          <p:cNvPr id="23" name="Slide Number Placeholder 3"/>
          <p:cNvSpPr>
            <a:spLocks noGrp="1"/>
          </p:cNvSpPr>
          <p:nvPr>
            <p:ph type="sldNum" sz="quarter" idx="12"/>
          </p:nvPr>
        </p:nvSpPr>
        <p:spPr>
          <a:xfrm>
            <a:off x="6553200" y="6245225"/>
            <a:ext cx="2133600" cy="476250"/>
          </a:xfrm>
        </p:spPr>
        <p:txBody>
          <a:bodyPr/>
          <a:lstStyle/>
          <a:p>
            <a:pPr>
              <a:defRPr/>
            </a:pPr>
            <a:fld id="{57F865CD-3F65-4D64-929F-425B8D0ECAA6}" type="slidenum">
              <a:rPr lang="en-US" smtClean="0"/>
              <a:pPr>
                <a:defRPr/>
              </a:pPr>
              <a:t>19</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035066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 presetClass="entr" presetSubtype="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childTnLst>
                                </p:cTn>
                              </p:par>
                              <p:par>
                                <p:cTn id="10" presetID="22" presetClass="entr" presetSubtype="8"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22" presetClass="entr" presetSubtype="2"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right)">
                                      <p:cBhvr>
                                        <p:cTn id="15" dur="500"/>
                                        <p:tgtEl>
                                          <p:spTgt spid="33"/>
                                        </p:tgtEl>
                                      </p:cBhvr>
                                    </p:animEffect>
                                  </p:childTnLst>
                                </p:cTn>
                              </p:par>
                              <p:par>
                                <p:cTn id="16" presetID="22" presetClass="entr" presetSubtype="2" fill="hold"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wipe(right)">
                                      <p:cBhvr>
                                        <p:cTn id="18" dur="500"/>
                                        <p:tgtEl>
                                          <p:spTgt spid="43"/>
                                        </p:tgtEl>
                                      </p:cBhvr>
                                    </p:animEffect>
                                  </p:childTnLst>
                                </p:cTn>
                              </p:par>
                              <p:par>
                                <p:cTn id="19" presetID="22" presetClass="entr" presetSubtype="8"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wipe(left)">
                                      <p:cBhvr>
                                        <p:cTn id="2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7F865CD-3F65-4D64-929F-425B8D0ECAA6}" type="slidenum">
              <a:rPr lang="en-US" smtClean="0"/>
              <a:pPr>
                <a:defRPr/>
              </a:pPr>
              <a:t>2</a:t>
            </a:fld>
            <a:endParaRPr 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486400" y="4034204"/>
            <a:ext cx="3657600" cy="2823796"/>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6" name="Picture 2" descr="http://www.physicalgeography.net/fundamentals/images/nitrogencycle.jpg"/>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486400" y="0"/>
            <a:ext cx="3657600" cy="237484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028" name="Picture 4" descr="http://2.bp.blogspot.com/-CXFfl9luHPM/TV-Os6opQfI/AAAAAAAAA2E/oCgrgvWqzrY/s1600/cow.jpg"/>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486400" y="-19051"/>
            <a:ext cx="3675547" cy="2529327"/>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1" name="Picture 7"/>
          <p:cNvPicPr>
            <a:picLocks noChangeAspect="1" noChangeArrowheads="1"/>
          </p:cNvPicPr>
          <p:nvPr/>
        </p:nvPicPr>
        <p:blipFill rotWithShape="1">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29780" t="14855" r="29780" b="7850"/>
          <a:stretch/>
        </p:blipFill>
        <p:spPr bwMode="auto">
          <a:xfrm>
            <a:off x="0" y="0"/>
            <a:ext cx="3061684" cy="36576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7" name="TextBox 6"/>
          <p:cNvSpPr txBox="1"/>
          <p:nvPr/>
        </p:nvSpPr>
        <p:spPr>
          <a:xfrm>
            <a:off x="6184121" y="3745468"/>
            <a:ext cx="2262158" cy="369332"/>
          </a:xfrm>
          <a:prstGeom prst="rect">
            <a:avLst/>
          </a:prstGeom>
          <a:noFill/>
        </p:spPr>
        <p:txBody>
          <a:bodyPr wrap="none" rtlCol="0">
            <a:spAutoFit/>
          </a:bodyPr>
          <a:lstStyle/>
          <a:p>
            <a:r>
              <a:rPr lang="en-US" dirty="0" smtClean="0"/>
              <a:t>Selman et al. (2008)</a:t>
            </a:r>
            <a:endParaRPr lang="en-US" dirty="0"/>
          </a:p>
        </p:txBody>
      </p:sp>
      <p:sp>
        <p:nvSpPr>
          <p:cNvPr id="15" name="TextBox 14"/>
          <p:cNvSpPr txBox="1"/>
          <p:nvPr/>
        </p:nvSpPr>
        <p:spPr>
          <a:xfrm>
            <a:off x="3042634" y="1466850"/>
            <a:ext cx="1467068" cy="369332"/>
          </a:xfrm>
          <a:prstGeom prst="rect">
            <a:avLst/>
          </a:prstGeom>
          <a:noFill/>
        </p:spPr>
        <p:txBody>
          <a:bodyPr wrap="none" rtlCol="0">
            <a:spAutoFit/>
          </a:bodyPr>
          <a:lstStyle/>
          <a:p>
            <a:r>
              <a:rPr lang="en-US" dirty="0" smtClean="0"/>
              <a:t>IPCC (2007)</a:t>
            </a:r>
            <a:endParaRPr lang="en-US" dirty="0"/>
          </a:p>
        </p:txBody>
      </p:sp>
      <p:pic>
        <p:nvPicPr>
          <p:cNvPr id="1037" name="Picture 13" descr="http://ga.water.usgs.gov/edu/graphics/watercyclesummary.jpg"/>
          <p:cNvPicPr>
            <a:picLocks noChangeAspect="1" noChangeArrowheads="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4313103"/>
            <a:ext cx="3657600" cy="2544897"/>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8" name="TextBox 17"/>
          <p:cNvSpPr txBox="1"/>
          <p:nvPr/>
        </p:nvSpPr>
        <p:spPr>
          <a:xfrm>
            <a:off x="818932" y="3995265"/>
            <a:ext cx="1838965" cy="369332"/>
          </a:xfrm>
          <a:prstGeom prst="rect">
            <a:avLst/>
          </a:prstGeom>
          <a:noFill/>
        </p:spPr>
        <p:txBody>
          <a:bodyPr wrap="none" rtlCol="0">
            <a:spAutoFit/>
          </a:bodyPr>
          <a:lstStyle/>
          <a:p>
            <a:r>
              <a:rPr lang="en-US" dirty="0"/>
              <a:t>u</a:t>
            </a:r>
            <a:r>
              <a:rPr lang="en-US" dirty="0" smtClean="0"/>
              <a:t>sgs.gov (2012)</a:t>
            </a:r>
            <a:endParaRPr lang="en-US" dirty="0"/>
          </a:p>
        </p:txBody>
      </p:sp>
      <p:sp>
        <p:nvSpPr>
          <p:cNvPr id="8" name="TextBox 7"/>
          <p:cNvSpPr txBox="1"/>
          <p:nvPr/>
        </p:nvSpPr>
        <p:spPr>
          <a:xfrm>
            <a:off x="5784760" y="2362200"/>
            <a:ext cx="3206840" cy="369332"/>
          </a:xfrm>
          <a:prstGeom prst="rect">
            <a:avLst/>
          </a:prstGeom>
          <a:noFill/>
        </p:spPr>
        <p:txBody>
          <a:bodyPr wrap="none" rtlCol="0">
            <a:spAutoFit/>
          </a:bodyPr>
          <a:lstStyle/>
          <a:p>
            <a:r>
              <a:rPr lang="en-US" dirty="0" smtClean="0"/>
              <a:t>physicalgeography.net (2012)</a:t>
            </a:r>
            <a:endParaRPr lang="en-US" dirty="0"/>
          </a:p>
        </p:txBody>
      </p:sp>
      <p:pic>
        <p:nvPicPr>
          <p:cNvPr id="1039" name="Picture 15" descr="http://www.lightflows.com/blog/images/corn_field_3_a.jpg"/>
          <p:cNvPicPr>
            <a:picLocks noChangeAspect="1" noChangeArrowheads="1"/>
          </p:cNvPicPr>
          <p:nvPr/>
        </p:nvPicPr>
        <p:blipFill rotWithShape="1">
          <a:blip r:embed="rId7"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r="46561"/>
          <a:stretch/>
        </p:blipFill>
        <p:spPr bwMode="auto">
          <a:xfrm>
            <a:off x="3124199" y="-19050"/>
            <a:ext cx="2362201" cy="2946921"/>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41" name="Picture 17" descr="http://1.bp.blogspot.com/-y9qjwH-wgbM/TWMlkBOfVWI/AAAAAAAAA8c/l7fukjepz2Q/s1600/sunny-day-in-cheshire.jpg"/>
          <p:cNvPicPr>
            <a:picLocks noChangeAspect="1" noChangeArrowheads="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1362954"/>
            <a:ext cx="3063240" cy="229464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26" name="Picture 2" descr="http://blog.coresecurity.com/wp-content/uploads/2009/09/storm-effect.jpg"/>
          <p:cNvPicPr>
            <a:picLocks noChangeAspect="1" noChangeArrowheads="1"/>
          </p:cNvPicPr>
          <p:nvPr/>
        </p:nvPicPr>
        <p:blipFill rotWithShape="1">
          <a:blip r:embed="rId9">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37073" b="2573"/>
          <a:stretch/>
        </p:blipFill>
        <p:spPr bwMode="auto">
          <a:xfrm>
            <a:off x="0" y="-19050"/>
            <a:ext cx="3061684" cy="184785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30" name="Picture 6" descr="http://americanvision.org/wp-content/uploads/2011/01/dead-fish.jpg"/>
          <p:cNvPicPr>
            <a:picLocks noChangeAspect="1" noChangeArrowheads="1"/>
          </p:cNvPicPr>
          <p:nvPr/>
        </p:nvPicPr>
        <p:blipFill rotWithShape="1">
          <a:blip r:embed="rId1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25544" t="10111"/>
          <a:stretch/>
        </p:blipFill>
        <p:spPr bwMode="auto">
          <a:xfrm>
            <a:off x="5276850" y="3745469"/>
            <a:ext cx="3867150" cy="3112532"/>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33" name="Picture 9" descr="http://moviespics.wcgame.ru/data/2011-07-02/factory-pollution.jpg"/>
          <p:cNvPicPr>
            <a:picLocks noChangeAspect="1" noChangeArrowheads="1"/>
          </p:cNvPicPr>
          <p:nvPr/>
        </p:nvPicPr>
        <p:blipFill rotWithShape="1">
          <a:blip r:embed="rId11">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22712"/>
          <a:stretch/>
        </p:blipFill>
        <p:spPr bwMode="auto">
          <a:xfrm>
            <a:off x="5486400" y="1828800"/>
            <a:ext cx="3675547" cy="181509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42" name="Picture 18" descr="C:\Users\Cedric\Desktop\P1030616.JPG"/>
          <p:cNvPicPr>
            <a:picLocks noChangeAspect="1" noChangeArrowheads="1"/>
          </p:cNvPicPr>
          <p:nvPr/>
        </p:nvPicPr>
        <p:blipFill rotWithShape="1">
          <a:blip r:embed="rId1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33333"/>
          <a:stretch/>
        </p:blipFill>
        <p:spPr bwMode="auto">
          <a:xfrm>
            <a:off x="2278249" y="3995265"/>
            <a:ext cx="2859658" cy="2862735"/>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3" name="Picture 11"/>
          <p:cNvPicPr>
            <a:picLocks noChangeAspect="1" noChangeArrowheads="1"/>
          </p:cNvPicPr>
          <p:nvPr/>
        </p:nvPicPr>
        <p:blipFill rotWithShape="1">
          <a:blip r:embed="rId13"/>
          <a:srcRect l="10568" r="24117"/>
          <a:stretch/>
        </p:blipFill>
        <p:spPr bwMode="auto">
          <a:xfrm>
            <a:off x="0" y="3981773"/>
            <a:ext cx="2514599" cy="2876228"/>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36937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additive="base">
                                        <p:cTn id="7" dur="500" fill="hold"/>
                                        <p:tgtEl>
                                          <p:spTgt spid="1030"/>
                                        </p:tgtEl>
                                        <p:attrNameLst>
                                          <p:attrName>ppt_x</p:attrName>
                                        </p:attrNameLst>
                                      </p:cBhvr>
                                      <p:tavLst>
                                        <p:tav tm="0">
                                          <p:val>
                                            <p:strVal val="#ppt_x"/>
                                          </p:val>
                                        </p:tav>
                                        <p:tav tm="100000">
                                          <p:val>
                                            <p:strVal val="#ppt_x"/>
                                          </p:val>
                                        </p:tav>
                                      </p:tavLst>
                                    </p:anim>
                                    <p:anim calcmode="lin" valueType="num">
                                      <p:cBhvr additive="base">
                                        <p:cTn id="8"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42"/>
                                        </p:tgtEl>
                                        <p:attrNameLst>
                                          <p:attrName>style.visibility</p:attrName>
                                        </p:attrNameLst>
                                      </p:cBhvr>
                                      <p:to>
                                        <p:strVal val="visible"/>
                                      </p:to>
                                    </p:set>
                                    <p:anim calcmode="lin" valueType="num">
                                      <p:cBhvr additive="base">
                                        <p:cTn id="17" dur="500" fill="hold"/>
                                        <p:tgtEl>
                                          <p:spTgt spid="1042"/>
                                        </p:tgtEl>
                                        <p:attrNameLst>
                                          <p:attrName>ppt_x</p:attrName>
                                        </p:attrNameLst>
                                      </p:cBhvr>
                                      <p:tavLst>
                                        <p:tav tm="0">
                                          <p:val>
                                            <p:strVal val="#ppt_x"/>
                                          </p:val>
                                        </p:tav>
                                        <p:tav tm="100000">
                                          <p:val>
                                            <p:strVal val="#ppt_x"/>
                                          </p:val>
                                        </p:tav>
                                      </p:tavLst>
                                    </p:anim>
                                    <p:anim calcmode="lin" valueType="num">
                                      <p:cBhvr additive="base">
                                        <p:cTn id="18" dur="500" fill="hold"/>
                                        <p:tgtEl>
                                          <p:spTgt spid="104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33"/>
                                        </p:tgtEl>
                                        <p:attrNameLst>
                                          <p:attrName>style.visibility</p:attrName>
                                        </p:attrNameLst>
                                      </p:cBhvr>
                                      <p:to>
                                        <p:strVal val="visible"/>
                                      </p:to>
                                    </p:set>
                                    <p:anim calcmode="lin" valueType="num">
                                      <p:cBhvr additive="base">
                                        <p:cTn id="23" dur="500" fill="hold"/>
                                        <p:tgtEl>
                                          <p:spTgt spid="1033"/>
                                        </p:tgtEl>
                                        <p:attrNameLst>
                                          <p:attrName>ppt_x</p:attrName>
                                        </p:attrNameLst>
                                      </p:cBhvr>
                                      <p:tavLst>
                                        <p:tav tm="0">
                                          <p:val>
                                            <p:strVal val="#ppt_x"/>
                                          </p:val>
                                        </p:tav>
                                        <p:tav tm="100000">
                                          <p:val>
                                            <p:strVal val="#ppt_x"/>
                                          </p:val>
                                        </p:tav>
                                      </p:tavLst>
                                    </p:anim>
                                    <p:anim calcmode="lin" valueType="num">
                                      <p:cBhvr additive="base">
                                        <p:cTn id="24" dur="500" fill="hold"/>
                                        <p:tgtEl>
                                          <p:spTgt spid="103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28"/>
                                        </p:tgtEl>
                                        <p:attrNameLst>
                                          <p:attrName>style.visibility</p:attrName>
                                        </p:attrNameLst>
                                      </p:cBhvr>
                                      <p:to>
                                        <p:strVal val="visible"/>
                                      </p:to>
                                    </p:set>
                                    <p:anim calcmode="lin" valueType="num">
                                      <p:cBhvr additive="base">
                                        <p:cTn id="27" dur="500" fill="hold"/>
                                        <p:tgtEl>
                                          <p:spTgt spid="1028"/>
                                        </p:tgtEl>
                                        <p:attrNameLst>
                                          <p:attrName>ppt_x</p:attrName>
                                        </p:attrNameLst>
                                      </p:cBhvr>
                                      <p:tavLst>
                                        <p:tav tm="0">
                                          <p:val>
                                            <p:strVal val="#ppt_x"/>
                                          </p:val>
                                        </p:tav>
                                        <p:tav tm="100000">
                                          <p:val>
                                            <p:strVal val="#ppt_x"/>
                                          </p:val>
                                        </p:tav>
                                      </p:tavLst>
                                    </p:anim>
                                    <p:anim calcmode="lin" valueType="num">
                                      <p:cBhvr additive="base">
                                        <p:cTn id="28" dur="500" fill="hold"/>
                                        <p:tgtEl>
                                          <p:spTgt spid="102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39"/>
                                        </p:tgtEl>
                                        <p:attrNameLst>
                                          <p:attrName>style.visibility</p:attrName>
                                        </p:attrNameLst>
                                      </p:cBhvr>
                                      <p:to>
                                        <p:strVal val="visible"/>
                                      </p:to>
                                    </p:set>
                                    <p:anim calcmode="lin" valueType="num">
                                      <p:cBhvr additive="base">
                                        <p:cTn id="31" dur="500" fill="hold"/>
                                        <p:tgtEl>
                                          <p:spTgt spid="1039"/>
                                        </p:tgtEl>
                                        <p:attrNameLst>
                                          <p:attrName>ppt_x</p:attrName>
                                        </p:attrNameLst>
                                      </p:cBhvr>
                                      <p:tavLst>
                                        <p:tav tm="0">
                                          <p:val>
                                            <p:strVal val="#ppt_x"/>
                                          </p:val>
                                        </p:tav>
                                        <p:tav tm="100000">
                                          <p:val>
                                            <p:strVal val="#ppt_x"/>
                                          </p:val>
                                        </p:tav>
                                      </p:tavLst>
                                    </p:anim>
                                    <p:anim calcmode="lin" valueType="num">
                                      <p:cBhvr additive="base">
                                        <p:cTn id="32" dur="500" fill="hold"/>
                                        <p:tgtEl>
                                          <p:spTgt spid="103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41"/>
                                        </p:tgtEl>
                                        <p:attrNameLst>
                                          <p:attrName>style.visibility</p:attrName>
                                        </p:attrNameLst>
                                      </p:cBhvr>
                                      <p:to>
                                        <p:strVal val="visible"/>
                                      </p:to>
                                    </p:set>
                                    <p:anim calcmode="lin" valueType="num">
                                      <p:cBhvr additive="base">
                                        <p:cTn id="37" dur="500" fill="hold"/>
                                        <p:tgtEl>
                                          <p:spTgt spid="1041"/>
                                        </p:tgtEl>
                                        <p:attrNameLst>
                                          <p:attrName>ppt_x</p:attrName>
                                        </p:attrNameLst>
                                      </p:cBhvr>
                                      <p:tavLst>
                                        <p:tav tm="0">
                                          <p:val>
                                            <p:strVal val="#ppt_x"/>
                                          </p:val>
                                        </p:tav>
                                        <p:tav tm="100000">
                                          <p:val>
                                            <p:strVal val="#ppt_x"/>
                                          </p:val>
                                        </p:tav>
                                      </p:tavLst>
                                    </p:anim>
                                    <p:anim calcmode="lin" valueType="num">
                                      <p:cBhvr additive="base">
                                        <p:cTn id="38" dur="500" fill="hold"/>
                                        <p:tgtEl>
                                          <p:spTgt spid="1041"/>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026"/>
                                        </p:tgtEl>
                                        <p:attrNameLst>
                                          <p:attrName>style.visibility</p:attrName>
                                        </p:attrNameLst>
                                      </p:cBhvr>
                                      <p:to>
                                        <p:strVal val="visible"/>
                                      </p:to>
                                    </p:set>
                                    <p:anim calcmode="lin" valueType="num">
                                      <p:cBhvr additive="base">
                                        <p:cTn id="41" dur="500" fill="hold"/>
                                        <p:tgtEl>
                                          <p:spTgt spid="1026"/>
                                        </p:tgtEl>
                                        <p:attrNameLst>
                                          <p:attrName>ppt_x</p:attrName>
                                        </p:attrNameLst>
                                      </p:cBhvr>
                                      <p:tavLst>
                                        <p:tav tm="0">
                                          <p:val>
                                            <p:strVal val="#ppt_x"/>
                                          </p:val>
                                        </p:tav>
                                        <p:tav tm="100000">
                                          <p:val>
                                            <p:strVal val="#ppt_x"/>
                                          </p:val>
                                        </p:tav>
                                      </p:tavLst>
                                    </p:anim>
                                    <p:anim calcmode="lin" valueType="num">
                                      <p:cBhvr additive="base">
                                        <p:cTn id="4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8" name="Title 1"/>
          <p:cNvSpPr>
            <a:spLocks noGrp="1"/>
          </p:cNvSpPr>
          <p:nvPr>
            <p:ph type="title"/>
          </p:nvPr>
        </p:nvSpPr>
        <p:spPr>
          <a:xfrm>
            <a:off x="228600" y="152400"/>
            <a:ext cx="8686800" cy="1143000"/>
          </a:xfrm>
        </p:spPr>
        <p:txBody>
          <a:bodyPr/>
          <a:lstStyle/>
          <a:p>
            <a:r>
              <a:rPr lang="en-US" sz="3200" smtClean="0"/>
              <a:t>Regional (TX-ANB) vs. National (NANI) Comparisons of Nitrogen Sources and Inputs</a:t>
            </a:r>
          </a:p>
        </p:txBody>
      </p:sp>
      <p:pic>
        <p:nvPicPr>
          <p:cNvPr id="7" name="Content Placeholder 6"/>
          <p:cNvPicPr>
            <a:picLocks noGrp="1" noChangeAspect="1"/>
          </p:cNvPicPr>
          <p:nvPr>
            <p:ph sz="half" idx="1"/>
          </p:nvPr>
        </p:nvPicPr>
        <p:blipFill>
          <a:blip r:embed="rId3"/>
          <a:stretch>
            <a:fillRect/>
          </a:stretch>
        </p:blipFill>
        <p:spPr>
          <a:xfrm>
            <a:off x="1866900" y="1249363"/>
            <a:ext cx="5676900" cy="4541837"/>
          </a:xfrm>
          <a:ln w="38100" cap="sq">
            <a:solidFill>
              <a:schemeClr val="accent2">
                <a:lumMod val="75000"/>
              </a:schemeClr>
            </a:solidFill>
            <a:miter lim="800000"/>
          </a:ln>
          <a:effectLst>
            <a:outerShdw blurRad="57150" dist="50800" dir="2700000" algn="tl" rotWithShape="0">
              <a:srgbClr val="000000">
                <a:alpha val="40000"/>
              </a:srgbClr>
            </a:outerShdw>
          </a:effectLst>
        </p:spPr>
      </p:pic>
      <p:sp>
        <p:nvSpPr>
          <p:cNvPr id="4100" name="TextBox 4"/>
          <p:cNvSpPr txBox="1">
            <a:spLocks noChangeArrowheads="1"/>
          </p:cNvSpPr>
          <p:nvPr/>
        </p:nvSpPr>
        <p:spPr bwMode="auto">
          <a:xfrm>
            <a:off x="76200" y="5799138"/>
            <a:ext cx="9067800" cy="101441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000" i="1">
                <a:solidFill>
                  <a:srgbClr val="FF0000"/>
                </a:solidFill>
              </a:rPr>
              <a:t>Texas Regional Sources spatially compare well to national budgets.  Understanding regional sources is important when considering total N input and anthropogenic impacts</a:t>
            </a:r>
          </a:p>
        </p:txBody>
      </p:sp>
      <p:sp>
        <p:nvSpPr>
          <p:cNvPr id="5" name="Slide Number Placeholder 3"/>
          <p:cNvSpPr>
            <a:spLocks noGrp="1"/>
          </p:cNvSpPr>
          <p:nvPr>
            <p:ph type="sldNum" sz="quarter" idx="12"/>
          </p:nvPr>
        </p:nvSpPr>
        <p:spPr>
          <a:xfrm>
            <a:off x="6553200" y="6245225"/>
            <a:ext cx="2133600" cy="476250"/>
          </a:xfrm>
        </p:spPr>
        <p:txBody>
          <a:bodyPr/>
          <a:lstStyle/>
          <a:p>
            <a:pPr>
              <a:defRPr/>
            </a:pPr>
            <a:fld id="{57F865CD-3F65-4D64-929F-425B8D0ECAA6}" type="slidenum">
              <a:rPr lang="en-US" smtClean="0"/>
              <a:pPr>
                <a:defRPr/>
              </a:pPr>
              <a:t>20</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44070792"/>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9050"/>
            <a:ext cx="9220200" cy="1143000"/>
          </a:xfrm>
        </p:spPr>
        <p:txBody>
          <a:bodyPr/>
          <a:lstStyle/>
          <a:p>
            <a:r>
              <a:rPr lang="en-US" sz="3200" smtClean="0"/>
              <a:t>National (NANI) vs. Regional (NANI-R) Potential Export</a:t>
            </a:r>
          </a:p>
        </p:txBody>
      </p:sp>
      <p:pic>
        <p:nvPicPr>
          <p:cNvPr id="7" name="Content Placeholder 6"/>
          <p:cNvPicPr>
            <a:picLocks noGrp="1" noChangeAspect="1"/>
          </p:cNvPicPr>
          <p:nvPr>
            <p:ph sz="half" idx="1"/>
          </p:nvPr>
        </p:nvPicPr>
        <p:blipFill>
          <a:blip r:embed="rId3"/>
          <a:stretch>
            <a:fillRect/>
          </a:stretch>
        </p:blipFill>
        <p:spPr>
          <a:xfrm>
            <a:off x="685800" y="1143000"/>
            <a:ext cx="7696200" cy="5130800"/>
          </a:xfrm>
          <a:ln w="38100" cap="sq">
            <a:solidFill>
              <a:schemeClr val="accent2">
                <a:lumMod val="75000"/>
              </a:schemeClr>
            </a:solidFill>
            <a:miter lim="800000"/>
          </a:ln>
          <a:effectLst>
            <a:outerShdw blurRad="50800" dist="38100" dir="2700000" algn="tl" rotWithShape="0">
              <a:srgbClr val="000000">
                <a:alpha val="43000"/>
              </a:srgbClr>
            </a:outerShdw>
          </a:effectLst>
        </p:spPr>
      </p:pic>
      <p:sp>
        <p:nvSpPr>
          <p:cNvPr id="15" name="Rectangle 14"/>
          <p:cNvSpPr/>
          <p:nvPr/>
        </p:nvSpPr>
        <p:spPr>
          <a:xfrm>
            <a:off x="76200" y="1334869"/>
            <a:ext cx="1922699" cy="646331"/>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algn="ctr">
              <a:defRPr/>
            </a:pPr>
            <a:r>
              <a:rPr lang="en-US" sz="3600" b="1" dirty="0">
                <a:ln w="1905"/>
                <a:solidFill>
                  <a:schemeClr val="tx1">
                    <a:lumMod val="75000"/>
                    <a:lumOff val="25000"/>
                  </a:schemeClr>
                </a:solidFill>
                <a:effectLst>
                  <a:innerShdw blurRad="69850" dist="43180" dir="5400000">
                    <a:srgbClr val="000000">
                      <a:alpha val="65000"/>
                    </a:srgbClr>
                  </a:innerShdw>
                </a:effectLst>
              </a:rPr>
              <a:t>NANI</a:t>
            </a:r>
          </a:p>
        </p:txBody>
      </p:sp>
      <p:sp>
        <p:nvSpPr>
          <p:cNvPr id="16" name="Rectangle 15"/>
          <p:cNvSpPr/>
          <p:nvPr/>
        </p:nvSpPr>
        <p:spPr>
          <a:xfrm>
            <a:off x="3766038" y="1334869"/>
            <a:ext cx="1922699" cy="646331"/>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algn="ctr">
              <a:defRPr/>
            </a:pPr>
            <a:r>
              <a:rPr lang="en-US" sz="3600" b="1" dirty="0">
                <a:ln w="1905"/>
                <a:solidFill>
                  <a:schemeClr val="tx1">
                    <a:lumMod val="75000"/>
                    <a:lumOff val="25000"/>
                  </a:schemeClr>
                </a:solidFill>
                <a:effectLst>
                  <a:innerShdw blurRad="69850" dist="43180" dir="5400000">
                    <a:srgbClr val="000000">
                      <a:alpha val="65000"/>
                    </a:srgbClr>
                  </a:innerShdw>
                </a:effectLst>
              </a:rPr>
              <a:t>NANI-R</a:t>
            </a:r>
          </a:p>
        </p:txBody>
      </p:sp>
      <p:sp>
        <p:nvSpPr>
          <p:cNvPr id="5126" name="TextBox 4"/>
          <p:cNvSpPr txBox="1">
            <a:spLocks noChangeArrowheads="1"/>
          </p:cNvSpPr>
          <p:nvPr/>
        </p:nvSpPr>
        <p:spPr bwMode="auto">
          <a:xfrm>
            <a:off x="384175" y="6269038"/>
            <a:ext cx="8150225" cy="4000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000" i="1">
                <a:solidFill>
                  <a:srgbClr val="FF0000"/>
                </a:solidFill>
              </a:rPr>
              <a:t>Regional source information is critical for nutrient export information </a:t>
            </a:r>
          </a:p>
        </p:txBody>
      </p:sp>
      <p:sp>
        <p:nvSpPr>
          <p:cNvPr id="8" name="Slide Number Placeholder 3"/>
          <p:cNvSpPr>
            <a:spLocks noGrp="1"/>
          </p:cNvSpPr>
          <p:nvPr>
            <p:ph type="sldNum" sz="quarter" idx="12"/>
          </p:nvPr>
        </p:nvSpPr>
        <p:spPr>
          <a:xfrm>
            <a:off x="6553200" y="6245225"/>
            <a:ext cx="2133600" cy="476250"/>
          </a:xfrm>
        </p:spPr>
        <p:txBody>
          <a:bodyPr/>
          <a:lstStyle/>
          <a:p>
            <a:pPr>
              <a:defRPr/>
            </a:pPr>
            <a:fld id="{57F865CD-3F65-4D64-929F-425B8D0ECAA6}" type="slidenum">
              <a:rPr lang="en-US" smtClean="0"/>
              <a:pPr>
                <a:defRPr/>
              </a:pPr>
              <a:t>21</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568961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River Modeling in the </a:t>
            </a:r>
            <a:r>
              <a:rPr lang="en-US" dirty="0" err="1" smtClean="0"/>
              <a:t>texas</a:t>
            </a:r>
            <a:r>
              <a:rPr lang="en-US" dirty="0" smtClean="0"/>
              <a:t> gulf coast hydrologic region</a:t>
            </a:r>
            <a:endParaRPr lang="en-US" dirty="0"/>
          </a:p>
        </p:txBody>
      </p:sp>
      <p:sp>
        <p:nvSpPr>
          <p:cNvPr id="6" name="Text Placeholder 5"/>
          <p:cNvSpPr>
            <a:spLocks noGrp="1"/>
          </p:cNvSpPr>
          <p:nvPr>
            <p:ph type="body" idx="1"/>
          </p:nvPr>
        </p:nvSpPr>
        <p:spPr/>
        <p:txBody>
          <a:bodyPr/>
          <a:lstStyle/>
          <a:p>
            <a:r>
              <a:rPr lang="en-US" dirty="0" err="1" smtClean="0"/>
              <a:t>Cédric</a:t>
            </a:r>
            <a:r>
              <a:rPr lang="en-US" dirty="0" smtClean="0"/>
              <a:t> H. David (</a:t>
            </a:r>
            <a:r>
              <a:rPr lang="en-US" dirty="0">
                <a:hlinkClick r:id="rId2"/>
              </a:rPr>
              <a:t>cedric.david@utexas.edu</a:t>
            </a:r>
            <a:r>
              <a:rPr lang="en-US" dirty="0" smtClean="0"/>
              <a:t>) and </a:t>
            </a:r>
            <a:r>
              <a:rPr lang="en-US" dirty="0" err="1" smtClean="0"/>
              <a:t>Zong</a:t>
            </a:r>
            <a:r>
              <a:rPr lang="en-US" dirty="0" smtClean="0"/>
              <a:t>-Liang Yang </a:t>
            </a:r>
            <a:endParaRPr lang="en-US" dirty="0"/>
          </a:p>
        </p:txBody>
      </p:sp>
      <p:sp>
        <p:nvSpPr>
          <p:cNvPr id="4" name="Slide Number Placeholder 3"/>
          <p:cNvSpPr>
            <a:spLocks noGrp="1"/>
          </p:cNvSpPr>
          <p:nvPr>
            <p:ph type="sldNum" sz="quarter" idx="12"/>
          </p:nvPr>
        </p:nvSpPr>
        <p:spPr/>
        <p:txBody>
          <a:bodyPr/>
          <a:lstStyle/>
          <a:p>
            <a:pPr>
              <a:defRPr/>
            </a:pPr>
            <a:fld id="{57F865CD-3F65-4D64-929F-425B8D0ECAA6}" type="slidenum">
              <a:rPr lang="en-US" smtClean="0"/>
              <a:pPr>
                <a:defRPr/>
              </a:pPr>
              <a:t>22</a:t>
            </a:fld>
            <a:endParaRPr lang="en-US"/>
          </a:p>
        </p:txBody>
      </p:sp>
      <p:grpSp>
        <p:nvGrpSpPr>
          <p:cNvPr id="7" name="Group 6"/>
          <p:cNvGrpSpPr>
            <a:grpSpLocks noChangeAspect="1"/>
          </p:cNvGrpSpPr>
          <p:nvPr/>
        </p:nvGrpSpPr>
        <p:grpSpPr>
          <a:xfrm>
            <a:off x="3429000" y="228600"/>
            <a:ext cx="5486400" cy="3519821"/>
            <a:chOff x="0" y="469900"/>
            <a:chExt cx="9144000" cy="5866368"/>
          </a:xfrm>
        </p:grpSpPr>
        <p:pic>
          <p:nvPicPr>
            <p:cNvPr id="8" name="Picture 8"/>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8000" t="12201" r="8000" b="7039"/>
            <a:stretch>
              <a:fillRect/>
            </a:stretch>
          </p:blipFill>
          <p:spPr bwMode="auto">
            <a:xfrm>
              <a:off x="2286000" y="1976437"/>
              <a:ext cx="2286000" cy="175736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9" name="AutoShape 10"/>
            <p:cNvSpPr>
              <a:spLocks noChangeArrowheads="1"/>
            </p:cNvSpPr>
            <p:nvPr/>
          </p:nvSpPr>
          <p:spPr bwMode="auto">
            <a:xfrm rot="-5400000">
              <a:off x="2286000" y="1062037"/>
              <a:ext cx="914400" cy="91440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17694720 60000 65536"/>
                <a:gd name="T17" fmla="*/ 11796480 60000 65536"/>
                <a:gd name="T18" fmla="*/ 17694720 60000 65536"/>
                <a:gd name="T19" fmla="*/ 11796480 60000 65536"/>
                <a:gd name="T20" fmla="*/ 5898240 60000 65536"/>
                <a:gd name="T21" fmla="*/ 5898240 60000 65536"/>
                <a:gd name="T22" fmla="*/ 0 60000 65536"/>
                <a:gd name="T23" fmla="*/ 0 60000 65536"/>
                <a:gd name="T24" fmla="*/ 3085 w 21600"/>
                <a:gd name="T25" fmla="*/ 12343 h 21600"/>
                <a:gd name="T26" fmla="*/ 18514 w 21600"/>
                <a:gd name="T27" fmla="*/ 1851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5429" y="0"/>
                  </a:moveTo>
                  <a:lnTo>
                    <a:pt x="9257" y="6171"/>
                  </a:lnTo>
                  <a:lnTo>
                    <a:pt x="12343" y="6171"/>
                  </a:lnTo>
                  <a:lnTo>
                    <a:pt x="12343" y="12343"/>
                  </a:lnTo>
                  <a:lnTo>
                    <a:pt x="6171" y="12343"/>
                  </a:lnTo>
                  <a:lnTo>
                    <a:pt x="6171" y="9257"/>
                  </a:lnTo>
                  <a:lnTo>
                    <a:pt x="0" y="15429"/>
                  </a:lnTo>
                  <a:lnTo>
                    <a:pt x="6171" y="21600"/>
                  </a:lnTo>
                  <a:lnTo>
                    <a:pt x="6171" y="18514"/>
                  </a:lnTo>
                  <a:lnTo>
                    <a:pt x="18514" y="18514"/>
                  </a:lnTo>
                  <a:lnTo>
                    <a:pt x="18514" y="6171"/>
                  </a:lnTo>
                  <a:lnTo>
                    <a:pt x="21600" y="6171"/>
                  </a:lnTo>
                  <a:lnTo>
                    <a:pt x="15429" y="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0" name="AutoShape 11"/>
            <p:cNvSpPr>
              <a:spLocks noChangeArrowheads="1"/>
            </p:cNvSpPr>
            <p:nvPr/>
          </p:nvSpPr>
          <p:spPr bwMode="auto">
            <a:xfrm flipV="1">
              <a:off x="4572000" y="2362200"/>
              <a:ext cx="914400" cy="914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chemeClr val="accent1"/>
            </a:solidFill>
            <a:ln w="9525">
              <a:solidFill>
                <a:schemeClr val="tx1"/>
              </a:solidFill>
              <a:miter lim="800000"/>
              <a:headEnd/>
              <a:tailEnd/>
            </a:ln>
          </p:spPr>
          <p:txBody>
            <a:bodyPr wrap="none" anchor="ctr"/>
            <a:lstStyle/>
            <a:p>
              <a:endParaRPr lang="en-US"/>
            </a:p>
          </p:txBody>
        </p:sp>
        <p:pic>
          <p:nvPicPr>
            <p:cNvPr id="11" name="Picture 8"/>
            <p:cNvPicPr>
              <a:picLocks noChangeAspect="1" noChangeArrowheads="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7692" t="19415" r="28093" b="19566"/>
            <a:stretch>
              <a:fillRect/>
            </a:stretch>
          </p:blipFill>
          <p:spPr bwMode="auto">
            <a:xfrm>
              <a:off x="4572000" y="3276600"/>
              <a:ext cx="2286000" cy="167630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2" name="Picture 8" descr="Total Precipitation"/>
            <p:cNvPicPr>
              <a:picLocks noChangeAspect="1" noChangeArrowheads="1" noCrop="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469900"/>
              <a:ext cx="2286000" cy="206516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3" name="Picture 3" descr="SABmap"/>
            <p:cNvPicPr>
              <a:picLocks noChangeAspect="1" noChangeArrowheads="1"/>
            </p:cNvPicPr>
            <p:nvPr/>
          </p:nvPicPr>
          <p:blipFill>
            <a:blip r:embed="rId6"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858000" y="4524687"/>
              <a:ext cx="2286000" cy="1811581"/>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4" name="AutoShape 11"/>
            <p:cNvSpPr>
              <a:spLocks noChangeArrowheads="1"/>
            </p:cNvSpPr>
            <p:nvPr/>
          </p:nvSpPr>
          <p:spPr bwMode="auto">
            <a:xfrm flipV="1">
              <a:off x="6858000" y="3593068"/>
              <a:ext cx="914400" cy="914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chemeClr val="accent1"/>
            </a:solidFill>
            <a:ln w="9525">
              <a:solidFill>
                <a:schemeClr val="tx1"/>
              </a:solidFill>
              <a:miter lim="800000"/>
              <a:headEnd/>
              <a:tailEnd/>
            </a:ln>
          </p:spPr>
          <p:txBody>
            <a:bodyPr wrap="none" anchor="ctr"/>
            <a:lstStyle/>
            <a:p>
              <a:endParaRPr lang="en-US"/>
            </a:p>
          </p:txBody>
        </p:sp>
      </p:grpSp>
      <p:sp>
        <p:nvSpPr>
          <p:cNvPr id="15" name="Rectangle 14"/>
          <p:cNvSpPr/>
          <p:nvPr/>
        </p:nvSpPr>
        <p:spPr>
          <a:xfrm>
            <a:off x="5715000" y="1363980"/>
            <a:ext cx="1828800" cy="1554422"/>
          </a:xfrm>
          <a:prstGeom prst="rect">
            <a:avLst/>
          </a:prstGeom>
          <a:no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TextBox 15"/>
          <p:cNvSpPr txBox="1"/>
          <p:nvPr/>
        </p:nvSpPr>
        <p:spPr>
          <a:xfrm>
            <a:off x="7696201" y="228600"/>
            <a:ext cx="1219200" cy="523220"/>
          </a:xfrm>
          <a:prstGeom prst="rect">
            <a:avLst/>
          </a:prstGeom>
          <a:noFill/>
        </p:spPr>
        <p:txBody>
          <a:bodyPr wrap="square" rtlCol="0">
            <a:spAutoFit/>
          </a:bodyPr>
          <a:lstStyle/>
          <a:p>
            <a:pPr algn="r"/>
            <a:r>
              <a:rPr lang="en-US" sz="2800" dirty="0"/>
              <a:t>5</a:t>
            </a:r>
            <a:r>
              <a:rPr lang="en-US" sz="2800" dirty="0" smtClean="0"/>
              <a:t>/10</a:t>
            </a:r>
            <a:endParaRPr lang="en-US" sz="28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352348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Title 1"/>
          <p:cNvSpPr>
            <a:spLocks noGrp="1"/>
          </p:cNvSpPr>
          <p:nvPr>
            <p:ph type="title"/>
          </p:nvPr>
        </p:nvSpPr>
        <p:spPr/>
        <p:txBody>
          <a:bodyPr/>
          <a:lstStyle/>
          <a:p>
            <a:r>
              <a:rPr lang="en-US" dirty="0" smtClean="0"/>
              <a:t>River model</a:t>
            </a:r>
          </a:p>
        </p:txBody>
      </p:sp>
      <p:sp>
        <p:nvSpPr>
          <p:cNvPr id="6148" name="Content Placeholder 2"/>
          <p:cNvSpPr>
            <a:spLocks noGrp="1"/>
          </p:cNvSpPr>
          <p:nvPr>
            <p:ph idx="1"/>
          </p:nvPr>
        </p:nvSpPr>
        <p:spPr>
          <a:xfrm>
            <a:off x="228600" y="1447800"/>
            <a:ext cx="4648200" cy="4648200"/>
          </a:xfrm>
        </p:spPr>
        <p:txBody>
          <a:bodyPr/>
          <a:lstStyle/>
          <a:p>
            <a:r>
              <a:rPr lang="en-US" sz="2000" dirty="0" smtClean="0"/>
              <a:t>RAPID (</a:t>
            </a:r>
            <a:r>
              <a:rPr lang="en-US" sz="2000" dirty="0" smtClean="0">
                <a:solidFill>
                  <a:srgbClr val="FF0000"/>
                </a:solidFill>
              </a:rPr>
              <a:t>R</a:t>
            </a:r>
            <a:r>
              <a:rPr lang="en-US" sz="2000" dirty="0" smtClean="0"/>
              <a:t>outing </a:t>
            </a:r>
            <a:r>
              <a:rPr lang="en-US" sz="2000" dirty="0" smtClean="0">
                <a:solidFill>
                  <a:srgbClr val="FF0000"/>
                </a:solidFill>
              </a:rPr>
              <a:t>A</a:t>
            </a:r>
            <a:r>
              <a:rPr lang="en-US" sz="2000" dirty="0" smtClean="0"/>
              <a:t>pplication for </a:t>
            </a:r>
            <a:r>
              <a:rPr lang="en-US" sz="2000" dirty="0" smtClean="0">
                <a:solidFill>
                  <a:srgbClr val="FF0000"/>
                </a:solidFill>
              </a:rPr>
              <a:t>P</a:t>
            </a:r>
            <a:r>
              <a:rPr lang="en-US" sz="2000" dirty="0" smtClean="0"/>
              <a:t>arallel </a:t>
            </a:r>
            <a:r>
              <a:rPr lang="en-US" sz="2000" dirty="0" err="1" smtClean="0"/>
              <a:t>computat</a:t>
            </a:r>
            <a:r>
              <a:rPr lang="en-US" sz="2000" dirty="0" err="1" smtClean="0">
                <a:solidFill>
                  <a:srgbClr val="FF0000"/>
                </a:solidFill>
              </a:rPr>
              <a:t>I</a:t>
            </a:r>
            <a:r>
              <a:rPr lang="en-US" sz="2000" dirty="0" err="1" smtClean="0"/>
              <a:t>on</a:t>
            </a:r>
            <a:r>
              <a:rPr lang="en-US" sz="2000" dirty="0" smtClean="0"/>
              <a:t> of </a:t>
            </a:r>
            <a:r>
              <a:rPr lang="en-US" sz="2000" dirty="0" smtClean="0">
                <a:solidFill>
                  <a:srgbClr val="FF0000"/>
                </a:solidFill>
              </a:rPr>
              <a:t>D</a:t>
            </a:r>
            <a:r>
              <a:rPr lang="en-US" sz="2000" dirty="0" smtClean="0"/>
              <a:t>ischarge)</a:t>
            </a:r>
          </a:p>
          <a:p>
            <a:r>
              <a:rPr lang="en-US" sz="2000" dirty="0" smtClean="0"/>
              <a:t>Computes flow and optimizes model parameters</a:t>
            </a:r>
          </a:p>
          <a:p>
            <a:r>
              <a:rPr lang="en-US" sz="2000" dirty="0" smtClean="0"/>
              <a:t>Model code, input data and animations are available </a:t>
            </a:r>
            <a:r>
              <a:rPr lang="en-US" sz="2000" dirty="0"/>
              <a:t>at </a:t>
            </a:r>
            <a:r>
              <a:rPr lang="en-US" sz="2000" dirty="0">
                <a:hlinkClick r:id="rId3"/>
              </a:rPr>
              <a:t>http://</a:t>
            </a:r>
            <a:r>
              <a:rPr lang="en-US" sz="2000" dirty="0" smtClean="0">
                <a:hlinkClick r:id="rId3"/>
              </a:rPr>
              <a:t>www.geo.utexas.edu/scientist/david/rapid.htm</a:t>
            </a:r>
            <a:r>
              <a:rPr lang="en-US" sz="2000" dirty="0" smtClean="0"/>
              <a:t> </a:t>
            </a:r>
          </a:p>
          <a:p>
            <a:r>
              <a:rPr lang="en-US" sz="2000" dirty="0" smtClean="0"/>
              <a:t>Muskingum method applied to vector-based river network</a:t>
            </a:r>
          </a:p>
          <a:p>
            <a:endParaRPr lang="en-US" sz="2000" dirty="0" smtClean="0"/>
          </a:p>
          <a:p>
            <a:r>
              <a:rPr lang="en-US" sz="2000" dirty="0" smtClean="0"/>
              <a:t>Speedup achieved with high-performance computing</a:t>
            </a:r>
          </a:p>
        </p:txBody>
      </p:sp>
      <p:pic>
        <p:nvPicPr>
          <p:cNvPr id="6151" name="Picture 10"/>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805363" y="4110037"/>
            <a:ext cx="3652837" cy="267176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6152" name="Picture 7"/>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85800" y="4724400"/>
            <a:ext cx="3810000" cy="35919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800600" y="1311632"/>
            <a:ext cx="3657600" cy="272696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027" name="Picture 3" descr="E:\Research\Documents\Projects\River Dynamics\Cedric\RAPID_website\RAPID_website_QR_code.png"/>
          <p:cNvPicPr>
            <a:picLocks noChangeAspect="1" noChangeArrowheads="1"/>
          </p:cNvPicPr>
          <p:nvPr/>
        </p:nvPicPr>
        <p:blipFill>
          <a:blip r:embed="rId7"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114800" y="2895600"/>
            <a:ext cx="533400" cy="53340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6150" name="Slide Number Placeholder 3"/>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05B7617-056F-45A4-8515-9B27B9B5E900}" type="slidenum">
              <a:rPr lang="en-US" smtClean="0"/>
              <a:pPr eaLnBrk="1" hangingPunct="1"/>
              <a:t>23</a:t>
            </a:fld>
            <a:endParaRPr lang="en-US" dirty="0" smtClean="0"/>
          </a:p>
        </p:txBody>
      </p:sp>
      <p:sp>
        <p:nvSpPr>
          <p:cNvPr id="9" name="TextBox 4"/>
          <p:cNvSpPr txBox="1">
            <a:spLocks noChangeArrowheads="1"/>
          </p:cNvSpPr>
          <p:nvPr/>
        </p:nvSpPr>
        <p:spPr bwMode="auto">
          <a:xfrm>
            <a:off x="381000" y="6029980"/>
            <a:ext cx="4724400" cy="52322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i="1" dirty="0" smtClean="0">
                <a:solidFill>
                  <a:srgbClr val="FF0000"/>
                </a:solidFill>
              </a:rPr>
              <a:t>Available online</a:t>
            </a:r>
            <a:endParaRPr lang="en-US" sz="2800" i="1" dirty="0">
              <a:solidFill>
                <a:srgbClr val="FF000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170" name="Picture 3" descr="E:\Research\Documents\Projects\River Dynamics\Cedric\Manuscripts\5. RAPID_Region12\Figures and tables\Figures\Slide13.TIF"/>
          <p:cNvPicPr>
            <a:picLocks noChangeAspect="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876800" y="1141730"/>
            <a:ext cx="3657600" cy="274447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7171" name="Picture 4" descr="E:\Research\Documents\Projects\River Dynamics\Cedric\Manuscripts\5. RAPID_Region12\Figures and tables\Figures\Slide9.TIF"/>
          <p:cNvPicPr>
            <a:picLocks noChangeAspect="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819400" y="4038600"/>
            <a:ext cx="3657600" cy="274447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7" name="Slide Number Placeholder 3"/>
          <p:cNvSpPr>
            <a:spLocks noGrp="1"/>
          </p:cNvSpPr>
          <p:nvPr>
            <p:ph type="sldNum" sz="quarter" idx="12"/>
          </p:nvPr>
        </p:nvSpPr>
        <p:spPr>
          <a:xfrm>
            <a:off x="6553200" y="6245225"/>
            <a:ext cx="2133600" cy="476250"/>
          </a:xfrm>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05B7617-056F-45A4-8515-9B27B9B5E900}" type="slidenum">
              <a:rPr lang="en-US" smtClean="0"/>
              <a:pPr eaLnBrk="1" hangingPunct="1"/>
              <a:t>24</a:t>
            </a:fld>
            <a:endParaRPr lang="en-US" dirty="0" smtClean="0"/>
          </a:p>
        </p:txBody>
      </p:sp>
      <p:sp>
        <p:nvSpPr>
          <p:cNvPr id="8" name="Title 1"/>
          <p:cNvSpPr txBox="1">
            <a:spLocks/>
          </p:cNvSpPr>
          <p:nvPr/>
        </p:nvSpPr>
        <p:spPr>
          <a:xfrm>
            <a:off x="457200" y="274638"/>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dirty="0" smtClean="0"/>
              <a:t>River flow simulations</a:t>
            </a:r>
          </a:p>
        </p:txBody>
      </p:sp>
      <p:sp>
        <p:nvSpPr>
          <p:cNvPr id="9" name="TextBox 4"/>
          <p:cNvSpPr txBox="1">
            <a:spLocks noChangeArrowheads="1"/>
          </p:cNvSpPr>
          <p:nvPr/>
        </p:nvSpPr>
        <p:spPr bwMode="auto">
          <a:xfrm>
            <a:off x="76200" y="5953780"/>
            <a:ext cx="2743200" cy="52322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i="1" dirty="0" smtClean="0">
                <a:solidFill>
                  <a:srgbClr val="FF0000"/>
                </a:solidFill>
              </a:rPr>
              <a:t>See poster #9!!!</a:t>
            </a:r>
            <a:endParaRPr lang="en-US" sz="2800" i="1" dirty="0">
              <a:solidFill>
                <a:srgbClr val="FF0000"/>
              </a:solidFill>
            </a:endParaRPr>
          </a:p>
        </p:txBody>
      </p:sp>
      <p:pic>
        <p:nvPicPr>
          <p:cNvPr id="3" name="Reg12_20040301_20040630.avi">
            <a:hlinkClick r:id="" action="ppaction://media"/>
          </p:cNvPr>
          <p:cNvPicPr/>
          <p:nvPr>
            <a:videoFile r:link="rId1"/>
            <p:extLst>
              <p:ext uri="{DAA4B4D4-6D71-4841-9C94-3DE7FCFB9230}">
                <p14:media xmlns:p14="http://schemas.microsoft.com/office/powerpoint/2010/main" xmlns:p="http://schemas.openxmlformats.org/presentationml/2006/main" xmlns:r="http://schemas.openxmlformats.org/officeDocument/2006/relationships" xmlns:a="http://schemas.openxmlformats.org/drawingml/2006/main" xmlns="" r:embed="rId6"/>
              </p:ext>
            </p:extLst>
          </p:nvPr>
        </p:nvPicPr>
        <p:blipFill>
          <a:blip r:embed="rId7"/>
          <a:stretch>
            <a:fillRect/>
          </a:stretch>
        </p:blipFill>
        <p:spPr>
          <a:xfrm>
            <a:off x="685800" y="1143000"/>
            <a:ext cx="3657600" cy="27432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River modeling over the Mississippi basin</a:t>
            </a:r>
            <a:endParaRPr lang="en-US" dirty="0"/>
          </a:p>
        </p:txBody>
      </p:sp>
      <p:sp>
        <p:nvSpPr>
          <p:cNvPr id="6" name="Text Placeholder 5"/>
          <p:cNvSpPr>
            <a:spLocks noGrp="1"/>
          </p:cNvSpPr>
          <p:nvPr>
            <p:ph type="body" idx="1"/>
          </p:nvPr>
        </p:nvSpPr>
        <p:spPr/>
        <p:txBody>
          <a:bodyPr/>
          <a:lstStyle/>
          <a:p>
            <a:r>
              <a:rPr lang="en-US" dirty="0" smtClean="0"/>
              <a:t>Ahmad A. </a:t>
            </a:r>
            <a:r>
              <a:rPr lang="en-US" dirty="0" err="1" smtClean="0"/>
              <a:t>Tavakoly</a:t>
            </a:r>
            <a:r>
              <a:rPr lang="en-US" dirty="0"/>
              <a:t> (</a:t>
            </a:r>
            <a:r>
              <a:rPr lang="en-US" dirty="0">
                <a:hlinkClick r:id="rId2"/>
              </a:rPr>
              <a:t>tavakoly@utexas.edu</a:t>
            </a:r>
            <a:r>
              <a:rPr lang="en-US" dirty="0" smtClean="0"/>
              <a:t>), </a:t>
            </a:r>
            <a:r>
              <a:rPr lang="en-US" dirty="0" err="1"/>
              <a:t>Cédric</a:t>
            </a:r>
            <a:r>
              <a:rPr lang="en-US" dirty="0"/>
              <a:t> H. </a:t>
            </a:r>
            <a:r>
              <a:rPr lang="en-US" dirty="0" smtClean="0"/>
              <a:t>David, </a:t>
            </a:r>
            <a:r>
              <a:rPr lang="en-US" dirty="0" err="1" smtClean="0"/>
              <a:t>Zong</a:t>
            </a:r>
            <a:r>
              <a:rPr lang="en-US" dirty="0" smtClean="0"/>
              <a:t>-Liang Yang and David R. </a:t>
            </a:r>
            <a:r>
              <a:rPr lang="en-US" dirty="0" err="1" smtClean="0"/>
              <a:t>Maidment</a:t>
            </a:r>
            <a:endParaRPr lang="en-US" dirty="0"/>
          </a:p>
        </p:txBody>
      </p:sp>
      <p:sp>
        <p:nvSpPr>
          <p:cNvPr id="4" name="Slide Number Placeholder 3"/>
          <p:cNvSpPr>
            <a:spLocks noGrp="1"/>
          </p:cNvSpPr>
          <p:nvPr>
            <p:ph type="sldNum" sz="quarter" idx="12"/>
          </p:nvPr>
        </p:nvSpPr>
        <p:spPr/>
        <p:txBody>
          <a:bodyPr/>
          <a:lstStyle/>
          <a:p>
            <a:pPr>
              <a:defRPr/>
            </a:pPr>
            <a:fld id="{57F865CD-3F65-4D64-929F-425B8D0ECAA6}" type="slidenum">
              <a:rPr lang="en-US" smtClean="0"/>
              <a:pPr>
                <a:defRPr/>
              </a:pPr>
              <a:t>25</a:t>
            </a:fld>
            <a:endParaRPr lang="en-US"/>
          </a:p>
        </p:txBody>
      </p:sp>
      <p:sp>
        <p:nvSpPr>
          <p:cNvPr id="7" name="TextBox 6"/>
          <p:cNvSpPr txBox="1"/>
          <p:nvPr/>
        </p:nvSpPr>
        <p:spPr>
          <a:xfrm>
            <a:off x="7696201" y="228600"/>
            <a:ext cx="1219200" cy="523220"/>
          </a:xfrm>
          <a:prstGeom prst="rect">
            <a:avLst/>
          </a:prstGeom>
          <a:noFill/>
        </p:spPr>
        <p:txBody>
          <a:bodyPr wrap="square" rtlCol="0">
            <a:spAutoFit/>
          </a:bodyPr>
          <a:lstStyle/>
          <a:p>
            <a:pPr algn="r"/>
            <a:r>
              <a:rPr lang="en-US" sz="2800" dirty="0"/>
              <a:t>6</a:t>
            </a:r>
            <a:r>
              <a:rPr lang="en-US" sz="2800" dirty="0" smtClean="0"/>
              <a:t>/10</a:t>
            </a:r>
            <a:endParaRPr lang="en-US" sz="2800" dirty="0"/>
          </a:p>
        </p:txBody>
      </p:sp>
      <p:grpSp>
        <p:nvGrpSpPr>
          <p:cNvPr id="8" name="Group 7"/>
          <p:cNvGrpSpPr>
            <a:grpSpLocks noChangeAspect="1"/>
          </p:cNvGrpSpPr>
          <p:nvPr/>
        </p:nvGrpSpPr>
        <p:grpSpPr>
          <a:xfrm>
            <a:off x="3429000" y="228600"/>
            <a:ext cx="5486400" cy="3519821"/>
            <a:chOff x="0" y="469900"/>
            <a:chExt cx="9144000" cy="5866368"/>
          </a:xfrm>
        </p:grpSpPr>
        <p:pic>
          <p:nvPicPr>
            <p:cNvPr id="12" name="Picture 8"/>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7692" t="19415" r="28093" b="19566"/>
            <a:stretch>
              <a:fillRect/>
            </a:stretch>
          </p:blipFill>
          <p:spPr bwMode="auto">
            <a:xfrm>
              <a:off x="4572000" y="3276600"/>
              <a:ext cx="2286000" cy="167630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9" name="Picture 8"/>
            <p:cNvPicPr>
              <a:picLocks noChangeAspect="1" noChangeArrowheads="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8000" t="12201" r="8000" b="7039"/>
            <a:stretch>
              <a:fillRect/>
            </a:stretch>
          </p:blipFill>
          <p:spPr bwMode="auto">
            <a:xfrm>
              <a:off x="2286000" y="1976437"/>
              <a:ext cx="2286000" cy="175736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0" name="AutoShape 10"/>
            <p:cNvSpPr>
              <a:spLocks noChangeArrowheads="1"/>
            </p:cNvSpPr>
            <p:nvPr/>
          </p:nvSpPr>
          <p:spPr bwMode="auto">
            <a:xfrm rot="-5400000">
              <a:off x="2286000" y="1062037"/>
              <a:ext cx="914400" cy="91440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17694720 60000 65536"/>
                <a:gd name="T17" fmla="*/ 11796480 60000 65536"/>
                <a:gd name="T18" fmla="*/ 17694720 60000 65536"/>
                <a:gd name="T19" fmla="*/ 11796480 60000 65536"/>
                <a:gd name="T20" fmla="*/ 5898240 60000 65536"/>
                <a:gd name="T21" fmla="*/ 5898240 60000 65536"/>
                <a:gd name="T22" fmla="*/ 0 60000 65536"/>
                <a:gd name="T23" fmla="*/ 0 60000 65536"/>
                <a:gd name="T24" fmla="*/ 3085 w 21600"/>
                <a:gd name="T25" fmla="*/ 12343 h 21600"/>
                <a:gd name="T26" fmla="*/ 18514 w 21600"/>
                <a:gd name="T27" fmla="*/ 1851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5429" y="0"/>
                  </a:moveTo>
                  <a:lnTo>
                    <a:pt x="9257" y="6171"/>
                  </a:lnTo>
                  <a:lnTo>
                    <a:pt x="12343" y="6171"/>
                  </a:lnTo>
                  <a:lnTo>
                    <a:pt x="12343" y="12343"/>
                  </a:lnTo>
                  <a:lnTo>
                    <a:pt x="6171" y="12343"/>
                  </a:lnTo>
                  <a:lnTo>
                    <a:pt x="6171" y="9257"/>
                  </a:lnTo>
                  <a:lnTo>
                    <a:pt x="0" y="15429"/>
                  </a:lnTo>
                  <a:lnTo>
                    <a:pt x="6171" y="21600"/>
                  </a:lnTo>
                  <a:lnTo>
                    <a:pt x="6171" y="18514"/>
                  </a:lnTo>
                  <a:lnTo>
                    <a:pt x="18514" y="18514"/>
                  </a:lnTo>
                  <a:lnTo>
                    <a:pt x="18514" y="6171"/>
                  </a:lnTo>
                  <a:lnTo>
                    <a:pt x="21600" y="6171"/>
                  </a:lnTo>
                  <a:lnTo>
                    <a:pt x="15429" y="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1" name="AutoShape 11"/>
            <p:cNvSpPr>
              <a:spLocks noChangeArrowheads="1"/>
            </p:cNvSpPr>
            <p:nvPr/>
          </p:nvSpPr>
          <p:spPr bwMode="auto">
            <a:xfrm flipV="1">
              <a:off x="4572000" y="2362200"/>
              <a:ext cx="914400" cy="914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chemeClr val="accent1"/>
            </a:solidFill>
            <a:ln w="9525">
              <a:solidFill>
                <a:schemeClr val="tx1"/>
              </a:solidFill>
              <a:miter lim="800000"/>
              <a:headEnd/>
              <a:tailEnd/>
            </a:ln>
          </p:spPr>
          <p:txBody>
            <a:bodyPr wrap="none" anchor="ctr"/>
            <a:lstStyle/>
            <a:p>
              <a:endParaRPr lang="en-US"/>
            </a:p>
          </p:txBody>
        </p:sp>
        <p:pic>
          <p:nvPicPr>
            <p:cNvPr id="13" name="Picture 8" descr="Total Precipitation"/>
            <p:cNvPicPr>
              <a:picLocks noChangeAspect="1" noChangeArrowheads="1" noCrop="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469900"/>
              <a:ext cx="2286000" cy="206516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4" name="Picture 3" descr="SABmap"/>
            <p:cNvPicPr>
              <a:picLocks noChangeAspect="1" noChangeArrowheads="1"/>
            </p:cNvPicPr>
            <p:nvPr/>
          </p:nvPicPr>
          <p:blipFill>
            <a:blip r:embed="rId6"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858000" y="4524687"/>
              <a:ext cx="2286000" cy="1811581"/>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5" name="AutoShape 11"/>
            <p:cNvSpPr>
              <a:spLocks noChangeArrowheads="1"/>
            </p:cNvSpPr>
            <p:nvPr/>
          </p:nvSpPr>
          <p:spPr bwMode="auto">
            <a:xfrm flipV="1">
              <a:off x="6858000" y="3593068"/>
              <a:ext cx="914400" cy="914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chemeClr val="accent1"/>
            </a:solidFill>
            <a:ln w="9525">
              <a:solidFill>
                <a:schemeClr val="tx1"/>
              </a:solidFill>
              <a:miter lim="800000"/>
              <a:headEnd/>
              <a:tailEnd/>
            </a:ln>
          </p:spPr>
          <p:txBody>
            <a:bodyPr wrap="none" anchor="ctr"/>
            <a:lstStyle/>
            <a:p>
              <a:endParaRPr lang="en-US"/>
            </a:p>
          </p:txBody>
        </p:sp>
      </p:grpSp>
      <p:sp>
        <p:nvSpPr>
          <p:cNvPr id="17" name="Rectangle 16"/>
          <p:cNvSpPr/>
          <p:nvPr/>
        </p:nvSpPr>
        <p:spPr>
          <a:xfrm>
            <a:off x="5715000" y="1363980"/>
            <a:ext cx="1828800" cy="1554422"/>
          </a:xfrm>
          <a:prstGeom prst="rect">
            <a:avLst/>
          </a:prstGeom>
          <a:no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015894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566738" y="174625"/>
            <a:ext cx="8153400" cy="990600"/>
          </a:xfrm>
        </p:spPr>
        <p:txBody>
          <a:bodyPr>
            <a:noAutofit/>
          </a:bodyPr>
          <a:lstStyle/>
          <a:p>
            <a:pPr>
              <a:defRPr/>
            </a:pPr>
            <a:r>
              <a:rPr lang="en-US" dirty="0"/>
              <a:t>River modeling over the Mississippi River Basin</a:t>
            </a:r>
          </a:p>
        </p:txBody>
      </p:sp>
      <p:sp>
        <p:nvSpPr>
          <p:cNvPr id="4" name="Slide Number Placeholder 3"/>
          <p:cNvSpPr>
            <a:spLocks noGrp="1"/>
          </p:cNvSpPr>
          <p:nvPr>
            <p:ph type="sldNum" sz="quarter" idx="12"/>
          </p:nvPr>
        </p:nvSpPr>
        <p:spPr>
          <a:xfrm>
            <a:off x="6553200" y="6245225"/>
            <a:ext cx="2133600" cy="476250"/>
          </a:xfrm>
        </p:spPr>
        <p:txBody>
          <a:bodyPr/>
          <a:lstStyle/>
          <a:p>
            <a:pPr>
              <a:defRPr/>
            </a:pPr>
            <a:fld id="{57F865CD-3F65-4D64-929F-425B8D0ECAA6}" type="slidenum">
              <a:rPr lang="en-US" smtClean="0"/>
              <a:pPr>
                <a:defRPr/>
              </a:pPr>
              <a:t>26</a:t>
            </a:fld>
            <a:endParaRPr lang="en-US"/>
          </a:p>
        </p:txBody>
      </p:sp>
      <p:pic>
        <p:nvPicPr>
          <p:cNvPr id="3" name="Mississippi_20080301_20080531.avi">
            <a:hlinkClick r:id="" action="ppaction://media"/>
          </p:cNvPr>
          <p:cNvPicPr/>
          <p:nvPr>
            <p:ph idx="1"/>
            <a:videoFile r:link="rId1"/>
            <p:extLst>
              <p:ext uri="{DAA4B4D4-6D71-4841-9C94-3DE7FCFB9230}">
                <p14:media xmlns:p14="http://schemas.microsoft.com/office/powerpoint/2010/main" xmlns:p="http://schemas.openxmlformats.org/presentationml/2006/main" xmlns:r="http://schemas.openxmlformats.org/officeDocument/2006/relationships" xmlns:a="http://schemas.openxmlformats.org/drawingml/2006/main" xmlns="" r:embed="rId4"/>
              </p:ext>
            </p:extLst>
          </p:nvPr>
        </p:nvPicPr>
        <p:blipFill>
          <a:blip r:embed="rId5"/>
          <a:stretch>
            <a:fillRect/>
          </a:stretch>
        </p:blipFill>
        <p:spPr>
          <a:xfrm>
            <a:off x="1554163" y="1600200"/>
            <a:ext cx="6034087" cy="4525963"/>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Title 9"/>
          <p:cNvSpPr>
            <a:spLocks noGrp="1"/>
          </p:cNvSpPr>
          <p:nvPr>
            <p:ph type="title"/>
          </p:nvPr>
        </p:nvSpPr>
        <p:spPr/>
        <p:txBody>
          <a:bodyPr/>
          <a:lstStyle/>
          <a:p>
            <a:r>
              <a:rPr lang="en-US" dirty="0" smtClean="0"/>
              <a:t>Compare two land surface models and two river networks</a:t>
            </a:r>
          </a:p>
        </p:txBody>
      </p:sp>
      <p:sp>
        <p:nvSpPr>
          <p:cNvPr id="3075" name="Content Placeholder 10"/>
          <p:cNvSpPr>
            <a:spLocks noGrp="1"/>
          </p:cNvSpPr>
          <p:nvPr>
            <p:ph sz="half" idx="1"/>
          </p:nvPr>
        </p:nvSpPr>
        <p:spPr>
          <a:xfrm>
            <a:off x="0" y="1727200"/>
            <a:ext cx="4038600" cy="4368800"/>
          </a:xfrm>
        </p:spPr>
        <p:txBody>
          <a:bodyPr/>
          <a:lstStyle/>
          <a:p>
            <a:pPr marL="342900" lvl="1" indent="-342900">
              <a:buFontTx/>
              <a:buChar char="•"/>
              <a:defRPr/>
            </a:pPr>
            <a:r>
              <a:rPr lang="en-US" dirty="0">
                <a:ea typeface="+mn-ea"/>
              </a:rPr>
              <a:t>The differences between the gridded and vector approach are small when watershed areas are comparable</a:t>
            </a:r>
          </a:p>
          <a:p>
            <a:pPr>
              <a:defRPr/>
            </a:pPr>
            <a:r>
              <a:rPr lang="en-US" sz="2400" dirty="0" smtClean="0"/>
              <a:t>Model </a:t>
            </a:r>
            <a:r>
              <a:rPr lang="en-US" sz="2400" dirty="0"/>
              <a:t>results are underestimated using Mosaic LSM. The VIC runoff data </a:t>
            </a:r>
            <a:r>
              <a:rPr lang="en-US" sz="2400" dirty="0" smtClean="0"/>
              <a:t>give </a:t>
            </a:r>
            <a:r>
              <a:rPr lang="en-US" sz="2400" dirty="0"/>
              <a:t>better results.  </a:t>
            </a:r>
          </a:p>
        </p:txBody>
      </p:sp>
      <p:pic>
        <p:nvPicPr>
          <p:cNvPr id="14340" name="Picture 9"/>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3322" t="3157" r="3169" b="1411"/>
          <a:stretch>
            <a:fillRect/>
          </a:stretch>
        </p:blipFill>
        <p:spPr bwMode="auto">
          <a:xfrm>
            <a:off x="4343400" y="3810000"/>
            <a:ext cx="4302125" cy="1927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4341" name="Picture 2"/>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3433" r="2522"/>
          <a:stretch>
            <a:fillRect/>
          </a:stretch>
        </p:blipFill>
        <p:spPr bwMode="auto">
          <a:xfrm>
            <a:off x="4343400" y="1497013"/>
            <a:ext cx="4340225" cy="2109787"/>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4F81BD"/>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EEECE1"/>
                  </a:outerShdw>
                </a:effectLst>
              </a14:hiddenEffects>
            </a:ext>
          </a:extLst>
        </p:spPr>
      </p:pic>
      <p:sp>
        <p:nvSpPr>
          <p:cNvPr id="2" name="Rectangle 1"/>
          <p:cNvSpPr/>
          <p:nvPr/>
        </p:nvSpPr>
        <p:spPr>
          <a:xfrm>
            <a:off x="4373563" y="5943600"/>
            <a:ext cx="4572000" cy="577850"/>
          </a:xfrm>
          <a:prstGeom prst="rect">
            <a:avLst/>
          </a:prstGeom>
        </p:spPr>
        <p:txBody>
          <a:bodyPr>
            <a:spAutoFit/>
          </a:bodyPr>
          <a:lstStyle/>
          <a:p>
            <a:pPr>
              <a:defRPr/>
            </a:pPr>
            <a:r>
              <a:rPr lang="en-US" sz="1050" dirty="0"/>
              <a:t>Comparison of observed and calculated hydrographs at Missouri River at Hermann, MO (a) using grid-based and vector-based river networks over ten years; (b) using VIC and Mosaic LSMs.</a:t>
            </a:r>
          </a:p>
        </p:txBody>
      </p:sp>
      <p:sp>
        <p:nvSpPr>
          <p:cNvPr id="4" name="Rectangle 3"/>
          <p:cNvSpPr/>
          <p:nvPr/>
        </p:nvSpPr>
        <p:spPr>
          <a:xfrm>
            <a:off x="4648200" y="2133600"/>
            <a:ext cx="355600" cy="261938"/>
          </a:xfrm>
          <a:prstGeom prst="rect">
            <a:avLst/>
          </a:prstGeom>
        </p:spPr>
        <p:txBody>
          <a:bodyPr wrap="none">
            <a:spAutoFit/>
          </a:bodyPr>
          <a:lstStyle/>
          <a:p>
            <a:pPr>
              <a:defRPr/>
            </a:pPr>
            <a:r>
              <a:rPr lang="en-US" sz="1050" b="1" dirty="0"/>
              <a:t>(a)</a:t>
            </a:r>
            <a:endParaRPr lang="en-US" sz="1050" dirty="0"/>
          </a:p>
        </p:txBody>
      </p:sp>
      <p:sp>
        <p:nvSpPr>
          <p:cNvPr id="5" name="Rectangle 4"/>
          <p:cNvSpPr/>
          <p:nvPr/>
        </p:nvSpPr>
        <p:spPr>
          <a:xfrm>
            <a:off x="4648200" y="3886200"/>
            <a:ext cx="355600" cy="254000"/>
          </a:xfrm>
          <a:prstGeom prst="rect">
            <a:avLst/>
          </a:prstGeom>
        </p:spPr>
        <p:txBody>
          <a:bodyPr wrap="none">
            <a:spAutoFit/>
          </a:bodyPr>
          <a:lstStyle/>
          <a:p>
            <a:pPr>
              <a:defRPr/>
            </a:pPr>
            <a:r>
              <a:rPr lang="en-US" sz="1050" b="1" dirty="0"/>
              <a:t>(b)</a:t>
            </a:r>
          </a:p>
        </p:txBody>
      </p:sp>
      <p:sp>
        <p:nvSpPr>
          <p:cNvPr id="9" name="Slide Number Placeholder 3"/>
          <p:cNvSpPr>
            <a:spLocks noGrp="1"/>
          </p:cNvSpPr>
          <p:nvPr>
            <p:ph type="sldNum" sz="quarter" idx="12"/>
          </p:nvPr>
        </p:nvSpPr>
        <p:spPr>
          <a:xfrm>
            <a:off x="6553200" y="6245225"/>
            <a:ext cx="2133600" cy="476250"/>
          </a:xfrm>
        </p:spPr>
        <p:txBody>
          <a:bodyPr/>
          <a:lstStyle/>
          <a:p>
            <a:pPr>
              <a:defRPr/>
            </a:pPr>
            <a:fld id="{57F865CD-3F65-4D64-929F-425B8D0ECAA6}" type="slidenum">
              <a:rPr lang="en-US" smtClean="0"/>
              <a:pPr>
                <a:defRPr/>
              </a:pPr>
              <a:t>27</a:t>
            </a:fld>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Title 9"/>
          <p:cNvSpPr>
            <a:spLocks noGrp="1"/>
          </p:cNvSpPr>
          <p:nvPr>
            <p:ph type="title"/>
          </p:nvPr>
        </p:nvSpPr>
        <p:spPr/>
        <p:txBody>
          <a:bodyPr/>
          <a:lstStyle/>
          <a:p>
            <a:r>
              <a:rPr lang="en-US" dirty="0"/>
              <a:t>Compare Grid based and Vector based river networks</a:t>
            </a:r>
          </a:p>
        </p:txBody>
      </p:sp>
      <p:pic>
        <p:nvPicPr>
          <p:cNvPr id="15364" name="Picture 6"/>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7500" t="9445" r="7167" b="10333"/>
          <a:stretch>
            <a:fillRect/>
          </a:stretch>
        </p:blipFill>
        <p:spPr bwMode="auto">
          <a:xfrm>
            <a:off x="4495800" y="1600200"/>
            <a:ext cx="4087813" cy="28829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5365" name="Rectangle 7"/>
          <p:cNvSpPr>
            <a:spLocks noChangeArrowheads="1"/>
          </p:cNvSpPr>
          <p:nvPr/>
        </p:nvSpPr>
        <p:spPr bwMode="auto">
          <a:xfrm>
            <a:off x="4495800" y="4554538"/>
            <a:ext cx="4087813" cy="9239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p>
            <a:r>
              <a:rPr lang="en-US"/>
              <a:t>Grid-based network Requires careful placement of gauges where flow accumulation is high (snapping)</a:t>
            </a:r>
          </a:p>
        </p:txBody>
      </p:sp>
      <p:sp>
        <p:nvSpPr>
          <p:cNvPr id="6" name="Slide Number Placeholder 3"/>
          <p:cNvSpPr>
            <a:spLocks noGrp="1"/>
          </p:cNvSpPr>
          <p:nvPr>
            <p:ph type="sldNum" sz="quarter" idx="12"/>
          </p:nvPr>
        </p:nvSpPr>
        <p:spPr>
          <a:xfrm>
            <a:off x="6553200" y="6245225"/>
            <a:ext cx="2133600" cy="476250"/>
          </a:xfrm>
        </p:spPr>
        <p:txBody>
          <a:bodyPr/>
          <a:lstStyle/>
          <a:p>
            <a:pPr>
              <a:defRPr/>
            </a:pPr>
            <a:fld id="{57F865CD-3F65-4D64-929F-425B8D0ECAA6}" type="slidenum">
              <a:rPr lang="en-US" smtClean="0"/>
              <a:pPr>
                <a:defRPr/>
              </a:pPr>
              <a:t>28</a:t>
            </a:fld>
            <a:endParaRPr lang="en-US"/>
          </a:p>
        </p:txBody>
      </p:sp>
      <p:sp>
        <p:nvSpPr>
          <p:cNvPr id="7" name="Content Placeholder 10"/>
          <p:cNvSpPr>
            <a:spLocks noGrp="1"/>
          </p:cNvSpPr>
          <p:nvPr>
            <p:ph sz="half" idx="1"/>
          </p:nvPr>
        </p:nvSpPr>
        <p:spPr>
          <a:xfrm>
            <a:off x="457200" y="1600200"/>
            <a:ext cx="4038600" cy="3352800"/>
          </a:xfrm>
        </p:spPr>
        <p:txBody>
          <a:bodyPr/>
          <a:lstStyle/>
          <a:p>
            <a:r>
              <a:rPr lang="en-US" sz="2400" dirty="0"/>
              <a:t>Drainage area is a key factor affecting the mean flow, particularly wetter climates.</a:t>
            </a:r>
          </a:p>
          <a:p>
            <a:r>
              <a:rPr lang="en-US" sz="2400" dirty="0" smtClean="0"/>
              <a:t>The </a:t>
            </a:r>
            <a:r>
              <a:rPr lang="en-US" sz="2400" dirty="0"/>
              <a:t>location of river gauges is more easily determined with vector river networks (no need for snapping), one can hence use as many gauges as possible</a:t>
            </a:r>
            <a:r>
              <a:rPr lang="en-US" sz="2400" dirty="0" smtClean="0"/>
              <a:t>.</a:t>
            </a:r>
            <a:endParaRPr lang="en-US" sz="24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Modeling Water Quality in San Antonio River Basin using Radar Rainfall Data</a:t>
            </a:r>
          </a:p>
        </p:txBody>
      </p:sp>
      <p:sp>
        <p:nvSpPr>
          <p:cNvPr id="6" name="Text Placeholder 5"/>
          <p:cNvSpPr>
            <a:spLocks noGrp="1"/>
          </p:cNvSpPr>
          <p:nvPr>
            <p:ph type="body" idx="1"/>
          </p:nvPr>
        </p:nvSpPr>
        <p:spPr/>
        <p:txBody>
          <a:bodyPr/>
          <a:lstStyle/>
          <a:p>
            <a:r>
              <a:rPr lang="en-US" dirty="0" err="1"/>
              <a:t>Almoutaz</a:t>
            </a:r>
            <a:r>
              <a:rPr lang="en-US" dirty="0"/>
              <a:t> El </a:t>
            </a:r>
            <a:r>
              <a:rPr lang="en-US" dirty="0" smtClean="0"/>
              <a:t>Hassan (</a:t>
            </a:r>
            <a:r>
              <a:rPr lang="en-US" dirty="0">
                <a:hlinkClick r:id="rId2"/>
              </a:rPr>
              <a:t>almoutaz@gmail.com</a:t>
            </a:r>
            <a:r>
              <a:rPr lang="en-US" dirty="0" smtClean="0"/>
              <a:t>) and </a:t>
            </a:r>
            <a:r>
              <a:rPr lang="en-US" dirty="0" err="1" smtClean="0"/>
              <a:t>Hongjie</a:t>
            </a:r>
            <a:r>
              <a:rPr lang="en-US" dirty="0" smtClean="0"/>
              <a:t> </a:t>
            </a:r>
            <a:r>
              <a:rPr lang="en-US" dirty="0" err="1" smtClean="0"/>
              <a:t>Xie</a:t>
            </a:r>
            <a:endParaRPr lang="en-US" dirty="0"/>
          </a:p>
        </p:txBody>
      </p:sp>
      <p:sp>
        <p:nvSpPr>
          <p:cNvPr id="4" name="Slide Number Placeholder 3"/>
          <p:cNvSpPr>
            <a:spLocks noGrp="1"/>
          </p:cNvSpPr>
          <p:nvPr>
            <p:ph type="sldNum" sz="quarter" idx="12"/>
          </p:nvPr>
        </p:nvSpPr>
        <p:spPr/>
        <p:txBody>
          <a:bodyPr/>
          <a:lstStyle/>
          <a:p>
            <a:pPr>
              <a:defRPr/>
            </a:pPr>
            <a:fld id="{57F865CD-3F65-4D64-929F-425B8D0ECAA6}" type="slidenum">
              <a:rPr lang="en-US" smtClean="0"/>
              <a:pPr>
                <a:defRPr/>
              </a:pPr>
              <a:t>29</a:t>
            </a:fld>
            <a:endParaRPr lang="en-US"/>
          </a:p>
        </p:txBody>
      </p:sp>
      <p:grpSp>
        <p:nvGrpSpPr>
          <p:cNvPr id="7" name="Group 6"/>
          <p:cNvGrpSpPr>
            <a:grpSpLocks noChangeAspect="1"/>
          </p:cNvGrpSpPr>
          <p:nvPr/>
        </p:nvGrpSpPr>
        <p:grpSpPr>
          <a:xfrm>
            <a:off x="3429000" y="228600"/>
            <a:ext cx="5486400" cy="3519821"/>
            <a:chOff x="0" y="469900"/>
            <a:chExt cx="9144000" cy="5866368"/>
          </a:xfrm>
        </p:grpSpPr>
        <p:pic>
          <p:nvPicPr>
            <p:cNvPr id="8" name="Picture 8"/>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8000" t="12201" r="8000" b="7039"/>
            <a:stretch>
              <a:fillRect/>
            </a:stretch>
          </p:blipFill>
          <p:spPr bwMode="auto">
            <a:xfrm>
              <a:off x="2286000" y="1976437"/>
              <a:ext cx="2286000" cy="175736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9" name="AutoShape 10"/>
            <p:cNvSpPr>
              <a:spLocks noChangeArrowheads="1"/>
            </p:cNvSpPr>
            <p:nvPr/>
          </p:nvSpPr>
          <p:spPr bwMode="auto">
            <a:xfrm rot="-5400000">
              <a:off x="2286000" y="1062037"/>
              <a:ext cx="914400" cy="91440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17694720 60000 65536"/>
                <a:gd name="T17" fmla="*/ 11796480 60000 65536"/>
                <a:gd name="T18" fmla="*/ 17694720 60000 65536"/>
                <a:gd name="T19" fmla="*/ 11796480 60000 65536"/>
                <a:gd name="T20" fmla="*/ 5898240 60000 65536"/>
                <a:gd name="T21" fmla="*/ 5898240 60000 65536"/>
                <a:gd name="T22" fmla="*/ 0 60000 65536"/>
                <a:gd name="T23" fmla="*/ 0 60000 65536"/>
                <a:gd name="T24" fmla="*/ 3085 w 21600"/>
                <a:gd name="T25" fmla="*/ 12343 h 21600"/>
                <a:gd name="T26" fmla="*/ 18514 w 21600"/>
                <a:gd name="T27" fmla="*/ 1851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5429" y="0"/>
                  </a:moveTo>
                  <a:lnTo>
                    <a:pt x="9257" y="6171"/>
                  </a:lnTo>
                  <a:lnTo>
                    <a:pt x="12343" y="6171"/>
                  </a:lnTo>
                  <a:lnTo>
                    <a:pt x="12343" y="12343"/>
                  </a:lnTo>
                  <a:lnTo>
                    <a:pt x="6171" y="12343"/>
                  </a:lnTo>
                  <a:lnTo>
                    <a:pt x="6171" y="9257"/>
                  </a:lnTo>
                  <a:lnTo>
                    <a:pt x="0" y="15429"/>
                  </a:lnTo>
                  <a:lnTo>
                    <a:pt x="6171" y="21600"/>
                  </a:lnTo>
                  <a:lnTo>
                    <a:pt x="6171" y="18514"/>
                  </a:lnTo>
                  <a:lnTo>
                    <a:pt x="18514" y="18514"/>
                  </a:lnTo>
                  <a:lnTo>
                    <a:pt x="18514" y="6171"/>
                  </a:lnTo>
                  <a:lnTo>
                    <a:pt x="21600" y="6171"/>
                  </a:lnTo>
                  <a:lnTo>
                    <a:pt x="15429" y="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0" name="AutoShape 11"/>
            <p:cNvSpPr>
              <a:spLocks noChangeArrowheads="1"/>
            </p:cNvSpPr>
            <p:nvPr/>
          </p:nvSpPr>
          <p:spPr bwMode="auto">
            <a:xfrm flipV="1">
              <a:off x="4572000" y="2362200"/>
              <a:ext cx="914400" cy="914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chemeClr val="accent1"/>
            </a:solidFill>
            <a:ln w="9525">
              <a:solidFill>
                <a:schemeClr val="tx1"/>
              </a:solidFill>
              <a:miter lim="800000"/>
              <a:headEnd/>
              <a:tailEnd/>
            </a:ln>
          </p:spPr>
          <p:txBody>
            <a:bodyPr wrap="none" anchor="ctr"/>
            <a:lstStyle/>
            <a:p>
              <a:endParaRPr lang="en-US"/>
            </a:p>
          </p:txBody>
        </p:sp>
        <p:pic>
          <p:nvPicPr>
            <p:cNvPr id="11" name="Picture 8"/>
            <p:cNvPicPr>
              <a:picLocks noChangeAspect="1" noChangeArrowheads="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7692" t="19415" r="28093" b="19566"/>
            <a:stretch>
              <a:fillRect/>
            </a:stretch>
          </p:blipFill>
          <p:spPr bwMode="auto">
            <a:xfrm>
              <a:off x="4572000" y="3276600"/>
              <a:ext cx="2286000" cy="167630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2" name="Picture 8" descr="Total Precipitation"/>
            <p:cNvPicPr>
              <a:picLocks noChangeAspect="1" noChangeArrowheads="1" noCrop="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469900"/>
              <a:ext cx="2286000" cy="206516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3" name="Picture 3" descr="SABmap"/>
            <p:cNvPicPr>
              <a:picLocks noChangeAspect="1" noChangeArrowheads="1"/>
            </p:cNvPicPr>
            <p:nvPr/>
          </p:nvPicPr>
          <p:blipFill>
            <a:blip r:embed="rId6"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858000" y="4524687"/>
              <a:ext cx="2286000" cy="1811581"/>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4" name="AutoShape 11"/>
            <p:cNvSpPr>
              <a:spLocks noChangeArrowheads="1"/>
            </p:cNvSpPr>
            <p:nvPr/>
          </p:nvSpPr>
          <p:spPr bwMode="auto">
            <a:xfrm flipV="1">
              <a:off x="6858000" y="3593068"/>
              <a:ext cx="914400" cy="914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chemeClr val="accent1"/>
            </a:solidFill>
            <a:ln w="9525">
              <a:solidFill>
                <a:schemeClr val="tx1"/>
              </a:solidFill>
              <a:miter lim="800000"/>
              <a:headEnd/>
              <a:tailEnd/>
            </a:ln>
          </p:spPr>
          <p:txBody>
            <a:bodyPr wrap="none" anchor="ctr"/>
            <a:lstStyle/>
            <a:p>
              <a:endParaRPr lang="en-US"/>
            </a:p>
          </p:txBody>
        </p:sp>
      </p:grpSp>
      <p:sp>
        <p:nvSpPr>
          <p:cNvPr id="16" name="TextBox 15"/>
          <p:cNvSpPr txBox="1"/>
          <p:nvPr/>
        </p:nvSpPr>
        <p:spPr>
          <a:xfrm>
            <a:off x="7696201" y="228600"/>
            <a:ext cx="1219200" cy="523220"/>
          </a:xfrm>
          <a:prstGeom prst="rect">
            <a:avLst/>
          </a:prstGeom>
          <a:noFill/>
        </p:spPr>
        <p:txBody>
          <a:bodyPr wrap="square" rtlCol="0">
            <a:spAutoFit/>
          </a:bodyPr>
          <a:lstStyle/>
          <a:p>
            <a:pPr algn="r"/>
            <a:r>
              <a:rPr lang="en-US" sz="2800" dirty="0"/>
              <a:t>7</a:t>
            </a:r>
            <a:r>
              <a:rPr lang="en-US" sz="2800" dirty="0" smtClean="0"/>
              <a:t>/10</a:t>
            </a:r>
            <a:endParaRPr lang="en-US" sz="2800" dirty="0"/>
          </a:p>
        </p:txBody>
      </p:sp>
      <p:sp>
        <p:nvSpPr>
          <p:cNvPr id="17" name="Rectangle 16"/>
          <p:cNvSpPr/>
          <p:nvPr/>
        </p:nvSpPr>
        <p:spPr>
          <a:xfrm>
            <a:off x="5715000" y="1363980"/>
            <a:ext cx="1828800" cy="1554422"/>
          </a:xfrm>
          <a:prstGeom prst="rect">
            <a:avLst/>
          </a:prstGeom>
          <a:no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44921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Everything is interconnected…</a:t>
            </a:r>
            <a:endParaRPr lang="en-US" dirty="0"/>
          </a:p>
        </p:txBody>
      </p:sp>
      <p:sp>
        <p:nvSpPr>
          <p:cNvPr id="4" name="Slide Number Placeholder 3"/>
          <p:cNvSpPr>
            <a:spLocks noGrp="1"/>
          </p:cNvSpPr>
          <p:nvPr>
            <p:ph type="sldNum" sz="quarter" idx="12"/>
          </p:nvPr>
        </p:nvSpPr>
        <p:spPr/>
        <p:txBody>
          <a:bodyPr/>
          <a:lstStyle/>
          <a:p>
            <a:pPr>
              <a:defRPr/>
            </a:pPr>
            <a:fld id="{57F865CD-3F65-4D64-929F-425B8D0ECAA6}" type="slidenum">
              <a:rPr lang="en-US" smtClean="0"/>
              <a:pPr>
                <a:defRPr/>
              </a:pPr>
              <a:t>3</a:t>
            </a:fld>
            <a:endParaRPr lang="en-US"/>
          </a:p>
        </p:txBody>
      </p:sp>
      <p:sp>
        <p:nvSpPr>
          <p:cNvPr id="5" name="TextBox 4"/>
          <p:cNvSpPr txBox="1"/>
          <p:nvPr/>
        </p:nvSpPr>
        <p:spPr>
          <a:xfrm>
            <a:off x="1143000" y="2362200"/>
            <a:ext cx="7010400" cy="2862322"/>
          </a:xfrm>
          <a:prstGeom prst="rect">
            <a:avLst/>
          </a:prstGeom>
          <a:noFill/>
        </p:spPr>
        <p:txBody>
          <a:bodyPr wrap="square" rtlCol="0">
            <a:spAutoFit/>
          </a:bodyPr>
          <a:lstStyle/>
          <a:p>
            <a:r>
              <a:rPr lang="en-US" sz="3600" i="1" dirty="0" smtClean="0">
                <a:solidFill>
                  <a:srgbClr val="FF0000"/>
                </a:solidFill>
              </a:rPr>
              <a:t>But we </a:t>
            </a:r>
            <a:r>
              <a:rPr lang="en-US" sz="3600" b="1" i="1" dirty="0" smtClean="0">
                <a:solidFill>
                  <a:srgbClr val="FF0000"/>
                </a:solidFill>
              </a:rPr>
              <a:t>lack</a:t>
            </a:r>
            <a:r>
              <a:rPr lang="en-US" sz="3600" i="1" dirty="0" smtClean="0">
                <a:solidFill>
                  <a:srgbClr val="FF0000"/>
                </a:solidFill>
              </a:rPr>
              <a:t> </a:t>
            </a:r>
            <a:r>
              <a:rPr lang="en-US" sz="3600" b="1" i="1" dirty="0" smtClean="0">
                <a:solidFill>
                  <a:srgbClr val="FF0000"/>
                </a:solidFill>
              </a:rPr>
              <a:t>integrated models </a:t>
            </a:r>
            <a:r>
              <a:rPr lang="en-US" sz="3600" i="1" dirty="0" smtClean="0">
                <a:solidFill>
                  <a:srgbClr val="FF0000"/>
                </a:solidFill>
              </a:rPr>
              <a:t>of climate</a:t>
            </a:r>
            <a:r>
              <a:rPr lang="en-US" sz="3600" i="1" dirty="0">
                <a:solidFill>
                  <a:srgbClr val="FF0000"/>
                </a:solidFill>
              </a:rPr>
              <a:t>, extreme weather, land surface, river flow, biogeochemistry, and </a:t>
            </a:r>
            <a:r>
              <a:rPr lang="en-US" sz="3600" i="1" dirty="0" smtClean="0">
                <a:solidFill>
                  <a:srgbClr val="FF0000"/>
                </a:solidFill>
              </a:rPr>
              <a:t>ecology for </a:t>
            </a:r>
            <a:r>
              <a:rPr lang="en-US" sz="3600" b="1" i="1" dirty="0" smtClean="0">
                <a:solidFill>
                  <a:srgbClr val="FF0000"/>
                </a:solidFill>
              </a:rPr>
              <a:t>integrated understanding </a:t>
            </a:r>
            <a:endParaRPr lang="en-US" sz="3600" b="1" i="1" dirty="0">
              <a:solidFill>
                <a:srgbClr val="FF0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21959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Observing and modeling riverine pollution</a:t>
            </a:r>
            <a:endParaRPr lang="en-US" dirty="0"/>
          </a:p>
        </p:txBody>
      </p:sp>
      <p:sp>
        <p:nvSpPr>
          <p:cNvPr id="4" name="Content Placeholder 3"/>
          <p:cNvSpPr>
            <a:spLocks noGrp="1"/>
          </p:cNvSpPr>
          <p:nvPr>
            <p:ph idx="1"/>
          </p:nvPr>
        </p:nvSpPr>
        <p:spPr/>
        <p:txBody>
          <a:bodyPr/>
          <a:lstStyle/>
          <a:p>
            <a:r>
              <a:rPr lang="en-US" sz="2400" dirty="0"/>
              <a:t>The current water quality monitoring frequency </a:t>
            </a:r>
            <a:r>
              <a:rPr lang="en-US" sz="2400" dirty="0" smtClean="0"/>
              <a:t>from the Texas Commission for Environmental Quality (TCEQ</a:t>
            </a:r>
            <a:r>
              <a:rPr lang="en-US" sz="2400" dirty="0"/>
              <a:t>) </a:t>
            </a:r>
            <a:r>
              <a:rPr lang="en-US" sz="2400" dirty="0" smtClean="0"/>
              <a:t>is </a:t>
            </a:r>
            <a:r>
              <a:rPr lang="en-US" sz="2400" dirty="0"/>
              <a:t>twice a year during low flow </a:t>
            </a:r>
            <a:r>
              <a:rPr lang="en-US" sz="2400" dirty="0" smtClean="0"/>
              <a:t>events </a:t>
            </a:r>
            <a:r>
              <a:rPr lang="en-US" sz="2400" dirty="0"/>
              <a:t>in most observing stations </a:t>
            </a:r>
          </a:p>
          <a:p>
            <a:r>
              <a:rPr lang="en-US" sz="2400" i="1" dirty="0">
                <a:solidFill>
                  <a:srgbClr val="FF0000"/>
                </a:solidFill>
              </a:rPr>
              <a:t>Soil and Water Assessment Tool (SWAT) was used to estimate the missing water quality data in San Antonio River basin for the period from 06/01/2008 to 12/31/2009</a:t>
            </a:r>
            <a:r>
              <a:rPr lang="en-US" sz="2400" dirty="0"/>
              <a:t>. </a:t>
            </a:r>
            <a:endParaRPr lang="en-US" sz="2400" dirty="0" smtClean="0"/>
          </a:p>
          <a:p>
            <a:r>
              <a:rPr lang="en-US" sz="2400" dirty="0" smtClean="0"/>
              <a:t>The </a:t>
            </a:r>
            <a:r>
              <a:rPr lang="en-US" sz="2400" dirty="0"/>
              <a:t>number of rain gauges in the </a:t>
            </a:r>
            <a:r>
              <a:rPr lang="en-US" sz="2400" dirty="0" smtClean="0"/>
              <a:t>San Antonio Basin is </a:t>
            </a:r>
            <a:r>
              <a:rPr lang="en-US" sz="2400" dirty="0"/>
              <a:t>small compared to the </a:t>
            </a:r>
            <a:r>
              <a:rPr lang="en-US" sz="2400" dirty="0" smtClean="0"/>
              <a:t>basin </a:t>
            </a:r>
            <a:r>
              <a:rPr lang="en-US" sz="2400" dirty="0"/>
              <a:t>area. </a:t>
            </a:r>
          </a:p>
          <a:p>
            <a:r>
              <a:rPr lang="en-US" sz="2400" i="1" dirty="0" smtClean="0">
                <a:solidFill>
                  <a:srgbClr val="FF0000"/>
                </a:solidFill>
              </a:rPr>
              <a:t>To </a:t>
            </a:r>
            <a:r>
              <a:rPr lang="en-US" sz="2400" i="1" dirty="0">
                <a:solidFill>
                  <a:srgbClr val="FF0000"/>
                </a:solidFill>
              </a:rPr>
              <a:t>benefit from distributed rainfall available from the Next Generation Radar (NEXRAD), the model was forced with this data using NEXRAD SWAT Tool. </a:t>
            </a:r>
          </a:p>
        </p:txBody>
      </p:sp>
      <p:sp>
        <p:nvSpPr>
          <p:cNvPr id="10" name="Slide Number Placeholder 3"/>
          <p:cNvSpPr>
            <a:spLocks noGrp="1"/>
          </p:cNvSpPr>
          <p:nvPr>
            <p:ph type="sldNum" sz="quarter" idx="12"/>
          </p:nvPr>
        </p:nvSpPr>
        <p:spPr/>
        <p:txBody>
          <a:bodyPr/>
          <a:lstStyle/>
          <a:p>
            <a:pPr>
              <a:defRPr/>
            </a:pPr>
            <a:fld id="{57F865CD-3F65-4D64-929F-425B8D0ECAA6}" type="slidenum">
              <a:rPr lang="en-US" smtClean="0"/>
              <a:pPr>
                <a:defRPr/>
              </a:pPr>
              <a:t>30</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91622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2" cstate="print"/>
          <a:srcRect/>
          <a:stretch>
            <a:fillRect/>
          </a:stretch>
        </p:blipFill>
        <p:spPr bwMode="auto">
          <a:xfrm>
            <a:off x="4343400" y="4120959"/>
            <a:ext cx="4114800" cy="2660841"/>
          </a:xfrm>
          <a:prstGeom prst="rect">
            <a:avLst/>
          </a:prstGeom>
          <a:noFill/>
          <a:ln w="1">
            <a:noFill/>
            <a:miter lim="800000"/>
            <a:headEnd/>
            <a:tailEnd type="none" w="med" len="med"/>
          </a:ln>
          <a:effectLst/>
        </p:spPr>
      </p:pic>
      <p:pic>
        <p:nvPicPr>
          <p:cNvPr id="3" name="Picture 2" descr="vrg.jpg"/>
          <p:cNvPicPr>
            <a:picLocks noChangeAspect="1"/>
          </p:cNvPicPr>
          <p:nvPr/>
        </p:nvPicPr>
        <p:blipFill>
          <a:blip r:embed="rId3" cstate="print"/>
          <a:stretch>
            <a:fillRect/>
          </a:stretch>
        </p:blipFill>
        <p:spPr>
          <a:xfrm>
            <a:off x="4343400" y="996043"/>
            <a:ext cx="4114800" cy="3042557"/>
          </a:xfrm>
          <a:prstGeom prst="rect">
            <a:avLst/>
          </a:prstGeom>
        </p:spPr>
      </p:pic>
      <p:sp>
        <p:nvSpPr>
          <p:cNvPr id="13" name="Title 12"/>
          <p:cNvSpPr>
            <a:spLocks noGrp="1"/>
          </p:cNvSpPr>
          <p:nvPr>
            <p:ph type="title"/>
          </p:nvPr>
        </p:nvSpPr>
        <p:spPr/>
        <p:txBody>
          <a:bodyPr/>
          <a:lstStyle/>
          <a:p>
            <a:r>
              <a:rPr lang="en-US" dirty="0" smtClean="0"/>
              <a:t>Calibration/validation of SWAT hydrology</a:t>
            </a:r>
            <a:endParaRPr lang="en-US" dirty="0"/>
          </a:p>
        </p:txBody>
      </p:sp>
      <p:sp>
        <p:nvSpPr>
          <p:cNvPr id="10" name="Content Placeholder 9"/>
          <p:cNvSpPr>
            <a:spLocks noGrp="1"/>
          </p:cNvSpPr>
          <p:nvPr>
            <p:ph sz="half" idx="1"/>
          </p:nvPr>
        </p:nvSpPr>
        <p:spPr/>
        <p:txBody>
          <a:bodyPr/>
          <a:lstStyle/>
          <a:p>
            <a:r>
              <a:rPr lang="en-US" sz="2400" dirty="0"/>
              <a:t>Virtual </a:t>
            </a:r>
            <a:r>
              <a:rPr lang="en-US" sz="2400" dirty="0" smtClean="0"/>
              <a:t>NEXRAD rain </a:t>
            </a:r>
            <a:r>
              <a:rPr lang="en-US" sz="2400" dirty="0"/>
              <a:t>gauges were created in the centers of 164 sub-basins and were added to the SWAT database. </a:t>
            </a:r>
          </a:p>
          <a:p>
            <a:endParaRPr lang="en-US" sz="2400" dirty="0" smtClean="0"/>
          </a:p>
          <a:p>
            <a:endParaRPr lang="en-US" sz="2400" dirty="0"/>
          </a:p>
          <a:p>
            <a:r>
              <a:rPr lang="en-US" sz="2400" dirty="0" smtClean="0"/>
              <a:t>Results </a:t>
            </a:r>
            <a:r>
              <a:rPr lang="en-US" sz="2400" dirty="0"/>
              <a:t>after Sensitivity analysis and </a:t>
            </a:r>
            <a:r>
              <a:rPr lang="en-US" sz="2400" dirty="0" smtClean="0"/>
              <a:t>calibration</a:t>
            </a:r>
            <a:endParaRPr lang="en-US" sz="2400" dirty="0"/>
          </a:p>
        </p:txBody>
      </p:sp>
      <p:sp>
        <p:nvSpPr>
          <p:cNvPr id="5" name="Slide Number Placeholder 3"/>
          <p:cNvSpPr>
            <a:spLocks noGrp="1"/>
          </p:cNvSpPr>
          <p:nvPr>
            <p:ph type="sldNum" sz="quarter" idx="12"/>
          </p:nvPr>
        </p:nvSpPr>
        <p:spPr/>
        <p:txBody>
          <a:bodyPr/>
          <a:lstStyle/>
          <a:p>
            <a:pPr>
              <a:defRPr/>
            </a:pPr>
            <a:fld id="{57F865CD-3F65-4D64-929F-425B8D0ECAA6}" type="slidenum">
              <a:rPr lang="en-US" smtClean="0"/>
              <a:pPr>
                <a:defRPr/>
              </a:pPr>
              <a:t>31</a:t>
            </a:fld>
            <a:endParaRPr lang="en-US"/>
          </a:p>
        </p:txBody>
      </p:sp>
      <p:sp>
        <p:nvSpPr>
          <p:cNvPr id="8" name="Rectangle 7"/>
          <p:cNvSpPr/>
          <p:nvPr/>
        </p:nvSpPr>
        <p:spPr>
          <a:xfrm>
            <a:off x="5257800" y="4953000"/>
            <a:ext cx="1181734" cy="369332"/>
          </a:xfrm>
          <a:prstGeom prst="rect">
            <a:avLst/>
          </a:prstGeom>
        </p:spPr>
        <p:txBody>
          <a:bodyPr wrap="none">
            <a:spAutoFit/>
          </a:bodyPr>
          <a:lstStyle/>
          <a:p>
            <a:r>
              <a:rPr lang="en-US" dirty="0" smtClean="0">
                <a:solidFill>
                  <a:prstClr val="black"/>
                </a:solidFill>
              </a:rPr>
              <a:t>NSE = 0.84</a:t>
            </a:r>
            <a:endParaRPr lang="en-US" dirty="0">
              <a:solidFill>
                <a:prstClr val="black"/>
              </a:solidFill>
            </a:endParaRPr>
          </a:p>
        </p:txBody>
      </p:sp>
      <p:sp>
        <p:nvSpPr>
          <p:cNvPr id="15" name="TextBox 4"/>
          <p:cNvSpPr txBox="1">
            <a:spLocks noChangeArrowheads="1"/>
          </p:cNvSpPr>
          <p:nvPr/>
        </p:nvSpPr>
        <p:spPr bwMode="auto">
          <a:xfrm>
            <a:off x="381000" y="5410200"/>
            <a:ext cx="5257800" cy="138499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i="1" dirty="0" smtClean="0">
                <a:solidFill>
                  <a:srgbClr val="FF0000"/>
                </a:solidFill>
              </a:rPr>
              <a:t>SWAT can capture the hydrology of the San Antonio Basin</a:t>
            </a:r>
            <a:endParaRPr lang="en-US" sz="2800" i="1" dirty="0">
              <a:solidFill>
                <a:srgbClr val="FF0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820413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rcRect/>
          <a:stretch>
            <a:fillRect/>
          </a:stretch>
        </p:blipFill>
        <p:spPr bwMode="auto">
          <a:xfrm>
            <a:off x="4419600" y="3949120"/>
            <a:ext cx="4114800" cy="2832680"/>
          </a:xfrm>
          <a:prstGeom prst="rect">
            <a:avLst/>
          </a:prstGeom>
          <a:noFill/>
          <a:ln w="1">
            <a:noFill/>
            <a:miter lim="800000"/>
            <a:headEnd/>
            <a:tailEnd type="none" w="med" len="med"/>
          </a:ln>
          <a:effectLst/>
        </p:spPr>
      </p:pic>
      <p:pic>
        <p:nvPicPr>
          <p:cNvPr id="3" name="Picture 2"/>
          <p:cNvPicPr>
            <a:picLocks noChangeAspect="1"/>
          </p:cNvPicPr>
          <p:nvPr/>
        </p:nvPicPr>
        <p:blipFill>
          <a:blip r:embed="rId3" cstate="print"/>
          <a:srcRect/>
          <a:stretch>
            <a:fillRect/>
          </a:stretch>
        </p:blipFill>
        <p:spPr bwMode="auto">
          <a:xfrm>
            <a:off x="4419600" y="990600"/>
            <a:ext cx="4114800" cy="2893815"/>
          </a:xfrm>
          <a:prstGeom prst="rect">
            <a:avLst/>
          </a:prstGeom>
          <a:noFill/>
          <a:ln w="1">
            <a:noFill/>
            <a:miter lim="800000"/>
            <a:headEnd/>
            <a:tailEnd type="none" w="med" len="med"/>
          </a:ln>
          <a:effectLst/>
        </p:spPr>
      </p:pic>
      <p:sp>
        <p:nvSpPr>
          <p:cNvPr id="6" name="Rectangle 5"/>
          <p:cNvSpPr/>
          <p:nvPr/>
        </p:nvSpPr>
        <p:spPr>
          <a:xfrm>
            <a:off x="228600" y="4889718"/>
            <a:ext cx="4191000" cy="1815882"/>
          </a:xfrm>
          <a:prstGeom prst="rect">
            <a:avLst/>
          </a:prstGeom>
        </p:spPr>
        <p:txBody>
          <a:bodyPr wrap="square">
            <a:spAutoFit/>
          </a:bodyPr>
          <a:lstStyle/>
          <a:p>
            <a:r>
              <a:rPr lang="en-US" sz="2800" i="1" dirty="0" smtClean="0">
                <a:solidFill>
                  <a:srgbClr val="FF0000"/>
                </a:solidFill>
              </a:rPr>
              <a:t>Water quality can be estimated (up to 64% of variation) from SWAT modeling.</a:t>
            </a:r>
            <a:endParaRPr lang="en-US" sz="2800" i="1" dirty="0">
              <a:solidFill>
                <a:srgbClr val="FF0000"/>
              </a:solidFill>
            </a:endParaRPr>
          </a:p>
        </p:txBody>
      </p:sp>
      <p:sp>
        <p:nvSpPr>
          <p:cNvPr id="8" name="Title 7"/>
          <p:cNvSpPr>
            <a:spLocks noGrp="1"/>
          </p:cNvSpPr>
          <p:nvPr>
            <p:ph type="title"/>
          </p:nvPr>
        </p:nvSpPr>
        <p:spPr>
          <a:xfrm>
            <a:off x="457200" y="0"/>
            <a:ext cx="8229600" cy="1143000"/>
          </a:xfrm>
        </p:spPr>
        <p:txBody>
          <a:bodyPr/>
          <a:lstStyle/>
          <a:p>
            <a:r>
              <a:rPr lang="en-US" dirty="0" smtClean="0"/>
              <a:t>Water Quality with SWAT</a:t>
            </a:r>
            <a:endParaRPr lang="en-US" dirty="0"/>
          </a:p>
        </p:txBody>
      </p:sp>
      <p:sp>
        <p:nvSpPr>
          <p:cNvPr id="9" name="Content Placeholder 8"/>
          <p:cNvSpPr>
            <a:spLocks noGrp="1"/>
          </p:cNvSpPr>
          <p:nvPr>
            <p:ph sz="half" idx="1"/>
          </p:nvPr>
        </p:nvSpPr>
        <p:spPr/>
        <p:txBody>
          <a:bodyPr/>
          <a:lstStyle/>
          <a:p>
            <a:r>
              <a:rPr lang="en-US" sz="2400" dirty="0" smtClean="0"/>
              <a:t>Observed water </a:t>
            </a:r>
            <a:r>
              <a:rPr lang="en-US" sz="2400" dirty="0"/>
              <a:t>quality </a:t>
            </a:r>
            <a:r>
              <a:rPr lang="en-US" sz="2400" dirty="0" smtClean="0"/>
              <a:t>(discrete in time) compared </a:t>
            </a:r>
            <a:r>
              <a:rPr lang="en-US" sz="2400" dirty="0"/>
              <a:t>to </a:t>
            </a:r>
            <a:r>
              <a:rPr lang="en-US" sz="2400" dirty="0" smtClean="0"/>
              <a:t>simulated </a:t>
            </a:r>
            <a:r>
              <a:rPr lang="en-US" sz="2400" dirty="0"/>
              <a:t>data.</a:t>
            </a:r>
          </a:p>
          <a:p>
            <a:endParaRPr lang="en-US" sz="2400" dirty="0" smtClean="0"/>
          </a:p>
          <a:p>
            <a:endParaRPr lang="en-US" sz="2400" dirty="0" smtClean="0"/>
          </a:p>
          <a:p>
            <a:r>
              <a:rPr lang="en-US" sz="2400" dirty="0" smtClean="0"/>
              <a:t>Correlation </a:t>
            </a:r>
            <a:r>
              <a:rPr lang="en-US" sz="2400" dirty="0"/>
              <a:t>(pair wise)  for  </a:t>
            </a:r>
            <a:r>
              <a:rPr lang="en-US" sz="2400" dirty="0" smtClean="0"/>
              <a:t>NO</a:t>
            </a:r>
            <a:r>
              <a:rPr lang="en-US" sz="2400" baseline="-25000" dirty="0" smtClean="0"/>
              <a:t>3</a:t>
            </a:r>
            <a:r>
              <a:rPr lang="en-US" sz="2400" dirty="0" smtClean="0"/>
              <a:t> </a:t>
            </a:r>
            <a:r>
              <a:rPr lang="en-US" sz="2400" dirty="0"/>
              <a:t>(</a:t>
            </a:r>
            <a:r>
              <a:rPr lang="en-US" sz="2400" dirty="0" smtClean="0"/>
              <a:t>mg/L) </a:t>
            </a:r>
            <a:r>
              <a:rPr lang="en-US" sz="2400" dirty="0"/>
              <a:t>was </a:t>
            </a:r>
            <a:r>
              <a:rPr lang="en-US" sz="2400" dirty="0" smtClean="0"/>
              <a:t>0.8</a:t>
            </a:r>
            <a:endParaRPr lang="en-US" sz="2400" dirty="0"/>
          </a:p>
        </p:txBody>
      </p:sp>
      <p:sp>
        <p:nvSpPr>
          <p:cNvPr id="7" name="Slide Number Placeholder 3"/>
          <p:cNvSpPr>
            <a:spLocks noGrp="1"/>
          </p:cNvSpPr>
          <p:nvPr>
            <p:ph type="sldNum" sz="quarter" idx="12"/>
          </p:nvPr>
        </p:nvSpPr>
        <p:spPr/>
        <p:txBody>
          <a:bodyPr/>
          <a:lstStyle/>
          <a:p>
            <a:pPr>
              <a:defRPr/>
            </a:pPr>
            <a:fld id="{57F865CD-3F65-4D64-929F-425B8D0ECAA6}" type="slidenum">
              <a:rPr lang="en-US" smtClean="0"/>
              <a:pPr>
                <a:defRPr/>
              </a:pPr>
              <a:t>32</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038148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Nutrient sampling</a:t>
            </a:r>
            <a:endParaRPr lang="en-US" dirty="0"/>
          </a:p>
        </p:txBody>
      </p:sp>
      <p:sp>
        <p:nvSpPr>
          <p:cNvPr id="6" name="Text Placeholder 5"/>
          <p:cNvSpPr>
            <a:spLocks noGrp="1"/>
          </p:cNvSpPr>
          <p:nvPr>
            <p:ph type="body" idx="1"/>
          </p:nvPr>
        </p:nvSpPr>
        <p:spPr/>
        <p:txBody>
          <a:bodyPr/>
          <a:lstStyle/>
          <a:p>
            <a:r>
              <a:rPr lang="en-US" dirty="0" smtClean="0"/>
              <a:t>Claire G. </a:t>
            </a:r>
            <a:r>
              <a:rPr lang="en-US" dirty="0"/>
              <a:t>Griffin (</a:t>
            </a:r>
            <a:r>
              <a:rPr lang="en-US" dirty="0" smtClean="0">
                <a:hlinkClick r:id="rId2"/>
              </a:rPr>
              <a:t>claire.griffin@mail.utexas.edu</a:t>
            </a:r>
            <a:r>
              <a:rPr lang="en-US" dirty="0" smtClean="0"/>
              <a:t>) and James W. McClelland</a:t>
            </a:r>
            <a:endParaRPr lang="en-US" dirty="0"/>
          </a:p>
        </p:txBody>
      </p:sp>
      <p:sp>
        <p:nvSpPr>
          <p:cNvPr id="4" name="Slide Number Placeholder 3"/>
          <p:cNvSpPr>
            <a:spLocks noGrp="1"/>
          </p:cNvSpPr>
          <p:nvPr>
            <p:ph type="sldNum" sz="quarter" idx="12"/>
          </p:nvPr>
        </p:nvSpPr>
        <p:spPr/>
        <p:txBody>
          <a:bodyPr/>
          <a:lstStyle/>
          <a:p>
            <a:pPr>
              <a:defRPr/>
            </a:pPr>
            <a:fld id="{57F865CD-3F65-4D64-929F-425B8D0ECAA6}" type="slidenum">
              <a:rPr lang="en-US" smtClean="0"/>
              <a:pPr>
                <a:defRPr/>
              </a:pPr>
              <a:t>33</a:t>
            </a:fld>
            <a:endParaRPr lang="en-US"/>
          </a:p>
        </p:txBody>
      </p:sp>
      <p:grpSp>
        <p:nvGrpSpPr>
          <p:cNvPr id="7" name="Group 6"/>
          <p:cNvGrpSpPr>
            <a:grpSpLocks noChangeAspect="1"/>
          </p:cNvGrpSpPr>
          <p:nvPr/>
        </p:nvGrpSpPr>
        <p:grpSpPr>
          <a:xfrm>
            <a:off x="3429000" y="228600"/>
            <a:ext cx="5486400" cy="3519821"/>
            <a:chOff x="0" y="469900"/>
            <a:chExt cx="9144000" cy="5866368"/>
          </a:xfrm>
        </p:grpSpPr>
        <p:pic>
          <p:nvPicPr>
            <p:cNvPr id="8" name="Picture 8"/>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8000" t="12201" r="8000" b="7039"/>
            <a:stretch>
              <a:fillRect/>
            </a:stretch>
          </p:blipFill>
          <p:spPr bwMode="auto">
            <a:xfrm>
              <a:off x="2286000" y="1976437"/>
              <a:ext cx="2286000" cy="175736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9" name="AutoShape 10"/>
            <p:cNvSpPr>
              <a:spLocks noChangeArrowheads="1"/>
            </p:cNvSpPr>
            <p:nvPr/>
          </p:nvSpPr>
          <p:spPr bwMode="auto">
            <a:xfrm rot="-5400000">
              <a:off x="2286000" y="1062037"/>
              <a:ext cx="914400" cy="91440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17694720 60000 65536"/>
                <a:gd name="T17" fmla="*/ 11796480 60000 65536"/>
                <a:gd name="T18" fmla="*/ 17694720 60000 65536"/>
                <a:gd name="T19" fmla="*/ 11796480 60000 65536"/>
                <a:gd name="T20" fmla="*/ 5898240 60000 65536"/>
                <a:gd name="T21" fmla="*/ 5898240 60000 65536"/>
                <a:gd name="T22" fmla="*/ 0 60000 65536"/>
                <a:gd name="T23" fmla="*/ 0 60000 65536"/>
                <a:gd name="T24" fmla="*/ 3085 w 21600"/>
                <a:gd name="T25" fmla="*/ 12343 h 21600"/>
                <a:gd name="T26" fmla="*/ 18514 w 21600"/>
                <a:gd name="T27" fmla="*/ 1851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5429" y="0"/>
                  </a:moveTo>
                  <a:lnTo>
                    <a:pt x="9257" y="6171"/>
                  </a:lnTo>
                  <a:lnTo>
                    <a:pt x="12343" y="6171"/>
                  </a:lnTo>
                  <a:lnTo>
                    <a:pt x="12343" y="12343"/>
                  </a:lnTo>
                  <a:lnTo>
                    <a:pt x="6171" y="12343"/>
                  </a:lnTo>
                  <a:lnTo>
                    <a:pt x="6171" y="9257"/>
                  </a:lnTo>
                  <a:lnTo>
                    <a:pt x="0" y="15429"/>
                  </a:lnTo>
                  <a:lnTo>
                    <a:pt x="6171" y="21600"/>
                  </a:lnTo>
                  <a:lnTo>
                    <a:pt x="6171" y="18514"/>
                  </a:lnTo>
                  <a:lnTo>
                    <a:pt x="18514" y="18514"/>
                  </a:lnTo>
                  <a:lnTo>
                    <a:pt x="18514" y="6171"/>
                  </a:lnTo>
                  <a:lnTo>
                    <a:pt x="21600" y="6171"/>
                  </a:lnTo>
                  <a:lnTo>
                    <a:pt x="15429" y="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0" name="AutoShape 11"/>
            <p:cNvSpPr>
              <a:spLocks noChangeArrowheads="1"/>
            </p:cNvSpPr>
            <p:nvPr/>
          </p:nvSpPr>
          <p:spPr bwMode="auto">
            <a:xfrm flipV="1">
              <a:off x="4572000" y="2362200"/>
              <a:ext cx="914400" cy="914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chemeClr val="accent1"/>
            </a:solidFill>
            <a:ln w="9525">
              <a:solidFill>
                <a:schemeClr val="tx1"/>
              </a:solidFill>
              <a:miter lim="800000"/>
              <a:headEnd/>
              <a:tailEnd/>
            </a:ln>
          </p:spPr>
          <p:txBody>
            <a:bodyPr wrap="none" anchor="ctr"/>
            <a:lstStyle/>
            <a:p>
              <a:endParaRPr lang="en-US"/>
            </a:p>
          </p:txBody>
        </p:sp>
        <p:pic>
          <p:nvPicPr>
            <p:cNvPr id="11" name="Picture 8"/>
            <p:cNvPicPr>
              <a:picLocks noChangeAspect="1" noChangeArrowheads="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7692" t="19415" r="28093" b="19566"/>
            <a:stretch>
              <a:fillRect/>
            </a:stretch>
          </p:blipFill>
          <p:spPr bwMode="auto">
            <a:xfrm>
              <a:off x="4572000" y="3276600"/>
              <a:ext cx="2286000" cy="167630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2" name="Picture 8" descr="Total Precipitation"/>
            <p:cNvPicPr>
              <a:picLocks noChangeAspect="1" noChangeArrowheads="1" noCrop="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469900"/>
              <a:ext cx="2286000" cy="206516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3" name="Picture 3" descr="SABmap"/>
            <p:cNvPicPr>
              <a:picLocks noChangeAspect="1" noChangeArrowheads="1"/>
            </p:cNvPicPr>
            <p:nvPr/>
          </p:nvPicPr>
          <p:blipFill>
            <a:blip r:embed="rId6"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858000" y="4524687"/>
              <a:ext cx="2286000" cy="1811581"/>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4" name="AutoShape 11"/>
            <p:cNvSpPr>
              <a:spLocks noChangeArrowheads="1"/>
            </p:cNvSpPr>
            <p:nvPr/>
          </p:nvSpPr>
          <p:spPr bwMode="auto">
            <a:xfrm flipV="1">
              <a:off x="6858000" y="3593068"/>
              <a:ext cx="914400" cy="914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chemeClr val="accent1"/>
            </a:solidFill>
            <a:ln w="9525">
              <a:solidFill>
                <a:schemeClr val="tx1"/>
              </a:solidFill>
              <a:miter lim="800000"/>
              <a:headEnd/>
              <a:tailEnd/>
            </a:ln>
          </p:spPr>
          <p:txBody>
            <a:bodyPr wrap="none" anchor="ctr"/>
            <a:lstStyle/>
            <a:p>
              <a:endParaRPr lang="en-US"/>
            </a:p>
          </p:txBody>
        </p:sp>
      </p:grpSp>
      <p:sp>
        <p:nvSpPr>
          <p:cNvPr id="15" name="Rectangle 14"/>
          <p:cNvSpPr/>
          <p:nvPr/>
        </p:nvSpPr>
        <p:spPr>
          <a:xfrm>
            <a:off x="6172200" y="1912620"/>
            <a:ext cx="1371600" cy="1005782"/>
          </a:xfrm>
          <a:prstGeom prst="rect">
            <a:avLst/>
          </a:prstGeom>
          <a:no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TextBox 15"/>
          <p:cNvSpPr txBox="1"/>
          <p:nvPr/>
        </p:nvSpPr>
        <p:spPr>
          <a:xfrm>
            <a:off x="7696201" y="228600"/>
            <a:ext cx="1219200" cy="523220"/>
          </a:xfrm>
          <a:prstGeom prst="rect">
            <a:avLst/>
          </a:prstGeom>
          <a:noFill/>
        </p:spPr>
        <p:txBody>
          <a:bodyPr wrap="square" rtlCol="0">
            <a:spAutoFit/>
          </a:bodyPr>
          <a:lstStyle/>
          <a:p>
            <a:pPr algn="r"/>
            <a:r>
              <a:rPr lang="en-US" sz="2800" dirty="0" smtClean="0"/>
              <a:t>8/10</a:t>
            </a:r>
            <a:endParaRPr lang="en-US" sz="28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342509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Title 9"/>
          <p:cNvSpPr>
            <a:spLocks noGrp="1"/>
          </p:cNvSpPr>
          <p:nvPr>
            <p:ph type="title"/>
          </p:nvPr>
        </p:nvSpPr>
        <p:spPr/>
        <p:txBody>
          <a:bodyPr/>
          <a:lstStyle/>
          <a:p>
            <a:r>
              <a:rPr lang="en-US" sz="3800" smtClean="0"/>
              <a:t>Historical Data from Texas Commission of Environmental Quality</a:t>
            </a:r>
          </a:p>
        </p:txBody>
      </p:sp>
      <p:sp>
        <p:nvSpPr>
          <p:cNvPr id="19459" name="Slide Number Placeholder 3"/>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FBF0C348-CC73-4BF5-9849-6D6D23C370DA}" type="slidenum">
              <a:rPr lang="en-US" smtClean="0"/>
              <a:pPr eaLnBrk="1" hangingPunct="1"/>
              <a:t>34</a:t>
            </a:fld>
            <a:endParaRPr lang="en-US" smtClean="0"/>
          </a:p>
        </p:txBody>
      </p:sp>
      <p:sp>
        <p:nvSpPr>
          <p:cNvPr id="19460" name="TextBox 4"/>
          <p:cNvSpPr txBox="1">
            <a:spLocks noChangeArrowheads="1"/>
          </p:cNvSpPr>
          <p:nvPr/>
        </p:nvSpPr>
        <p:spPr bwMode="auto">
          <a:xfrm>
            <a:off x="381000" y="5724525"/>
            <a:ext cx="5715000" cy="95408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i="1">
                <a:solidFill>
                  <a:srgbClr val="FF0000"/>
                </a:solidFill>
              </a:rPr>
              <a:t>Significant amounts of baseflow historical data available</a:t>
            </a:r>
          </a:p>
        </p:txBody>
      </p:sp>
      <p:graphicFrame>
        <p:nvGraphicFramePr>
          <p:cNvPr id="10" name="Table 9"/>
          <p:cNvGraphicFramePr>
            <a:graphicFrameLocks noGrp="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129005442"/>
              </p:ext>
            </p:extLst>
          </p:nvPr>
        </p:nvGraphicFramePr>
        <p:xfrm>
          <a:off x="457200" y="1905000"/>
          <a:ext cx="8462963" cy="3241674"/>
        </p:xfrm>
        <a:graphic>
          <a:graphicData uri="http://schemas.openxmlformats.org/drawingml/2006/table">
            <a:tbl>
              <a:tblPr firstRow="1" bandRow="1">
                <a:tableStyleId>{8EC20E35-A176-4012-BC5E-935CFFF8708E}</a:tableStyleId>
              </a:tblPr>
              <a:tblGrid>
                <a:gridCol w="1066715"/>
                <a:gridCol w="990519"/>
                <a:gridCol w="1410977"/>
                <a:gridCol w="1373990"/>
                <a:gridCol w="1030493"/>
                <a:gridCol w="858744"/>
                <a:gridCol w="772870"/>
                <a:gridCol w="958655"/>
              </a:tblGrid>
              <a:tr h="251806">
                <a:tc>
                  <a:txBody>
                    <a:bodyPr/>
                    <a:lstStyle/>
                    <a:p>
                      <a:pPr algn="l" fontAlgn="b"/>
                      <a:endParaRPr lang="en-US" sz="1600" b="1" i="0" u="none" strike="noStrike" dirty="0">
                        <a:solidFill>
                          <a:srgbClr val="000000"/>
                        </a:solidFill>
                        <a:latin typeface="+mj-lt"/>
                        <a:ea typeface="Tahoma" pitchFamily="34" charset="0"/>
                        <a:cs typeface="Tahoma" pitchFamily="34" charset="0"/>
                      </a:endParaRPr>
                    </a:p>
                  </a:txBody>
                  <a:tcPr marL="7950" marR="7950" marT="7951" marB="0" anchor="b"/>
                </a:tc>
                <a:tc>
                  <a:txBody>
                    <a:bodyPr/>
                    <a:lstStyle/>
                    <a:p>
                      <a:pPr algn="ctr" fontAlgn="b"/>
                      <a:r>
                        <a:rPr lang="en-US" sz="1600" u="none" strike="noStrike"/>
                        <a:t>Nueces</a:t>
                      </a:r>
                      <a:endParaRPr lang="en-US" sz="1600" b="1" i="0" u="none" strike="noStrike">
                        <a:solidFill>
                          <a:srgbClr val="000000"/>
                        </a:solidFill>
                        <a:latin typeface="+mj-lt"/>
                        <a:ea typeface="Tahoma" pitchFamily="34" charset="0"/>
                        <a:cs typeface="Tahoma" pitchFamily="34" charset="0"/>
                      </a:endParaRPr>
                    </a:p>
                  </a:txBody>
                  <a:tcPr marL="7950" marR="7950" marT="7951" marB="0" anchor="b"/>
                </a:tc>
                <a:tc>
                  <a:txBody>
                    <a:bodyPr/>
                    <a:lstStyle/>
                    <a:p>
                      <a:pPr algn="ctr" fontAlgn="b"/>
                      <a:r>
                        <a:rPr lang="en-US" sz="1600" u="none" strike="noStrike"/>
                        <a:t>Guadalupe</a:t>
                      </a:r>
                      <a:endParaRPr lang="en-US" sz="1600" b="1" i="0" u="none" strike="noStrike">
                        <a:solidFill>
                          <a:srgbClr val="000000"/>
                        </a:solidFill>
                        <a:latin typeface="+mj-lt"/>
                        <a:ea typeface="Tahoma" pitchFamily="34" charset="0"/>
                        <a:cs typeface="Tahoma" pitchFamily="34" charset="0"/>
                      </a:endParaRPr>
                    </a:p>
                  </a:txBody>
                  <a:tcPr marL="7950" marR="7950" marT="7951" marB="0" anchor="b"/>
                </a:tc>
                <a:tc>
                  <a:txBody>
                    <a:bodyPr/>
                    <a:lstStyle/>
                    <a:p>
                      <a:pPr algn="ctr" fontAlgn="b"/>
                      <a:r>
                        <a:rPr lang="en-US" sz="1600" u="none" strike="noStrike"/>
                        <a:t>San Antonio</a:t>
                      </a:r>
                      <a:endParaRPr lang="en-US" sz="1600" b="1" i="0" u="none" strike="noStrike">
                        <a:solidFill>
                          <a:srgbClr val="000000"/>
                        </a:solidFill>
                        <a:latin typeface="+mj-lt"/>
                        <a:ea typeface="Tahoma" pitchFamily="34" charset="0"/>
                        <a:cs typeface="Tahoma" pitchFamily="34" charset="0"/>
                      </a:endParaRPr>
                    </a:p>
                  </a:txBody>
                  <a:tcPr marL="7950" marR="7950" marT="7951" marB="0" anchor="b"/>
                </a:tc>
                <a:tc>
                  <a:txBody>
                    <a:bodyPr/>
                    <a:lstStyle/>
                    <a:p>
                      <a:pPr algn="ctr" fontAlgn="b"/>
                      <a:r>
                        <a:rPr lang="en-US" sz="1600" u="none" strike="noStrike"/>
                        <a:t>Colorado</a:t>
                      </a:r>
                      <a:endParaRPr lang="en-US" sz="1600" b="1" i="0" u="none" strike="noStrike">
                        <a:solidFill>
                          <a:srgbClr val="000000"/>
                        </a:solidFill>
                        <a:latin typeface="+mj-lt"/>
                        <a:ea typeface="Tahoma" pitchFamily="34" charset="0"/>
                        <a:cs typeface="Tahoma" pitchFamily="34" charset="0"/>
                      </a:endParaRPr>
                    </a:p>
                  </a:txBody>
                  <a:tcPr marL="7950" marR="7950" marT="7951" marB="0" anchor="b"/>
                </a:tc>
                <a:tc>
                  <a:txBody>
                    <a:bodyPr/>
                    <a:lstStyle/>
                    <a:p>
                      <a:pPr algn="ctr" fontAlgn="b"/>
                      <a:r>
                        <a:rPr lang="en-US" sz="1600" u="none" strike="noStrike"/>
                        <a:t>Brazos</a:t>
                      </a:r>
                      <a:endParaRPr lang="en-US" sz="1600" b="1" i="0" u="none" strike="noStrike">
                        <a:solidFill>
                          <a:srgbClr val="000000"/>
                        </a:solidFill>
                        <a:latin typeface="+mj-lt"/>
                        <a:ea typeface="Tahoma" pitchFamily="34" charset="0"/>
                        <a:cs typeface="Tahoma" pitchFamily="34" charset="0"/>
                      </a:endParaRPr>
                    </a:p>
                  </a:txBody>
                  <a:tcPr marL="7950" marR="7950" marT="7951" marB="0" anchor="b"/>
                </a:tc>
                <a:tc>
                  <a:txBody>
                    <a:bodyPr/>
                    <a:lstStyle/>
                    <a:p>
                      <a:pPr algn="ctr" fontAlgn="b"/>
                      <a:r>
                        <a:rPr lang="en-US" sz="1600" u="none" strike="noStrike"/>
                        <a:t>Trinity</a:t>
                      </a:r>
                      <a:endParaRPr lang="en-US" sz="1600" b="1" i="0" u="none" strike="noStrike">
                        <a:solidFill>
                          <a:srgbClr val="000000"/>
                        </a:solidFill>
                        <a:latin typeface="+mj-lt"/>
                        <a:ea typeface="Tahoma" pitchFamily="34" charset="0"/>
                        <a:cs typeface="Tahoma" pitchFamily="34" charset="0"/>
                      </a:endParaRPr>
                    </a:p>
                  </a:txBody>
                  <a:tcPr marL="7950" marR="7950" marT="7951" marB="0" anchor="b"/>
                </a:tc>
                <a:tc>
                  <a:txBody>
                    <a:bodyPr/>
                    <a:lstStyle/>
                    <a:p>
                      <a:pPr algn="ctr" fontAlgn="b"/>
                      <a:r>
                        <a:rPr lang="en-US" sz="1600" u="none" strike="noStrike"/>
                        <a:t>Sabine</a:t>
                      </a:r>
                      <a:endParaRPr lang="en-US" sz="1600" b="1" i="0" u="none" strike="noStrike">
                        <a:solidFill>
                          <a:srgbClr val="000000"/>
                        </a:solidFill>
                        <a:latin typeface="+mj-lt"/>
                        <a:ea typeface="Tahoma" pitchFamily="34" charset="0"/>
                        <a:cs typeface="Tahoma" pitchFamily="34" charset="0"/>
                      </a:endParaRPr>
                    </a:p>
                  </a:txBody>
                  <a:tcPr marL="7950" marR="7950" marT="7951" marB="0" anchor="b"/>
                </a:tc>
              </a:tr>
              <a:tr h="251806">
                <a:tc>
                  <a:txBody>
                    <a:bodyPr/>
                    <a:lstStyle/>
                    <a:p>
                      <a:pPr algn="l" fontAlgn="b"/>
                      <a:r>
                        <a:rPr lang="en-US" sz="1600" b="1" u="none" strike="noStrike" dirty="0" smtClean="0"/>
                        <a:t>TOC</a:t>
                      </a:r>
                      <a:endParaRPr lang="en-US" sz="1600" b="1" i="0" u="none" strike="noStrike" dirty="0">
                        <a:solidFill>
                          <a:srgbClr val="000000"/>
                        </a:solidFill>
                        <a:latin typeface="+mj-lt"/>
                        <a:ea typeface="Tahoma" pitchFamily="34" charset="0"/>
                        <a:cs typeface="Tahoma" pitchFamily="34" charset="0"/>
                      </a:endParaRPr>
                    </a:p>
                  </a:txBody>
                  <a:tcPr marL="7950" marR="7950" marT="7951" marB="0" anchor="b"/>
                </a:tc>
                <a:tc>
                  <a:txBody>
                    <a:bodyPr/>
                    <a:lstStyle/>
                    <a:p>
                      <a:pPr algn="ctr" fontAlgn="b"/>
                      <a:r>
                        <a:rPr lang="en-US" sz="1600" u="none" strike="noStrike"/>
                        <a:t>47</a:t>
                      </a:r>
                      <a:endParaRPr lang="en-US" sz="1600" b="0" i="0" u="none" strike="noStrike">
                        <a:solidFill>
                          <a:srgbClr val="000000"/>
                        </a:solidFill>
                        <a:latin typeface="+mj-lt"/>
                        <a:ea typeface="Tahoma" pitchFamily="34" charset="0"/>
                        <a:cs typeface="Tahoma" pitchFamily="34" charset="0"/>
                      </a:endParaRPr>
                    </a:p>
                  </a:txBody>
                  <a:tcPr marL="7950" marR="7950" marT="7951" marB="0" anchor="b"/>
                </a:tc>
                <a:tc>
                  <a:txBody>
                    <a:bodyPr/>
                    <a:lstStyle/>
                    <a:p>
                      <a:pPr algn="ctr" fontAlgn="b"/>
                      <a:r>
                        <a:rPr lang="en-US" sz="1600" u="none" strike="noStrike"/>
                        <a:t>0</a:t>
                      </a:r>
                      <a:endParaRPr lang="en-US" sz="1600" b="0" i="0" u="none" strike="noStrike">
                        <a:solidFill>
                          <a:srgbClr val="000000"/>
                        </a:solidFill>
                        <a:latin typeface="+mj-lt"/>
                        <a:ea typeface="Tahoma" pitchFamily="34" charset="0"/>
                        <a:cs typeface="Tahoma" pitchFamily="34" charset="0"/>
                      </a:endParaRPr>
                    </a:p>
                  </a:txBody>
                  <a:tcPr marL="7950" marR="7950" marT="7951" marB="0" anchor="b"/>
                </a:tc>
                <a:tc>
                  <a:txBody>
                    <a:bodyPr/>
                    <a:lstStyle/>
                    <a:p>
                      <a:pPr algn="ctr" fontAlgn="b"/>
                      <a:r>
                        <a:rPr lang="en-US" sz="1600" u="none" strike="noStrike"/>
                        <a:t>148</a:t>
                      </a:r>
                      <a:endParaRPr lang="en-US" sz="1600" b="0" i="0" u="none" strike="noStrike">
                        <a:solidFill>
                          <a:srgbClr val="000000"/>
                        </a:solidFill>
                        <a:latin typeface="+mj-lt"/>
                        <a:ea typeface="Tahoma" pitchFamily="34" charset="0"/>
                        <a:cs typeface="Tahoma" pitchFamily="34" charset="0"/>
                      </a:endParaRPr>
                    </a:p>
                  </a:txBody>
                  <a:tcPr marL="7950" marR="7950" marT="7951" marB="0" anchor="b"/>
                </a:tc>
                <a:tc>
                  <a:txBody>
                    <a:bodyPr/>
                    <a:lstStyle/>
                    <a:p>
                      <a:pPr algn="ctr" fontAlgn="b"/>
                      <a:r>
                        <a:rPr lang="en-US" sz="1600" u="none" strike="noStrike"/>
                        <a:t>125</a:t>
                      </a:r>
                      <a:endParaRPr lang="en-US" sz="1600" b="0" i="0" u="none" strike="noStrike">
                        <a:solidFill>
                          <a:srgbClr val="000000"/>
                        </a:solidFill>
                        <a:latin typeface="+mj-lt"/>
                        <a:ea typeface="Tahoma" pitchFamily="34" charset="0"/>
                        <a:cs typeface="Tahoma" pitchFamily="34" charset="0"/>
                      </a:endParaRPr>
                    </a:p>
                  </a:txBody>
                  <a:tcPr marL="7950" marR="7950" marT="7951" marB="0" anchor="b"/>
                </a:tc>
                <a:tc>
                  <a:txBody>
                    <a:bodyPr/>
                    <a:lstStyle/>
                    <a:p>
                      <a:pPr algn="ctr" fontAlgn="b"/>
                      <a:r>
                        <a:rPr lang="en-US" sz="1600" u="none" strike="noStrike"/>
                        <a:t>0</a:t>
                      </a:r>
                      <a:endParaRPr lang="en-US" sz="1600" b="0" i="0" u="none" strike="noStrike">
                        <a:solidFill>
                          <a:srgbClr val="000000"/>
                        </a:solidFill>
                        <a:latin typeface="+mj-lt"/>
                        <a:ea typeface="Tahoma" pitchFamily="34" charset="0"/>
                        <a:cs typeface="Tahoma" pitchFamily="34" charset="0"/>
                      </a:endParaRPr>
                    </a:p>
                  </a:txBody>
                  <a:tcPr marL="7950" marR="7950" marT="7951" marB="0" anchor="b"/>
                </a:tc>
                <a:tc>
                  <a:txBody>
                    <a:bodyPr/>
                    <a:lstStyle/>
                    <a:p>
                      <a:pPr algn="ctr" fontAlgn="b"/>
                      <a:r>
                        <a:rPr lang="en-US" sz="1600" u="none" strike="noStrike"/>
                        <a:t>75</a:t>
                      </a:r>
                      <a:endParaRPr lang="en-US" sz="1600" b="0" i="0" u="none" strike="noStrike">
                        <a:solidFill>
                          <a:srgbClr val="000000"/>
                        </a:solidFill>
                        <a:latin typeface="+mj-lt"/>
                        <a:ea typeface="Tahoma" pitchFamily="34" charset="0"/>
                        <a:cs typeface="Tahoma" pitchFamily="34" charset="0"/>
                      </a:endParaRPr>
                    </a:p>
                  </a:txBody>
                  <a:tcPr marL="7950" marR="7950" marT="7951" marB="0" anchor="b"/>
                </a:tc>
                <a:tc>
                  <a:txBody>
                    <a:bodyPr/>
                    <a:lstStyle/>
                    <a:p>
                      <a:pPr algn="ctr" fontAlgn="b"/>
                      <a:r>
                        <a:rPr lang="en-US" sz="1600" u="none" strike="noStrike"/>
                        <a:t>200</a:t>
                      </a:r>
                      <a:endParaRPr lang="en-US" sz="1600" b="0" i="0" u="none" strike="noStrike">
                        <a:solidFill>
                          <a:srgbClr val="000000"/>
                        </a:solidFill>
                        <a:latin typeface="+mj-lt"/>
                        <a:ea typeface="Tahoma" pitchFamily="34" charset="0"/>
                        <a:cs typeface="Tahoma" pitchFamily="34" charset="0"/>
                      </a:endParaRPr>
                    </a:p>
                  </a:txBody>
                  <a:tcPr marL="7950" marR="7950" marT="7951" marB="0" anchor="b"/>
                </a:tc>
              </a:tr>
              <a:tr h="251806">
                <a:tc>
                  <a:txBody>
                    <a:bodyPr/>
                    <a:lstStyle/>
                    <a:p>
                      <a:pPr algn="l" fontAlgn="b"/>
                      <a:r>
                        <a:rPr lang="en-US" sz="1600" b="1" u="none" strike="noStrike"/>
                        <a:t>Kjeldahl N</a:t>
                      </a:r>
                      <a:endParaRPr lang="en-US" sz="1600" b="1" i="0" u="none" strike="noStrike">
                        <a:solidFill>
                          <a:srgbClr val="000000"/>
                        </a:solidFill>
                        <a:latin typeface="+mj-lt"/>
                        <a:ea typeface="Tahoma" pitchFamily="34" charset="0"/>
                        <a:cs typeface="Tahoma" pitchFamily="34" charset="0"/>
                      </a:endParaRPr>
                    </a:p>
                  </a:txBody>
                  <a:tcPr marL="7950" marR="7950" marT="7951" marB="0" anchor="b"/>
                </a:tc>
                <a:tc>
                  <a:txBody>
                    <a:bodyPr/>
                    <a:lstStyle/>
                    <a:p>
                      <a:pPr algn="ctr" fontAlgn="b"/>
                      <a:r>
                        <a:rPr lang="en-US" sz="1600" u="none" strike="noStrike"/>
                        <a:t>14</a:t>
                      </a:r>
                      <a:endParaRPr lang="en-US" sz="1600" b="0" i="0" u="none" strike="noStrike">
                        <a:solidFill>
                          <a:srgbClr val="000000"/>
                        </a:solidFill>
                        <a:latin typeface="+mj-lt"/>
                        <a:ea typeface="Tahoma" pitchFamily="34" charset="0"/>
                        <a:cs typeface="Tahoma" pitchFamily="34" charset="0"/>
                      </a:endParaRPr>
                    </a:p>
                  </a:txBody>
                  <a:tcPr marL="7950" marR="7950" marT="7951" marB="0" anchor="b"/>
                </a:tc>
                <a:tc>
                  <a:txBody>
                    <a:bodyPr/>
                    <a:lstStyle/>
                    <a:p>
                      <a:pPr algn="ctr" fontAlgn="b"/>
                      <a:r>
                        <a:rPr lang="en-US" sz="1600" u="none" strike="noStrike"/>
                        <a:t>32</a:t>
                      </a:r>
                      <a:endParaRPr lang="en-US" sz="1600" b="0" i="0" u="none" strike="noStrike">
                        <a:solidFill>
                          <a:srgbClr val="000000"/>
                        </a:solidFill>
                        <a:latin typeface="+mj-lt"/>
                        <a:ea typeface="Tahoma" pitchFamily="34" charset="0"/>
                        <a:cs typeface="Tahoma" pitchFamily="34" charset="0"/>
                      </a:endParaRPr>
                    </a:p>
                  </a:txBody>
                  <a:tcPr marL="7950" marR="7950" marT="7951" marB="0" anchor="b"/>
                </a:tc>
                <a:tc>
                  <a:txBody>
                    <a:bodyPr/>
                    <a:lstStyle/>
                    <a:p>
                      <a:pPr algn="ctr" fontAlgn="b"/>
                      <a:r>
                        <a:rPr lang="en-US" sz="1600" u="none" strike="noStrike"/>
                        <a:t>135</a:t>
                      </a:r>
                      <a:endParaRPr lang="en-US" sz="1600" b="0" i="0" u="none" strike="noStrike">
                        <a:solidFill>
                          <a:srgbClr val="000000"/>
                        </a:solidFill>
                        <a:latin typeface="+mj-lt"/>
                        <a:ea typeface="Tahoma" pitchFamily="34" charset="0"/>
                        <a:cs typeface="Tahoma" pitchFamily="34" charset="0"/>
                      </a:endParaRPr>
                    </a:p>
                  </a:txBody>
                  <a:tcPr marL="7950" marR="7950" marT="7951" marB="0" anchor="b"/>
                </a:tc>
                <a:tc>
                  <a:txBody>
                    <a:bodyPr/>
                    <a:lstStyle/>
                    <a:p>
                      <a:pPr algn="ctr" fontAlgn="b"/>
                      <a:r>
                        <a:rPr lang="en-US" sz="1600" u="none" strike="noStrike"/>
                        <a:t>148</a:t>
                      </a:r>
                      <a:endParaRPr lang="en-US" sz="1600" b="0" i="0" u="none" strike="noStrike">
                        <a:solidFill>
                          <a:srgbClr val="000000"/>
                        </a:solidFill>
                        <a:latin typeface="+mj-lt"/>
                        <a:ea typeface="Tahoma" pitchFamily="34" charset="0"/>
                        <a:cs typeface="Tahoma" pitchFamily="34" charset="0"/>
                      </a:endParaRPr>
                    </a:p>
                  </a:txBody>
                  <a:tcPr marL="7950" marR="7950" marT="7951" marB="0" anchor="b"/>
                </a:tc>
                <a:tc>
                  <a:txBody>
                    <a:bodyPr/>
                    <a:lstStyle/>
                    <a:p>
                      <a:pPr algn="ctr" fontAlgn="b"/>
                      <a:r>
                        <a:rPr lang="en-US" sz="1600" u="none" strike="noStrike"/>
                        <a:t>90</a:t>
                      </a:r>
                      <a:endParaRPr lang="en-US" sz="1600" b="0" i="0" u="none" strike="noStrike">
                        <a:solidFill>
                          <a:srgbClr val="000000"/>
                        </a:solidFill>
                        <a:latin typeface="+mj-lt"/>
                        <a:ea typeface="Tahoma" pitchFamily="34" charset="0"/>
                        <a:cs typeface="Tahoma" pitchFamily="34" charset="0"/>
                      </a:endParaRPr>
                    </a:p>
                  </a:txBody>
                  <a:tcPr marL="7950" marR="7950" marT="7951" marB="0" anchor="b"/>
                </a:tc>
                <a:tc>
                  <a:txBody>
                    <a:bodyPr/>
                    <a:lstStyle/>
                    <a:p>
                      <a:pPr algn="ctr" fontAlgn="b"/>
                      <a:r>
                        <a:rPr lang="en-US" sz="1600" u="none" strike="noStrike"/>
                        <a:t>103</a:t>
                      </a:r>
                      <a:endParaRPr lang="en-US" sz="1600" b="0" i="0" u="none" strike="noStrike">
                        <a:solidFill>
                          <a:srgbClr val="000000"/>
                        </a:solidFill>
                        <a:latin typeface="+mj-lt"/>
                        <a:ea typeface="Tahoma" pitchFamily="34" charset="0"/>
                        <a:cs typeface="Tahoma" pitchFamily="34" charset="0"/>
                      </a:endParaRPr>
                    </a:p>
                  </a:txBody>
                  <a:tcPr marL="7950" marR="7950" marT="7951" marB="0" anchor="b"/>
                </a:tc>
                <a:tc>
                  <a:txBody>
                    <a:bodyPr/>
                    <a:lstStyle/>
                    <a:p>
                      <a:pPr algn="ctr" fontAlgn="b"/>
                      <a:r>
                        <a:rPr lang="en-US" sz="1600" u="none" strike="noStrike"/>
                        <a:t>63</a:t>
                      </a:r>
                      <a:endParaRPr lang="en-US" sz="1600" b="0" i="0" u="none" strike="noStrike">
                        <a:solidFill>
                          <a:srgbClr val="000000"/>
                        </a:solidFill>
                        <a:latin typeface="+mj-lt"/>
                        <a:ea typeface="Tahoma" pitchFamily="34" charset="0"/>
                        <a:cs typeface="Tahoma" pitchFamily="34" charset="0"/>
                      </a:endParaRPr>
                    </a:p>
                  </a:txBody>
                  <a:tcPr marL="7950" marR="7950" marT="7951" marB="0" anchor="b"/>
                </a:tc>
              </a:tr>
              <a:tr h="251806">
                <a:tc>
                  <a:txBody>
                    <a:bodyPr/>
                    <a:lstStyle/>
                    <a:p>
                      <a:pPr algn="l" fontAlgn="b"/>
                      <a:r>
                        <a:rPr lang="en-US" sz="1600" b="1" u="none" strike="noStrike"/>
                        <a:t>NO3</a:t>
                      </a:r>
                      <a:endParaRPr lang="en-US" sz="1600" b="1" i="0" u="none" strike="noStrike">
                        <a:solidFill>
                          <a:srgbClr val="000000"/>
                        </a:solidFill>
                        <a:latin typeface="+mj-lt"/>
                        <a:ea typeface="Tahoma" pitchFamily="34" charset="0"/>
                        <a:cs typeface="Tahoma" pitchFamily="34" charset="0"/>
                      </a:endParaRPr>
                    </a:p>
                  </a:txBody>
                  <a:tcPr marL="7950" marR="7950" marT="7951" marB="0" anchor="b"/>
                </a:tc>
                <a:tc>
                  <a:txBody>
                    <a:bodyPr/>
                    <a:lstStyle/>
                    <a:p>
                      <a:pPr algn="ctr" fontAlgn="b"/>
                      <a:r>
                        <a:rPr lang="en-US" sz="1600" u="none" strike="noStrike"/>
                        <a:t>55</a:t>
                      </a:r>
                      <a:endParaRPr lang="en-US" sz="1600" b="0" i="0" u="none" strike="noStrike">
                        <a:solidFill>
                          <a:srgbClr val="000000"/>
                        </a:solidFill>
                        <a:latin typeface="+mj-lt"/>
                        <a:ea typeface="Tahoma" pitchFamily="34" charset="0"/>
                        <a:cs typeface="Tahoma" pitchFamily="34" charset="0"/>
                      </a:endParaRPr>
                    </a:p>
                  </a:txBody>
                  <a:tcPr marL="7950" marR="7950" marT="7951" marB="0" anchor="b"/>
                </a:tc>
                <a:tc>
                  <a:txBody>
                    <a:bodyPr/>
                    <a:lstStyle/>
                    <a:p>
                      <a:pPr algn="ctr" fontAlgn="b"/>
                      <a:r>
                        <a:rPr lang="en-US" sz="1600" u="none" strike="noStrike"/>
                        <a:t>62</a:t>
                      </a:r>
                      <a:endParaRPr lang="en-US" sz="1600" b="0" i="0" u="none" strike="noStrike">
                        <a:solidFill>
                          <a:srgbClr val="000000"/>
                        </a:solidFill>
                        <a:latin typeface="+mj-lt"/>
                        <a:ea typeface="Tahoma" pitchFamily="34" charset="0"/>
                        <a:cs typeface="Tahoma" pitchFamily="34" charset="0"/>
                      </a:endParaRPr>
                    </a:p>
                  </a:txBody>
                  <a:tcPr marL="7950" marR="7950" marT="7951" marB="0" anchor="b"/>
                </a:tc>
                <a:tc>
                  <a:txBody>
                    <a:bodyPr/>
                    <a:lstStyle/>
                    <a:p>
                      <a:pPr algn="ctr" fontAlgn="b"/>
                      <a:r>
                        <a:rPr lang="en-US" sz="1600" u="none" strike="noStrike"/>
                        <a:t>169</a:t>
                      </a:r>
                      <a:endParaRPr lang="en-US" sz="1600" b="0" i="0" u="none" strike="noStrike">
                        <a:solidFill>
                          <a:srgbClr val="000000"/>
                        </a:solidFill>
                        <a:latin typeface="+mj-lt"/>
                        <a:ea typeface="Tahoma" pitchFamily="34" charset="0"/>
                        <a:cs typeface="Tahoma" pitchFamily="34" charset="0"/>
                      </a:endParaRPr>
                    </a:p>
                  </a:txBody>
                  <a:tcPr marL="7950" marR="7950" marT="7951" marB="0" anchor="b"/>
                </a:tc>
                <a:tc>
                  <a:txBody>
                    <a:bodyPr/>
                    <a:lstStyle/>
                    <a:p>
                      <a:pPr algn="ctr" fontAlgn="b"/>
                      <a:r>
                        <a:rPr lang="en-US" sz="1600" u="none" strike="noStrike"/>
                        <a:t>149</a:t>
                      </a:r>
                      <a:endParaRPr lang="en-US" sz="1600" b="0" i="0" u="none" strike="noStrike">
                        <a:solidFill>
                          <a:srgbClr val="000000"/>
                        </a:solidFill>
                        <a:latin typeface="+mj-lt"/>
                        <a:ea typeface="Tahoma" pitchFamily="34" charset="0"/>
                        <a:cs typeface="Tahoma" pitchFamily="34" charset="0"/>
                      </a:endParaRPr>
                    </a:p>
                  </a:txBody>
                  <a:tcPr marL="7950" marR="7950" marT="7951" marB="0" anchor="b"/>
                </a:tc>
                <a:tc>
                  <a:txBody>
                    <a:bodyPr/>
                    <a:lstStyle/>
                    <a:p>
                      <a:pPr algn="ctr" fontAlgn="b"/>
                      <a:r>
                        <a:rPr lang="en-US" sz="1600" u="none" strike="noStrike"/>
                        <a:t>98</a:t>
                      </a:r>
                      <a:endParaRPr lang="en-US" sz="1600" b="0" i="0" u="none" strike="noStrike">
                        <a:solidFill>
                          <a:srgbClr val="000000"/>
                        </a:solidFill>
                        <a:latin typeface="+mj-lt"/>
                        <a:ea typeface="Tahoma" pitchFamily="34" charset="0"/>
                        <a:cs typeface="Tahoma" pitchFamily="34" charset="0"/>
                      </a:endParaRPr>
                    </a:p>
                  </a:txBody>
                  <a:tcPr marL="7950" marR="7950" marT="7951" marB="0" anchor="b"/>
                </a:tc>
                <a:tc>
                  <a:txBody>
                    <a:bodyPr/>
                    <a:lstStyle/>
                    <a:p>
                      <a:pPr algn="ctr" fontAlgn="b"/>
                      <a:r>
                        <a:rPr lang="en-US" sz="1600" u="none" strike="noStrike"/>
                        <a:t>38</a:t>
                      </a:r>
                      <a:endParaRPr lang="en-US" sz="1600" b="0" i="0" u="none" strike="noStrike">
                        <a:solidFill>
                          <a:srgbClr val="000000"/>
                        </a:solidFill>
                        <a:latin typeface="+mj-lt"/>
                        <a:ea typeface="Tahoma" pitchFamily="34" charset="0"/>
                        <a:cs typeface="Tahoma" pitchFamily="34" charset="0"/>
                      </a:endParaRPr>
                    </a:p>
                  </a:txBody>
                  <a:tcPr marL="7950" marR="7950" marT="7951" marB="0" anchor="b"/>
                </a:tc>
                <a:tc>
                  <a:txBody>
                    <a:bodyPr/>
                    <a:lstStyle/>
                    <a:p>
                      <a:pPr algn="ctr" fontAlgn="b"/>
                      <a:r>
                        <a:rPr lang="en-US" sz="1600" u="none" strike="noStrike" dirty="0"/>
                        <a:t>264</a:t>
                      </a:r>
                      <a:endParaRPr lang="en-US" sz="1600" b="0" i="0" u="none" strike="noStrike" dirty="0">
                        <a:solidFill>
                          <a:srgbClr val="000000"/>
                        </a:solidFill>
                        <a:latin typeface="+mj-lt"/>
                        <a:ea typeface="Tahoma" pitchFamily="34" charset="0"/>
                        <a:cs typeface="Tahoma" pitchFamily="34" charset="0"/>
                      </a:endParaRPr>
                    </a:p>
                  </a:txBody>
                  <a:tcPr marL="7950" marR="7950" marT="7951" marB="0" anchor="b"/>
                </a:tc>
              </a:tr>
              <a:tr h="251806">
                <a:tc>
                  <a:txBody>
                    <a:bodyPr/>
                    <a:lstStyle/>
                    <a:p>
                      <a:pPr algn="l" fontAlgn="b"/>
                      <a:r>
                        <a:rPr lang="en-US" sz="1600" b="1" u="none" strike="noStrike"/>
                        <a:t>NH4</a:t>
                      </a:r>
                      <a:endParaRPr lang="en-US" sz="1600" b="1" i="0" u="none" strike="noStrike">
                        <a:solidFill>
                          <a:srgbClr val="000000"/>
                        </a:solidFill>
                        <a:latin typeface="+mj-lt"/>
                        <a:ea typeface="Tahoma" pitchFamily="34" charset="0"/>
                        <a:cs typeface="Tahoma" pitchFamily="34" charset="0"/>
                      </a:endParaRPr>
                    </a:p>
                  </a:txBody>
                  <a:tcPr marL="7950" marR="7950" marT="7951" marB="0" anchor="b"/>
                </a:tc>
                <a:tc>
                  <a:txBody>
                    <a:bodyPr/>
                    <a:lstStyle/>
                    <a:p>
                      <a:pPr algn="ctr" fontAlgn="b"/>
                      <a:r>
                        <a:rPr lang="en-US" sz="1600" u="none" strike="noStrike"/>
                        <a:t>55</a:t>
                      </a:r>
                      <a:endParaRPr lang="en-US" sz="1600" b="0" i="0" u="none" strike="noStrike">
                        <a:solidFill>
                          <a:srgbClr val="000000"/>
                        </a:solidFill>
                        <a:latin typeface="+mj-lt"/>
                        <a:ea typeface="Tahoma" pitchFamily="34" charset="0"/>
                        <a:cs typeface="Tahoma" pitchFamily="34" charset="0"/>
                      </a:endParaRPr>
                    </a:p>
                  </a:txBody>
                  <a:tcPr marL="7950" marR="7950" marT="7951" marB="0" anchor="b"/>
                </a:tc>
                <a:tc>
                  <a:txBody>
                    <a:bodyPr/>
                    <a:lstStyle/>
                    <a:p>
                      <a:pPr algn="ctr" fontAlgn="b"/>
                      <a:r>
                        <a:rPr lang="en-US" sz="1600" u="none" strike="noStrike"/>
                        <a:t>63</a:t>
                      </a:r>
                      <a:endParaRPr lang="en-US" sz="1600" b="0" i="0" u="none" strike="noStrike">
                        <a:solidFill>
                          <a:srgbClr val="000000"/>
                        </a:solidFill>
                        <a:latin typeface="+mj-lt"/>
                        <a:ea typeface="Tahoma" pitchFamily="34" charset="0"/>
                        <a:cs typeface="Tahoma" pitchFamily="34" charset="0"/>
                      </a:endParaRPr>
                    </a:p>
                  </a:txBody>
                  <a:tcPr marL="7950" marR="7950" marT="7951" marB="0" anchor="b"/>
                </a:tc>
                <a:tc>
                  <a:txBody>
                    <a:bodyPr/>
                    <a:lstStyle/>
                    <a:p>
                      <a:pPr algn="ctr" fontAlgn="b"/>
                      <a:r>
                        <a:rPr lang="en-US" sz="1600" u="none" strike="noStrike"/>
                        <a:t>219</a:t>
                      </a:r>
                      <a:endParaRPr lang="en-US" sz="1600" b="0" i="0" u="none" strike="noStrike">
                        <a:solidFill>
                          <a:srgbClr val="000000"/>
                        </a:solidFill>
                        <a:latin typeface="+mj-lt"/>
                        <a:ea typeface="Tahoma" pitchFamily="34" charset="0"/>
                        <a:cs typeface="Tahoma" pitchFamily="34" charset="0"/>
                      </a:endParaRPr>
                    </a:p>
                  </a:txBody>
                  <a:tcPr marL="7950" marR="7950" marT="7951" marB="0" anchor="b"/>
                </a:tc>
                <a:tc>
                  <a:txBody>
                    <a:bodyPr/>
                    <a:lstStyle/>
                    <a:p>
                      <a:pPr algn="ctr" fontAlgn="b"/>
                      <a:r>
                        <a:rPr lang="en-US" sz="1600" u="none" strike="noStrike"/>
                        <a:t>144</a:t>
                      </a:r>
                      <a:endParaRPr lang="en-US" sz="1600" b="0" i="0" u="none" strike="noStrike">
                        <a:solidFill>
                          <a:srgbClr val="000000"/>
                        </a:solidFill>
                        <a:latin typeface="+mj-lt"/>
                        <a:ea typeface="Tahoma" pitchFamily="34" charset="0"/>
                        <a:cs typeface="Tahoma" pitchFamily="34" charset="0"/>
                      </a:endParaRPr>
                    </a:p>
                  </a:txBody>
                  <a:tcPr marL="7950" marR="7950" marT="7951" marB="0" anchor="b"/>
                </a:tc>
                <a:tc>
                  <a:txBody>
                    <a:bodyPr/>
                    <a:lstStyle/>
                    <a:p>
                      <a:pPr algn="ctr" fontAlgn="b"/>
                      <a:r>
                        <a:rPr lang="en-US" sz="1600" u="none" strike="noStrike"/>
                        <a:t>101</a:t>
                      </a:r>
                      <a:endParaRPr lang="en-US" sz="1600" b="0" i="0" u="none" strike="noStrike">
                        <a:solidFill>
                          <a:srgbClr val="000000"/>
                        </a:solidFill>
                        <a:latin typeface="+mj-lt"/>
                        <a:ea typeface="Tahoma" pitchFamily="34" charset="0"/>
                        <a:cs typeface="Tahoma" pitchFamily="34" charset="0"/>
                      </a:endParaRPr>
                    </a:p>
                  </a:txBody>
                  <a:tcPr marL="7950" marR="7950" marT="7951" marB="0" anchor="b"/>
                </a:tc>
                <a:tc>
                  <a:txBody>
                    <a:bodyPr/>
                    <a:lstStyle/>
                    <a:p>
                      <a:pPr algn="ctr" fontAlgn="b"/>
                      <a:r>
                        <a:rPr lang="en-US" sz="1600" u="none" strike="noStrike"/>
                        <a:t>167</a:t>
                      </a:r>
                      <a:endParaRPr lang="en-US" sz="1600" b="0" i="0" u="none" strike="noStrike">
                        <a:solidFill>
                          <a:srgbClr val="000000"/>
                        </a:solidFill>
                        <a:latin typeface="+mj-lt"/>
                        <a:ea typeface="Tahoma" pitchFamily="34" charset="0"/>
                        <a:cs typeface="Tahoma" pitchFamily="34" charset="0"/>
                      </a:endParaRPr>
                    </a:p>
                  </a:txBody>
                  <a:tcPr marL="7950" marR="7950" marT="7951" marB="0" anchor="b"/>
                </a:tc>
                <a:tc>
                  <a:txBody>
                    <a:bodyPr/>
                    <a:lstStyle/>
                    <a:p>
                      <a:pPr algn="ctr" fontAlgn="b"/>
                      <a:r>
                        <a:rPr lang="en-US" sz="1600" u="none" strike="noStrike"/>
                        <a:t>142</a:t>
                      </a:r>
                      <a:endParaRPr lang="en-US" sz="1600" b="0" i="0" u="none" strike="noStrike">
                        <a:solidFill>
                          <a:srgbClr val="000000"/>
                        </a:solidFill>
                        <a:latin typeface="+mj-lt"/>
                        <a:ea typeface="Tahoma" pitchFamily="34" charset="0"/>
                        <a:cs typeface="Tahoma" pitchFamily="34" charset="0"/>
                      </a:endParaRPr>
                    </a:p>
                  </a:txBody>
                  <a:tcPr marL="7950" marR="7950" marT="7951" marB="0" anchor="b"/>
                </a:tc>
              </a:tr>
              <a:tr h="251806">
                <a:tc>
                  <a:txBody>
                    <a:bodyPr/>
                    <a:lstStyle/>
                    <a:p>
                      <a:pPr algn="l" fontAlgn="b"/>
                      <a:r>
                        <a:rPr lang="en-US" sz="1600" b="1" u="none" strike="noStrike" dirty="0"/>
                        <a:t>Ortho-PO4</a:t>
                      </a:r>
                      <a:endParaRPr lang="en-US" sz="1600" b="1" i="0" u="none" strike="noStrike" dirty="0">
                        <a:solidFill>
                          <a:srgbClr val="000000"/>
                        </a:solidFill>
                        <a:latin typeface="+mj-lt"/>
                        <a:ea typeface="Tahoma" pitchFamily="34" charset="0"/>
                        <a:cs typeface="Tahoma" pitchFamily="34" charset="0"/>
                      </a:endParaRPr>
                    </a:p>
                  </a:txBody>
                  <a:tcPr marL="7950" marR="7950" marT="7951" marB="0" anchor="b"/>
                </a:tc>
                <a:tc>
                  <a:txBody>
                    <a:bodyPr/>
                    <a:lstStyle/>
                    <a:p>
                      <a:pPr algn="ctr" fontAlgn="b"/>
                      <a:r>
                        <a:rPr lang="en-US" sz="1600" u="none" strike="noStrike"/>
                        <a:t>0</a:t>
                      </a:r>
                      <a:endParaRPr lang="en-US" sz="1600" b="0" i="0" u="none" strike="noStrike">
                        <a:solidFill>
                          <a:srgbClr val="000000"/>
                        </a:solidFill>
                        <a:latin typeface="+mj-lt"/>
                        <a:ea typeface="Tahoma" pitchFamily="34" charset="0"/>
                        <a:cs typeface="Tahoma" pitchFamily="34" charset="0"/>
                      </a:endParaRPr>
                    </a:p>
                  </a:txBody>
                  <a:tcPr marL="7950" marR="7950" marT="7951" marB="0" anchor="b"/>
                </a:tc>
                <a:tc>
                  <a:txBody>
                    <a:bodyPr/>
                    <a:lstStyle/>
                    <a:p>
                      <a:pPr algn="ctr" fontAlgn="b"/>
                      <a:r>
                        <a:rPr lang="en-US" sz="1600" u="none" strike="noStrike"/>
                        <a:t>19</a:t>
                      </a:r>
                      <a:endParaRPr lang="en-US" sz="1600" b="0" i="0" u="none" strike="noStrike">
                        <a:solidFill>
                          <a:srgbClr val="000000"/>
                        </a:solidFill>
                        <a:latin typeface="+mj-lt"/>
                        <a:ea typeface="Tahoma" pitchFamily="34" charset="0"/>
                        <a:cs typeface="Tahoma" pitchFamily="34" charset="0"/>
                      </a:endParaRPr>
                    </a:p>
                  </a:txBody>
                  <a:tcPr marL="7950" marR="7950" marT="7951" marB="0" anchor="b"/>
                </a:tc>
                <a:tc>
                  <a:txBody>
                    <a:bodyPr/>
                    <a:lstStyle/>
                    <a:p>
                      <a:pPr algn="ctr" fontAlgn="b"/>
                      <a:r>
                        <a:rPr lang="en-US" sz="1600" u="none" strike="noStrike"/>
                        <a:t>66</a:t>
                      </a:r>
                      <a:endParaRPr lang="en-US" sz="1600" b="0" i="0" u="none" strike="noStrike">
                        <a:solidFill>
                          <a:srgbClr val="000000"/>
                        </a:solidFill>
                        <a:latin typeface="+mj-lt"/>
                        <a:ea typeface="Tahoma" pitchFamily="34" charset="0"/>
                        <a:cs typeface="Tahoma" pitchFamily="34" charset="0"/>
                      </a:endParaRPr>
                    </a:p>
                  </a:txBody>
                  <a:tcPr marL="7950" marR="7950" marT="7951" marB="0" anchor="b"/>
                </a:tc>
                <a:tc>
                  <a:txBody>
                    <a:bodyPr/>
                    <a:lstStyle/>
                    <a:p>
                      <a:pPr algn="ctr" fontAlgn="b"/>
                      <a:r>
                        <a:rPr lang="en-US" sz="1600" u="none" strike="noStrike"/>
                        <a:t>152</a:t>
                      </a:r>
                      <a:endParaRPr lang="en-US" sz="1600" b="0" i="0" u="none" strike="noStrike">
                        <a:solidFill>
                          <a:srgbClr val="000000"/>
                        </a:solidFill>
                        <a:latin typeface="+mj-lt"/>
                        <a:ea typeface="Tahoma" pitchFamily="34" charset="0"/>
                        <a:cs typeface="Tahoma" pitchFamily="34" charset="0"/>
                      </a:endParaRPr>
                    </a:p>
                  </a:txBody>
                  <a:tcPr marL="7950" marR="7950" marT="7951" marB="0" anchor="b"/>
                </a:tc>
                <a:tc>
                  <a:txBody>
                    <a:bodyPr/>
                    <a:lstStyle/>
                    <a:p>
                      <a:pPr algn="ctr" fontAlgn="b"/>
                      <a:r>
                        <a:rPr lang="en-US" sz="1600" u="none" strike="noStrike"/>
                        <a:t>99</a:t>
                      </a:r>
                      <a:endParaRPr lang="en-US" sz="1600" b="0" i="0" u="none" strike="noStrike">
                        <a:solidFill>
                          <a:srgbClr val="000000"/>
                        </a:solidFill>
                        <a:latin typeface="+mj-lt"/>
                        <a:ea typeface="Tahoma" pitchFamily="34" charset="0"/>
                        <a:cs typeface="Tahoma" pitchFamily="34" charset="0"/>
                      </a:endParaRPr>
                    </a:p>
                  </a:txBody>
                  <a:tcPr marL="7950" marR="7950" marT="7951" marB="0" anchor="b"/>
                </a:tc>
                <a:tc>
                  <a:txBody>
                    <a:bodyPr/>
                    <a:lstStyle/>
                    <a:p>
                      <a:pPr algn="ctr" fontAlgn="b"/>
                      <a:r>
                        <a:rPr lang="en-US" sz="1600" u="none" strike="noStrike"/>
                        <a:t>104</a:t>
                      </a:r>
                      <a:endParaRPr lang="en-US" sz="1600" b="0" i="0" u="none" strike="noStrike">
                        <a:solidFill>
                          <a:srgbClr val="000000"/>
                        </a:solidFill>
                        <a:latin typeface="+mj-lt"/>
                        <a:ea typeface="Tahoma" pitchFamily="34" charset="0"/>
                        <a:cs typeface="Tahoma" pitchFamily="34" charset="0"/>
                      </a:endParaRPr>
                    </a:p>
                  </a:txBody>
                  <a:tcPr marL="7950" marR="7950" marT="7951" marB="0" anchor="b"/>
                </a:tc>
                <a:tc>
                  <a:txBody>
                    <a:bodyPr/>
                    <a:lstStyle/>
                    <a:p>
                      <a:pPr algn="ctr" fontAlgn="b"/>
                      <a:r>
                        <a:rPr lang="en-US" sz="1600" u="none" strike="noStrike"/>
                        <a:t>102</a:t>
                      </a:r>
                      <a:endParaRPr lang="en-US" sz="1600" b="0" i="0" u="none" strike="noStrike">
                        <a:solidFill>
                          <a:srgbClr val="000000"/>
                        </a:solidFill>
                        <a:latin typeface="+mj-lt"/>
                        <a:ea typeface="Tahoma" pitchFamily="34" charset="0"/>
                        <a:cs typeface="Tahoma" pitchFamily="34" charset="0"/>
                      </a:endParaRPr>
                    </a:p>
                  </a:txBody>
                  <a:tcPr marL="7950" marR="7950" marT="7951" marB="0" anchor="b"/>
                </a:tc>
              </a:tr>
              <a:tr h="495661">
                <a:tc>
                  <a:txBody>
                    <a:bodyPr/>
                    <a:lstStyle/>
                    <a:p>
                      <a:pPr algn="l" fontAlgn="b"/>
                      <a:r>
                        <a:rPr lang="en-US" sz="1600" b="1" u="none" strike="noStrike" dirty="0"/>
                        <a:t>Organic </a:t>
                      </a:r>
                      <a:r>
                        <a:rPr lang="en-US" sz="1600" b="1" u="none" strike="noStrike" dirty="0" smtClean="0"/>
                        <a:t>Nitrogen</a:t>
                      </a:r>
                      <a:endParaRPr lang="en-US" sz="1600" b="1" i="0" u="none" strike="noStrike" dirty="0">
                        <a:solidFill>
                          <a:srgbClr val="000000"/>
                        </a:solidFill>
                        <a:latin typeface="+mj-lt"/>
                        <a:ea typeface="Tahoma" pitchFamily="34" charset="0"/>
                        <a:cs typeface="Tahoma" pitchFamily="34" charset="0"/>
                      </a:endParaRPr>
                    </a:p>
                  </a:txBody>
                  <a:tcPr marL="7950" marR="7950" marT="7951" marB="0" anchor="b"/>
                </a:tc>
                <a:tc>
                  <a:txBody>
                    <a:bodyPr/>
                    <a:lstStyle/>
                    <a:p>
                      <a:pPr algn="ctr" fontAlgn="b"/>
                      <a:r>
                        <a:rPr lang="en-US" sz="1600" u="none" strike="noStrike"/>
                        <a:t>0</a:t>
                      </a:r>
                      <a:endParaRPr lang="en-US" sz="1600" b="0" i="0" u="none" strike="noStrike">
                        <a:solidFill>
                          <a:srgbClr val="000000"/>
                        </a:solidFill>
                        <a:latin typeface="+mj-lt"/>
                        <a:ea typeface="Tahoma" pitchFamily="34" charset="0"/>
                        <a:cs typeface="Tahoma" pitchFamily="34" charset="0"/>
                      </a:endParaRPr>
                    </a:p>
                  </a:txBody>
                  <a:tcPr marL="7950" marR="7950" marT="7951" marB="0" anchor="b"/>
                </a:tc>
                <a:tc>
                  <a:txBody>
                    <a:bodyPr/>
                    <a:lstStyle/>
                    <a:p>
                      <a:pPr algn="ctr" fontAlgn="b"/>
                      <a:r>
                        <a:rPr lang="en-US" sz="1600" u="none" strike="noStrike"/>
                        <a:t>0</a:t>
                      </a:r>
                      <a:endParaRPr lang="en-US" sz="1600" b="0" i="0" u="none" strike="noStrike">
                        <a:solidFill>
                          <a:srgbClr val="000000"/>
                        </a:solidFill>
                        <a:latin typeface="+mj-lt"/>
                        <a:ea typeface="Tahoma" pitchFamily="34" charset="0"/>
                        <a:cs typeface="Tahoma" pitchFamily="34" charset="0"/>
                      </a:endParaRPr>
                    </a:p>
                  </a:txBody>
                  <a:tcPr marL="7950" marR="7950" marT="7951" marB="0" anchor="b"/>
                </a:tc>
                <a:tc>
                  <a:txBody>
                    <a:bodyPr/>
                    <a:lstStyle/>
                    <a:p>
                      <a:pPr algn="ctr" fontAlgn="b"/>
                      <a:r>
                        <a:rPr lang="en-US" sz="1600" u="none" strike="noStrike"/>
                        <a:t>0</a:t>
                      </a:r>
                      <a:endParaRPr lang="en-US" sz="1600" b="0" i="0" u="none" strike="noStrike">
                        <a:solidFill>
                          <a:srgbClr val="000000"/>
                        </a:solidFill>
                        <a:latin typeface="+mj-lt"/>
                        <a:ea typeface="Tahoma" pitchFamily="34" charset="0"/>
                        <a:cs typeface="Tahoma" pitchFamily="34" charset="0"/>
                      </a:endParaRPr>
                    </a:p>
                  </a:txBody>
                  <a:tcPr marL="7950" marR="7950" marT="7951" marB="0" anchor="b"/>
                </a:tc>
                <a:tc>
                  <a:txBody>
                    <a:bodyPr/>
                    <a:lstStyle/>
                    <a:p>
                      <a:pPr algn="ctr" fontAlgn="b"/>
                      <a:r>
                        <a:rPr lang="en-US" sz="1600" u="none" strike="noStrike"/>
                        <a:t>32</a:t>
                      </a:r>
                      <a:endParaRPr lang="en-US" sz="1600" b="0" i="0" u="none" strike="noStrike">
                        <a:solidFill>
                          <a:srgbClr val="000000"/>
                        </a:solidFill>
                        <a:latin typeface="+mj-lt"/>
                        <a:ea typeface="Tahoma" pitchFamily="34" charset="0"/>
                        <a:cs typeface="Tahoma" pitchFamily="34" charset="0"/>
                      </a:endParaRPr>
                    </a:p>
                  </a:txBody>
                  <a:tcPr marL="7950" marR="7950" marT="7951" marB="0" anchor="b"/>
                </a:tc>
                <a:tc>
                  <a:txBody>
                    <a:bodyPr/>
                    <a:lstStyle/>
                    <a:p>
                      <a:pPr algn="ctr" fontAlgn="b"/>
                      <a:r>
                        <a:rPr lang="en-US" sz="1600" u="none" strike="noStrike"/>
                        <a:t>0</a:t>
                      </a:r>
                      <a:endParaRPr lang="en-US" sz="1600" b="0" i="0" u="none" strike="noStrike">
                        <a:solidFill>
                          <a:srgbClr val="000000"/>
                        </a:solidFill>
                        <a:latin typeface="+mj-lt"/>
                        <a:ea typeface="Tahoma" pitchFamily="34" charset="0"/>
                        <a:cs typeface="Tahoma" pitchFamily="34" charset="0"/>
                      </a:endParaRPr>
                    </a:p>
                  </a:txBody>
                  <a:tcPr marL="7950" marR="7950" marT="7951" marB="0" anchor="b"/>
                </a:tc>
                <a:tc>
                  <a:txBody>
                    <a:bodyPr/>
                    <a:lstStyle/>
                    <a:p>
                      <a:pPr algn="ctr" fontAlgn="b"/>
                      <a:r>
                        <a:rPr lang="en-US" sz="1600" u="none" strike="noStrike"/>
                        <a:t>0</a:t>
                      </a:r>
                      <a:endParaRPr lang="en-US" sz="1600" b="0" i="0" u="none" strike="noStrike">
                        <a:solidFill>
                          <a:srgbClr val="000000"/>
                        </a:solidFill>
                        <a:latin typeface="+mj-lt"/>
                        <a:ea typeface="Tahoma" pitchFamily="34" charset="0"/>
                        <a:cs typeface="Tahoma" pitchFamily="34" charset="0"/>
                      </a:endParaRPr>
                    </a:p>
                  </a:txBody>
                  <a:tcPr marL="7950" marR="7950" marT="7951" marB="0" anchor="b"/>
                </a:tc>
                <a:tc>
                  <a:txBody>
                    <a:bodyPr/>
                    <a:lstStyle/>
                    <a:p>
                      <a:pPr algn="ctr" fontAlgn="b"/>
                      <a:r>
                        <a:rPr lang="en-US" sz="1600" u="none" strike="noStrike"/>
                        <a:t>0</a:t>
                      </a:r>
                      <a:endParaRPr lang="en-US" sz="1600" b="0" i="0" u="none" strike="noStrike">
                        <a:solidFill>
                          <a:srgbClr val="000000"/>
                        </a:solidFill>
                        <a:latin typeface="+mj-lt"/>
                        <a:ea typeface="Tahoma" pitchFamily="34" charset="0"/>
                        <a:cs typeface="Tahoma" pitchFamily="34" charset="0"/>
                      </a:endParaRPr>
                    </a:p>
                  </a:txBody>
                  <a:tcPr marL="7950" marR="7950" marT="7951" marB="0" anchor="b"/>
                </a:tc>
              </a:tr>
              <a:tr h="739516">
                <a:tc>
                  <a:txBody>
                    <a:bodyPr/>
                    <a:lstStyle/>
                    <a:p>
                      <a:pPr algn="l" fontAlgn="b"/>
                      <a:r>
                        <a:rPr lang="en-US" sz="1600" b="1" u="none" strike="noStrike" dirty="0"/>
                        <a:t>Organic </a:t>
                      </a:r>
                      <a:r>
                        <a:rPr lang="en-US" sz="1600" b="1" u="none" strike="noStrike" dirty="0" smtClean="0"/>
                        <a:t>Nitrogen* </a:t>
                      </a:r>
                      <a:r>
                        <a:rPr lang="en-US" sz="1600" b="1" u="none" strike="noStrike" dirty="0"/>
                        <a:t>(</a:t>
                      </a:r>
                      <a:r>
                        <a:rPr lang="en-US" sz="1600" b="1" u="none" strike="noStrike" dirty="0" smtClean="0"/>
                        <a:t>Calc)</a:t>
                      </a:r>
                      <a:endParaRPr lang="en-US" sz="1600" b="1" i="0" u="none" strike="noStrike" dirty="0">
                        <a:solidFill>
                          <a:srgbClr val="000000"/>
                        </a:solidFill>
                        <a:latin typeface="+mj-lt"/>
                        <a:ea typeface="Tahoma" pitchFamily="34" charset="0"/>
                        <a:cs typeface="Tahoma" pitchFamily="34" charset="0"/>
                      </a:endParaRPr>
                    </a:p>
                  </a:txBody>
                  <a:tcPr marL="7950" marR="7950" marT="7951" marB="0" anchor="b"/>
                </a:tc>
                <a:tc>
                  <a:txBody>
                    <a:bodyPr/>
                    <a:lstStyle/>
                    <a:p>
                      <a:pPr algn="ctr" fontAlgn="b"/>
                      <a:r>
                        <a:rPr lang="en-US" sz="1600" u="none" strike="noStrike"/>
                        <a:t>14</a:t>
                      </a:r>
                      <a:endParaRPr lang="en-US" sz="1600" b="0" i="0" u="none" strike="noStrike">
                        <a:solidFill>
                          <a:srgbClr val="000000"/>
                        </a:solidFill>
                        <a:latin typeface="+mj-lt"/>
                        <a:ea typeface="Tahoma" pitchFamily="34" charset="0"/>
                        <a:cs typeface="Tahoma" pitchFamily="34" charset="0"/>
                      </a:endParaRPr>
                    </a:p>
                  </a:txBody>
                  <a:tcPr marL="7950" marR="7950" marT="7951" marB="0" anchor="b"/>
                </a:tc>
                <a:tc>
                  <a:txBody>
                    <a:bodyPr/>
                    <a:lstStyle/>
                    <a:p>
                      <a:pPr algn="ctr" fontAlgn="b"/>
                      <a:r>
                        <a:rPr lang="en-US" sz="1600" u="none" strike="noStrike"/>
                        <a:t>31</a:t>
                      </a:r>
                      <a:endParaRPr lang="en-US" sz="1600" b="0" i="0" u="none" strike="noStrike">
                        <a:solidFill>
                          <a:srgbClr val="000000"/>
                        </a:solidFill>
                        <a:latin typeface="+mj-lt"/>
                        <a:ea typeface="Tahoma" pitchFamily="34" charset="0"/>
                        <a:cs typeface="Tahoma" pitchFamily="34" charset="0"/>
                      </a:endParaRPr>
                    </a:p>
                  </a:txBody>
                  <a:tcPr marL="7950" marR="7950" marT="7951" marB="0" anchor="b"/>
                </a:tc>
                <a:tc>
                  <a:txBody>
                    <a:bodyPr/>
                    <a:lstStyle/>
                    <a:p>
                      <a:pPr algn="ctr" fontAlgn="b"/>
                      <a:r>
                        <a:rPr lang="en-US" sz="1600" u="none" strike="noStrike"/>
                        <a:t>133</a:t>
                      </a:r>
                      <a:endParaRPr lang="en-US" sz="1600" b="0" i="0" u="none" strike="noStrike">
                        <a:solidFill>
                          <a:srgbClr val="000000"/>
                        </a:solidFill>
                        <a:latin typeface="+mj-lt"/>
                        <a:ea typeface="Tahoma" pitchFamily="34" charset="0"/>
                        <a:cs typeface="Tahoma" pitchFamily="34" charset="0"/>
                      </a:endParaRPr>
                    </a:p>
                  </a:txBody>
                  <a:tcPr marL="7950" marR="7950" marT="7951" marB="0" anchor="b"/>
                </a:tc>
                <a:tc>
                  <a:txBody>
                    <a:bodyPr/>
                    <a:lstStyle/>
                    <a:p>
                      <a:pPr algn="ctr" fontAlgn="b"/>
                      <a:r>
                        <a:rPr lang="en-US" sz="1600" u="none" strike="noStrike"/>
                        <a:t>142</a:t>
                      </a:r>
                      <a:endParaRPr lang="en-US" sz="1600" b="0" i="0" u="none" strike="noStrike">
                        <a:solidFill>
                          <a:srgbClr val="000000"/>
                        </a:solidFill>
                        <a:latin typeface="+mj-lt"/>
                        <a:ea typeface="Tahoma" pitchFamily="34" charset="0"/>
                        <a:cs typeface="Tahoma" pitchFamily="34" charset="0"/>
                      </a:endParaRPr>
                    </a:p>
                  </a:txBody>
                  <a:tcPr marL="7950" marR="7950" marT="7951" marB="0" anchor="b"/>
                </a:tc>
                <a:tc>
                  <a:txBody>
                    <a:bodyPr/>
                    <a:lstStyle/>
                    <a:p>
                      <a:pPr algn="ctr" fontAlgn="b"/>
                      <a:r>
                        <a:rPr lang="en-US" sz="1600" u="none" strike="noStrike"/>
                        <a:t>89</a:t>
                      </a:r>
                      <a:endParaRPr lang="en-US" sz="1600" b="0" i="0" u="none" strike="noStrike">
                        <a:solidFill>
                          <a:srgbClr val="000000"/>
                        </a:solidFill>
                        <a:latin typeface="+mj-lt"/>
                        <a:ea typeface="Tahoma" pitchFamily="34" charset="0"/>
                        <a:cs typeface="Tahoma" pitchFamily="34" charset="0"/>
                      </a:endParaRPr>
                    </a:p>
                  </a:txBody>
                  <a:tcPr marL="7950" marR="7950" marT="7951" marB="0" anchor="b"/>
                </a:tc>
                <a:tc>
                  <a:txBody>
                    <a:bodyPr/>
                    <a:lstStyle/>
                    <a:p>
                      <a:pPr algn="ctr" fontAlgn="b"/>
                      <a:r>
                        <a:rPr lang="en-US" sz="1600" u="none" strike="noStrike"/>
                        <a:t>102</a:t>
                      </a:r>
                      <a:endParaRPr lang="en-US" sz="1600" b="0" i="0" u="none" strike="noStrike">
                        <a:solidFill>
                          <a:srgbClr val="000000"/>
                        </a:solidFill>
                        <a:latin typeface="+mj-lt"/>
                        <a:ea typeface="Tahoma" pitchFamily="34" charset="0"/>
                        <a:cs typeface="Tahoma" pitchFamily="34" charset="0"/>
                      </a:endParaRPr>
                    </a:p>
                  </a:txBody>
                  <a:tcPr marL="7950" marR="7950" marT="7951" marB="0" anchor="b"/>
                </a:tc>
                <a:tc>
                  <a:txBody>
                    <a:bodyPr/>
                    <a:lstStyle/>
                    <a:p>
                      <a:pPr algn="ctr" fontAlgn="b"/>
                      <a:r>
                        <a:rPr lang="en-US" sz="1600" u="none" strike="noStrike"/>
                        <a:t>45</a:t>
                      </a:r>
                      <a:endParaRPr lang="en-US" sz="1600" b="0" i="0" u="none" strike="noStrike">
                        <a:solidFill>
                          <a:srgbClr val="000000"/>
                        </a:solidFill>
                        <a:latin typeface="+mj-lt"/>
                        <a:ea typeface="Tahoma" pitchFamily="34" charset="0"/>
                        <a:cs typeface="Tahoma" pitchFamily="34" charset="0"/>
                      </a:endParaRPr>
                    </a:p>
                  </a:txBody>
                  <a:tcPr marL="7950" marR="7950" marT="7951" marB="0" anchor="b"/>
                </a:tc>
              </a:tr>
              <a:tr h="495661">
                <a:tc>
                  <a:txBody>
                    <a:bodyPr/>
                    <a:lstStyle/>
                    <a:p>
                      <a:pPr algn="l" fontAlgn="b"/>
                      <a:r>
                        <a:rPr lang="en-US" sz="1600" b="1" u="none" strike="noStrike" dirty="0"/>
                        <a:t>Dates</a:t>
                      </a:r>
                      <a:endParaRPr lang="en-US" sz="1600" b="1" i="0" u="none" strike="noStrike" dirty="0">
                        <a:solidFill>
                          <a:srgbClr val="000000"/>
                        </a:solidFill>
                        <a:latin typeface="+mj-lt"/>
                        <a:ea typeface="Tahoma" pitchFamily="34" charset="0"/>
                        <a:cs typeface="Tahoma" pitchFamily="34" charset="0"/>
                      </a:endParaRPr>
                    </a:p>
                  </a:txBody>
                  <a:tcPr marL="7950" marR="7950" marT="7951" marB="0" anchor="b"/>
                </a:tc>
                <a:tc>
                  <a:txBody>
                    <a:bodyPr/>
                    <a:lstStyle/>
                    <a:p>
                      <a:pPr algn="ctr" fontAlgn="b"/>
                      <a:r>
                        <a:rPr lang="en-US" sz="1600" u="none" strike="noStrike"/>
                        <a:t>1998 - 2011 </a:t>
                      </a:r>
                      <a:endParaRPr lang="en-US" sz="1600" b="0" i="0" u="none" strike="noStrike">
                        <a:solidFill>
                          <a:srgbClr val="000000"/>
                        </a:solidFill>
                        <a:latin typeface="+mj-lt"/>
                        <a:ea typeface="Tahoma" pitchFamily="34" charset="0"/>
                        <a:cs typeface="Tahoma" pitchFamily="34" charset="0"/>
                      </a:endParaRPr>
                    </a:p>
                  </a:txBody>
                  <a:tcPr marL="7950" marR="7950" marT="7951" marB="0" anchor="b"/>
                </a:tc>
                <a:tc>
                  <a:txBody>
                    <a:bodyPr/>
                    <a:lstStyle/>
                    <a:p>
                      <a:pPr algn="ctr" fontAlgn="b"/>
                      <a:r>
                        <a:rPr lang="en-US" sz="1600" u="none" strike="noStrike"/>
                        <a:t>1990-2011</a:t>
                      </a:r>
                      <a:endParaRPr lang="en-US" sz="1600" b="0" i="0" u="none" strike="noStrike">
                        <a:solidFill>
                          <a:srgbClr val="000000"/>
                        </a:solidFill>
                        <a:latin typeface="+mj-lt"/>
                        <a:ea typeface="Tahoma" pitchFamily="34" charset="0"/>
                        <a:cs typeface="Tahoma" pitchFamily="34" charset="0"/>
                      </a:endParaRPr>
                    </a:p>
                  </a:txBody>
                  <a:tcPr marL="7950" marR="7950" marT="7951" marB="0" anchor="b"/>
                </a:tc>
                <a:tc>
                  <a:txBody>
                    <a:bodyPr/>
                    <a:lstStyle/>
                    <a:p>
                      <a:pPr algn="ctr" fontAlgn="b"/>
                      <a:r>
                        <a:rPr lang="en-US" sz="1600" u="none" strike="noStrike"/>
                        <a:t>1990-2011</a:t>
                      </a:r>
                      <a:endParaRPr lang="en-US" sz="1600" b="0" i="0" u="none" strike="noStrike">
                        <a:solidFill>
                          <a:srgbClr val="000000"/>
                        </a:solidFill>
                        <a:latin typeface="+mj-lt"/>
                        <a:ea typeface="Tahoma" pitchFamily="34" charset="0"/>
                        <a:cs typeface="Tahoma" pitchFamily="34" charset="0"/>
                      </a:endParaRPr>
                    </a:p>
                  </a:txBody>
                  <a:tcPr marL="7950" marR="7950" marT="7951" marB="0" anchor="b"/>
                </a:tc>
                <a:tc>
                  <a:txBody>
                    <a:bodyPr/>
                    <a:lstStyle/>
                    <a:p>
                      <a:pPr algn="ctr" fontAlgn="b"/>
                      <a:r>
                        <a:rPr lang="en-US" sz="1600" u="none" strike="noStrike" dirty="0"/>
                        <a:t>1990 - 2011</a:t>
                      </a:r>
                      <a:endParaRPr lang="en-US" sz="1600" b="0" i="0" u="none" strike="noStrike" dirty="0">
                        <a:solidFill>
                          <a:srgbClr val="000000"/>
                        </a:solidFill>
                        <a:latin typeface="+mj-lt"/>
                        <a:ea typeface="Tahoma" pitchFamily="34" charset="0"/>
                        <a:cs typeface="Tahoma" pitchFamily="34" charset="0"/>
                      </a:endParaRPr>
                    </a:p>
                  </a:txBody>
                  <a:tcPr marL="7950" marR="7950" marT="7951" marB="0" anchor="b"/>
                </a:tc>
                <a:tc>
                  <a:txBody>
                    <a:bodyPr/>
                    <a:lstStyle/>
                    <a:p>
                      <a:pPr algn="ctr" fontAlgn="b"/>
                      <a:r>
                        <a:rPr lang="en-US" sz="1600" u="none" strike="noStrike"/>
                        <a:t>1990-2010</a:t>
                      </a:r>
                      <a:endParaRPr lang="en-US" sz="1600" b="0" i="0" u="none" strike="noStrike">
                        <a:solidFill>
                          <a:srgbClr val="000000"/>
                        </a:solidFill>
                        <a:latin typeface="+mj-lt"/>
                        <a:ea typeface="Tahoma" pitchFamily="34" charset="0"/>
                        <a:cs typeface="Tahoma" pitchFamily="34" charset="0"/>
                      </a:endParaRPr>
                    </a:p>
                  </a:txBody>
                  <a:tcPr marL="7950" marR="7950" marT="7951" marB="0" anchor="b"/>
                </a:tc>
                <a:tc>
                  <a:txBody>
                    <a:bodyPr/>
                    <a:lstStyle/>
                    <a:p>
                      <a:pPr algn="ctr" fontAlgn="b"/>
                      <a:r>
                        <a:rPr lang="en-US" sz="1600" u="none" strike="noStrike" dirty="0"/>
                        <a:t>1990-2010</a:t>
                      </a:r>
                      <a:endParaRPr lang="en-US" sz="1600" b="0" i="0" u="none" strike="noStrike" dirty="0">
                        <a:solidFill>
                          <a:srgbClr val="000000"/>
                        </a:solidFill>
                        <a:latin typeface="+mj-lt"/>
                        <a:ea typeface="Tahoma" pitchFamily="34" charset="0"/>
                        <a:cs typeface="Tahoma" pitchFamily="34" charset="0"/>
                      </a:endParaRPr>
                    </a:p>
                  </a:txBody>
                  <a:tcPr marL="7950" marR="7950" marT="7951" marB="0" anchor="b"/>
                </a:tc>
                <a:tc>
                  <a:txBody>
                    <a:bodyPr/>
                    <a:lstStyle/>
                    <a:p>
                      <a:pPr algn="ctr" fontAlgn="b"/>
                      <a:r>
                        <a:rPr lang="en-US" sz="1600" u="none" strike="noStrike" dirty="0"/>
                        <a:t>1990-2011</a:t>
                      </a:r>
                      <a:endParaRPr lang="en-US" sz="1600" b="0" i="0" u="none" strike="noStrike" dirty="0">
                        <a:solidFill>
                          <a:srgbClr val="000000"/>
                        </a:solidFill>
                        <a:latin typeface="+mj-lt"/>
                        <a:ea typeface="Tahoma" pitchFamily="34" charset="0"/>
                        <a:cs typeface="Tahoma" pitchFamily="34" charset="0"/>
                      </a:endParaRPr>
                    </a:p>
                  </a:txBody>
                  <a:tcPr marL="7950" marR="7950" marT="7951" marB="0" anchor="b"/>
                </a:tc>
              </a:tr>
            </a:tbl>
          </a:graphicData>
        </a:graphic>
      </p:graphicFrame>
      <p:sp>
        <p:nvSpPr>
          <p:cNvPr id="19537" name="TextBox 10"/>
          <p:cNvSpPr txBox="1">
            <a:spLocks noChangeArrowheads="1"/>
          </p:cNvSpPr>
          <p:nvPr/>
        </p:nvSpPr>
        <p:spPr bwMode="auto">
          <a:xfrm>
            <a:off x="381000" y="5181600"/>
            <a:ext cx="5711825" cy="36988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t>*Organic nitrogen calculated by Kjeldahl N minus NH4</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82" name="Picture 10"/>
          <p:cNvPicPr>
            <a:picLocks noChangeAspect="1" noChangeArrowheads="1"/>
          </p:cNvPicPr>
          <p:nvPr/>
        </p:nvPicPr>
        <p:blipFill>
          <a:blip r:embed="rId3"/>
          <a:srcRect/>
          <a:stretch>
            <a:fillRect/>
          </a:stretch>
        </p:blipFill>
        <p:spPr bwMode="auto">
          <a:xfrm>
            <a:off x="5486400" y="1600200"/>
            <a:ext cx="2447925" cy="182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411" name="Title 9"/>
          <p:cNvSpPr>
            <a:spLocks noGrp="1"/>
          </p:cNvSpPr>
          <p:nvPr>
            <p:ph type="title"/>
          </p:nvPr>
        </p:nvSpPr>
        <p:spPr/>
        <p:txBody>
          <a:bodyPr/>
          <a:lstStyle/>
          <a:p>
            <a:r>
              <a:rPr lang="en-US" dirty="0" smtClean="0"/>
              <a:t>High nutrient concentration at high flow</a:t>
            </a:r>
          </a:p>
        </p:txBody>
      </p:sp>
      <p:sp>
        <p:nvSpPr>
          <p:cNvPr id="17412" name="Content Placeholder 10"/>
          <p:cNvSpPr>
            <a:spLocks noGrp="1"/>
          </p:cNvSpPr>
          <p:nvPr>
            <p:ph sz="half" idx="1"/>
          </p:nvPr>
        </p:nvSpPr>
        <p:spPr>
          <a:xfrm>
            <a:off x="457200" y="1600200"/>
            <a:ext cx="4724400" cy="3352800"/>
          </a:xfrm>
        </p:spPr>
        <p:txBody>
          <a:bodyPr/>
          <a:lstStyle/>
          <a:p>
            <a:r>
              <a:rPr lang="en-US" dirty="0" smtClean="0"/>
              <a:t>Concentrations of constituents change dramatically with flow</a:t>
            </a:r>
          </a:p>
          <a:p>
            <a:pPr lvl="1"/>
            <a:r>
              <a:rPr lang="en-US" dirty="0" smtClean="0"/>
              <a:t>DOC and DON flux often dominate flood events</a:t>
            </a:r>
          </a:p>
          <a:p>
            <a:pPr lvl="1"/>
            <a:r>
              <a:rPr lang="en-US" dirty="0" smtClean="0"/>
              <a:t>Inorganic nutrients often diluted</a:t>
            </a:r>
          </a:p>
        </p:txBody>
      </p:sp>
      <p:sp>
        <p:nvSpPr>
          <p:cNvPr id="17413" name="Slide Number Placeholder 3"/>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EE83937-5D7B-4415-A28D-DC9541329FD0}" type="slidenum">
              <a:rPr lang="en-US" smtClean="0"/>
              <a:pPr eaLnBrk="1" hangingPunct="1"/>
              <a:t>35</a:t>
            </a:fld>
            <a:endParaRPr lang="en-US" smtClean="0"/>
          </a:p>
        </p:txBody>
      </p:sp>
      <p:sp>
        <p:nvSpPr>
          <p:cNvPr id="17414" name="TextBox 3"/>
          <p:cNvSpPr txBox="1">
            <a:spLocks noChangeArrowheads="1"/>
          </p:cNvSpPr>
          <p:nvPr/>
        </p:nvSpPr>
        <p:spPr bwMode="auto">
          <a:xfrm>
            <a:off x="5410200" y="3505200"/>
            <a:ext cx="2608263" cy="36988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t>Colorado River Drought</a:t>
            </a:r>
          </a:p>
        </p:txBody>
      </p:sp>
      <p:sp>
        <p:nvSpPr>
          <p:cNvPr id="17415" name="TextBox 10"/>
          <p:cNvSpPr txBox="1">
            <a:spLocks noChangeArrowheads="1"/>
          </p:cNvSpPr>
          <p:nvPr/>
        </p:nvSpPr>
        <p:spPr bwMode="auto">
          <a:xfrm>
            <a:off x="5562600" y="5878513"/>
            <a:ext cx="2365375" cy="36988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t>Colorado River Flood</a:t>
            </a:r>
          </a:p>
        </p:txBody>
      </p:sp>
      <p:sp>
        <p:nvSpPr>
          <p:cNvPr id="17416" name="TextBox 4"/>
          <p:cNvSpPr txBox="1">
            <a:spLocks noChangeArrowheads="1"/>
          </p:cNvSpPr>
          <p:nvPr/>
        </p:nvSpPr>
        <p:spPr bwMode="auto">
          <a:xfrm>
            <a:off x="381000" y="5724525"/>
            <a:ext cx="4343400" cy="95408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i="1">
                <a:solidFill>
                  <a:srgbClr val="FF0000"/>
                </a:solidFill>
              </a:rPr>
              <a:t>Field sampling must target high-flow events</a:t>
            </a:r>
          </a:p>
        </p:txBody>
      </p:sp>
      <p:pic>
        <p:nvPicPr>
          <p:cNvPr id="3083" name="Picture 11"/>
          <p:cNvPicPr>
            <a:picLocks noChangeAspect="1" noChangeArrowheads="1"/>
          </p:cNvPicPr>
          <p:nvPr/>
        </p:nvPicPr>
        <p:blipFill>
          <a:blip r:embed="rId4"/>
          <a:srcRect/>
          <a:stretch>
            <a:fillRect/>
          </a:stretch>
        </p:blipFill>
        <p:spPr bwMode="auto">
          <a:xfrm>
            <a:off x="5486400" y="3962400"/>
            <a:ext cx="2447925" cy="182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Title 9"/>
          <p:cNvSpPr>
            <a:spLocks noGrp="1"/>
          </p:cNvSpPr>
          <p:nvPr>
            <p:ph type="title"/>
          </p:nvPr>
        </p:nvSpPr>
        <p:spPr/>
        <p:txBody>
          <a:bodyPr/>
          <a:lstStyle/>
          <a:p>
            <a:r>
              <a:rPr lang="en-US" dirty="0" smtClean="0"/>
              <a:t>Field sampling along a climate gradient</a:t>
            </a:r>
          </a:p>
        </p:txBody>
      </p:sp>
      <p:sp>
        <p:nvSpPr>
          <p:cNvPr id="18435" name="Content Placeholder 10"/>
          <p:cNvSpPr>
            <a:spLocks noGrp="1"/>
          </p:cNvSpPr>
          <p:nvPr>
            <p:ph sz="half" idx="1"/>
          </p:nvPr>
        </p:nvSpPr>
        <p:spPr>
          <a:xfrm>
            <a:off x="304800" y="1600200"/>
            <a:ext cx="4343400" cy="3352800"/>
          </a:xfrm>
        </p:spPr>
        <p:txBody>
          <a:bodyPr/>
          <a:lstStyle/>
          <a:p>
            <a:r>
              <a:rPr lang="en-US" dirty="0" smtClean="0"/>
              <a:t>Routine and targeted event sampling of four rivers</a:t>
            </a:r>
          </a:p>
          <a:p>
            <a:pPr lvl="1"/>
            <a:r>
              <a:rPr lang="en-US" dirty="0" smtClean="0"/>
              <a:t>From east to west: Colorado, Guadalupe, San Antonio, Nueces</a:t>
            </a:r>
          </a:p>
          <a:p>
            <a:pPr lvl="1"/>
            <a:r>
              <a:rPr lang="en-US" dirty="0" smtClean="0"/>
              <a:t>Captures a wide range of climates and watershed characteristics</a:t>
            </a:r>
          </a:p>
        </p:txBody>
      </p:sp>
      <p:sp>
        <p:nvSpPr>
          <p:cNvPr id="18436" name="Slide Number Placeholder 3"/>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30292F10-689B-43BB-AA77-6325005AF785}" type="slidenum">
              <a:rPr lang="en-US" smtClean="0"/>
              <a:pPr eaLnBrk="1" hangingPunct="1"/>
              <a:t>36</a:t>
            </a:fld>
            <a:endParaRPr lang="en-US" smtClean="0"/>
          </a:p>
        </p:txBody>
      </p:sp>
      <p:sp>
        <p:nvSpPr>
          <p:cNvPr id="18437" name="TextBox 3"/>
          <p:cNvSpPr txBox="1">
            <a:spLocks noChangeArrowheads="1"/>
          </p:cNvSpPr>
          <p:nvPr/>
        </p:nvSpPr>
        <p:spPr bwMode="auto">
          <a:xfrm>
            <a:off x="6019800" y="3429000"/>
            <a:ext cx="1570038" cy="36988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t>Nueces River</a:t>
            </a:r>
          </a:p>
        </p:txBody>
      </p:sp>
      <p:sp>
        <p:nvSpPr>
          <p:cNvPr id="18438" name="TextBox 10"/>
          <p:cNvSpPr txBox="1">
            <a:spLocks noChangeArrowheads="1"/>
          </p:cNvSpPr>
          <p:nvPr/>
        </p:nvSpPr>
        <p:spPr bwMode="auto">
          <a:xfrm>
            <a:off x="5638800" y="5791200"/>
            <a:ext cx="2032000" cy="36988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t>San Antonio River</a:t>
            </a:r>
          </a:p>
        </p:txBody>
      </p:sp>
      <p:sp>
        <p:nvSpPr>
          <p:cNvPr id="18439" name="TextBox 4"/>
          <p:cNvSpPr txBox="1">
            <a:spLocks noChangeArrowheads="1"/>
          </p:cNvSpPr>
          <p:nvPr/>
        </p:nvSpPr>
        <p:spPr bwMode="auto">
          <a:xfrm>
            <a:off x="381000" y="5724525"/>
            <a:ext cx="5181600" cy="95408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i="1">
                <a:solidFill>
                  <a:srgbClr val="FF0000"/>
                </a:solidFill>
              </a:rPr>
              <a:t>Characterizing river fluxes along a climate gradient</a:t>
            </a:r>
          </a:p>
        </p:txBody>
      </p:sp>
      <p:graphicFrame>
        <p:nvGraphicFramePr>
          <p:cNvPr id="10" name="Chart 9"/>
          <p:cNvGraphicFramePr/>
          <p:nvPr/>
        </p:nvGraphicFramePr>
        <p:xfrm>
          <a:off x="4648200" y="3886200"/>
          <a:ext cx="3952874" cy="1828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p:cNvGraphicFramePr/>
          <p:nvPr/>
        </p:nvGraphicFramePr>
        <p:xfrm>
          <a:off x="4648200" y="1600200"/>
          <a:ext cx="3950208" cy="18288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Simulating Nutrient Cycles in Estuary Waters</a:t>
            </a:r>
          </a:p>
        </p:txBody>
      </p:sp>
      <p:sp>
        <p:nvSpPr>
          <p:cNvPr id="6" name="Text Placeholder 5"/>
          <p:cNvSpPr>
            <a:spLocks noGrp="1"/>
          </p:cNvSpPr>
          <p:nvPr>
            <p:ph type="body" idx="1"/>
          </p:nvPr>
        </p:nvSpPr>
        <p:spPr/>
        <p:txBody>
          <a:bodyPr/>
          <a:lstStyle/>
          <a:p>
            <a:r>
              <a:rPr lang="en-US" dirty="0" smtClean="0"/>
              <a:t>Evan L. </a:t>
            </a:r>
            <a:r>
              <a:rPr lang="en-US" dirty="0"/>
              <a:t>Turner (</a:t>
            </a:r>
            <a:r>
              <a:rPr lang="en-US" dirty="0">
                <a:hlinkClick r:id="rId2"/>
              </a:rPr>
              <a:t>evanlee.turner@gmail.com</a:t>
            </a:r>
            <a:r>
              <a:rPr lang="en-US" dirty="0" smtClean="0"/>
              <a:t>) and Paul A. </a:t>
            </a:r>
            <a:r>
              <a:rPr lang="en-US" dirty="0" err="1" smtClean="0"/>
              <a:t>Montagna</a:t>
            </a:r>
            <a:endParaRPr lang="en-US" dirty="0"/>
          </a:p>
        </p:txBody>
      </p:sp>
      <p:sp>
        <p:nvSpPr>
          <p:cNvPr id="4" name="Slide Number Placeholder 3"/>
          <p:cNvSpPr>
            <a:spLocks noGrp="1"/>
          </p:cNvSpPr>
          <p:nvPr>
            <p:ph type="sldNum" sz="quarter" idx="12"/>
          </p:nvPr>
        </p:nvSpPr>
        <p:spPr/>
        <p:txBody>
          <a:bodyPr/>
          <a:lstStyle/>
          <a:p>
            <a:pPr>
              <a:defRPr/>
            </a:pPr>
            <a:fld id="{57F865CD-3F65-4D64-929F-425B8D0ECAA6}" type="slidenum">
              <a:rPr lang="en-US" smtClean="0"/>
              <a:pPr>
                <a:defRPr/>
              </a:pPr>
              <a:t>37</a:t>
            </a:fld>
            <a:endParaRPr lang="en-US"/>
          </a:p>
        </p:txBody>
      </p:sp>
      <p:grpSp>
        <p:nvGrpSpPr>
          <p:cNvPr id="7" name="Group 6"/>
          <p:cNvGrpSpPr>
            <a:grpSpLocks noChangeAspect="1"/>
          </p:cNvGrpSpPr>
          <p:nvPr/>
        </p:nvGrpSpPr>
        <p:grpSpPr>
          <a:xfrm>
            <a:off x="3429000" y="228600"/>
            <a:ext cx="5486400" cy="3519821"/>
            <a:chOff x="0" y="469900"/>
            <a:chExt cx="9144000" cy="5866368"/>
          </a:xfrm>
        </p:grpSpPr>
        <p:pic>
          <p:nvPicPr>
            <p:cNvPr id="8" name="Picture 8"/>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8000" t="12201" r="8000" b="7039"/>
            <a:stretch>
              <a:fillRect/>
            </a:stretch>
          </p:blipFill>
          <p:spPr bwMode="auto">
            <a:xfrm>
              <a:off x="2286000" y="1976437"/>
              <a:ext cx="2286000" cy="175736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9" name="AutoShape 10"/>
            <p:cNvSpPr>
              <a:spLocks noChangeArrowheads="1"/>
            </p:cNvSpPr>
            <p:nvPr/>
          </p:nvSpPr>
          <p:spPr bwMode="auto">
            <a:xfrm rot="-5400000">
              <a:off x="2286000" y="1062037"/>
              <a:ext cx="914400" cy="91440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17694720 60000 65536"/>
                <a:gd name="T17" fmla="*/ 11796480 60000 65536"/>
                <a:gd name="T18" fmla="*/ 17694720 60000 65536"/>
                <a:gd name="T19" fmla="*/ 11796480 60000 65536"/>
                <a:gd name="T20" fmla="*/ 5898240 60000 65536"/>
                <a:gd name="T21" fmla="*/ 5898240 60000 65536"/>
                <a:gd name="T22" fmla="*/ 0 60000 65536"/>
                <a:gd name="T23" fmla="*/ 0 60000 65536"/>
                <a:gd name="T24" fmla="*/ 3085 w 21600"/>
                <a:gd name="T25" fmla="*/ 12343 h 21600"/>
                <a:gd name="T26" fmla="*/ 18514 w 21600"/>
                <a:gd name="T27" fmla="*/ 1851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5429" y="0"/>
                  </a:moveTo>
                  <a:lnTo>
                    <a:pt x="9257" y="6171"/>
                  </a:lnTo>
                  <a:lnTo>
                    <a:pt x="12343" y="6171"/>
                  </a:lnTo>
                  <a:lnTo>
                    <a:pt x="12343" y="12343"/>
                  </a:lnTo>
                  <a:lnTo>
                    <a:pt x="6171" y="12343"/>
                  </a:lnTo>
                  <a:lnTo>
                    <a:pt x="6171" y="9257"/>
                  </a:lnTo>
                  <a:lnTo>
                    <a:pt x="0" y="15429"/>
                  </a:lnTo>
                  <a:lnTo>
                    <a:pt x="6171" y="21600"/>
                  </a:lnTo>
                  <a:lnTo>
                    <a:pt x="6171" y="18514"/>
                  </a:lnTo>
                  <a:lnTo>
                    <a:pt x="18514" y="18514"/>
                  </a:lnTo>
                  <a:lnTo>
                    <a:pt x="18514" y="6171"/>
                  </a:lnTo>
                  <a:lnTo>
                    <a:pt x="21600" y="6171"/>
                  </a:lnTo>
                  <a:lnTo>
                    <a:pt x="15429" y="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0" name="AutoShape 11"/>
            <p:cNvSpPr>
              <a:spLocks noChangeArrowheads="1"/>
            </p:cNvSpPr>
            <p:nvPr/>
          </p:nvSpPr>
          <p:spPr bwMode="auto">
            <a:xfrm flipV="1">
              <a:off x="4572000" y="2362200"/>
              <a:ext cx="914400" cy="914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chemeClr val="accent1"/>
            </a:solidFill>
            <a:ln w="9525">
              <a:solidFill>
                <a:schemeClr val="tx1"/>
              </a:solidFill>
              <a:miter lim="800000"/>
              <a:headEnd/>
              <a:tailEnd/>
            </a:ln>
          </p:spPr>
          <p:txBody>
            <a:bodyPr wrap="none" anchor="ctr"/>
            <a:lstStyle/>
            <a:p>
              <a:endParaRPr lang="en-US"/>
            </a:p>
          </p:txBody>
        </p:sp>
        <p:pic>
          <p:nvPicPr>
            <p:cNvPr id="11" name="Picture 8"/>
            <p:cNvPicPr>
              <a:picLocks noChangeAspect="1" noChangeArrowheads="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7692" t="19415" r="28093" b="19566"/>
            <a:stretch>
              <a:fillRect/>
            </a:stretch>
          </p:blipFill>
          <p:spPr bwMode="auto">
            <a:xfrm>
              <a:off x="4572000" y="3276600"/>
              <a:ext cx="2286000" cy="167630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2" name="Picture 8" descr="Total Precipitation"/>
            <p:cNvPicPr>
              <a:picLocks noChangeAspect="1" noChangeArrowheads="1" noCrop="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469900"/>
              <a:ext cx="2286000" cy="206516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3" name="Picture 3" descr="SABmap"/>
            <p:cNvPicPr>
              <a:picLocks noChangeAspect="1" noChangeArrowheads="1"/>
            </p:cNvPicPr>
            <p:nvPr/>
          </p:nvPicPr>
          <p:blipFill>
            <a:blip r:embed="rId6"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858000" y="4524687"/>
              <a:ext cx="2286000" cy="1811581"/>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4" name="AutoShape 11"/>
            <p:cNvSpPr>
              <a:spLocks noChangeArrowheads="1"/>
            </p:cNvSpPr>
            <p:nvPr/>
          </p:nvSpPr>
          <p:spPr bwMode="auto">
            <a:xfrm flipV="1">
              <a:off x="6858000" y="3593068"/>
              <a:ext cx="914400" cy="914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chemeClr val="accent1"/>
            </a:solidFill>
            <a:ln w="9525">
              <a:solidFill>
                <a:schemeClr val="tx1"/>
              </a:solidFill>
              <a:miter lim="800000"/>
              <a:headEnd/>
              <a:tailEnd/>
            </a:ln>
          </p:spPr>
          <p:txBody>
            <a:bodyPr wrap="none" anchor="ctr"/>
            <a:lstStyle/>
            <a:p>
              <a:endParaRPr lang="en-US"/>
            </a:p>
          </p:txBody>
        </p:sp>
      </p:grpSp>
      <p:sp>
        <p:nvSpPr>
          <p:cNvPr id="15" name="Rectangle 14"/>
          <p:cNvSpPr/>
          <p:nvPr/>
        </p:nvSpPr>
        <p:spPr>
          <a:xfrm>
            <a:off x="7543800" y="2661472"/>
            <a:ext cx="1371600" cy="1086949"/>
          </a:xfrm>
          <a:prstGeom prst="rect">
            <a:avLst/>
          </a:prstGeom>
          <a:no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TextBox 15"/>
          <p:cNvSpPr txBox="1"/>
          <p:nvPr/>
        </p:nvSpPr>
        <p:spPr>
          <a:xfrm>
            <a:off x="7696201" y="228600"/>
            <a:ext cx="1219200" cy="523220"/>
          </a:xfrm>
          <a:prstGeom prst="rect">
            <a:avLst/>
          </a:prstGeom>
          <a:noFill/>
        </p:spPr>
        <p:txBody>
          <a:bodyPr wrap="square" rtlCol="0">
            <a:spAutoFit/>
          </a:bodyPr>
          <a:lstStyle/>
          <a:p>
            <a:pPr algn="r"/>
            <a:r>
              <a:rPr lang="en-US" sz="2800" dirty="0"/>
              <a:t>9</a:t>
            </a:r>
            <a:r>
              <a:rPr lang="en-US" sz="2800" dirty="0" smtClean="0"/>
              <a:t>/10</a:t>
            </a:r>
            <a:endParaRPr lang="en-US" sz="28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950781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3" descr="SABmap"/>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114800" y="1843088"/>
            <a:ext cx="4885891" cy="387191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Box model of San Antonio Bay</a:t>
            </a:r>
            <a:endParaRPr lang="en-US" dirty="0"/>
          </a:p>
        </p:txBody>
      </p:sp>
      <p:sp>
        <p:nvSpPr>
          <p:cNvPr id="5" name="Slide Number Placeholder 4"/>
          <p:cNvSpPr>
            <a:spLocks noGrp="1"/>
          </p:cNvSpPr>
          <p:nvPr>
            <p:ph type="sldNum" sz="quarter" idx="12"/>
          </p:nvPr>
        </p:nvSpPr>
        <p:spPr/>
        <p:txBody>
          <a:bodyPr/>
          <a:lstStyle/>
          <a:p>
            <a:pPr>
              <a:defRPr/>
            </a:pPr>
            <a:fld id="{DFC212B9-2755-4BA1-BC8F-006383BBC147}" type="slidenum">
              <a:rPr lang="en-US" smtClean="0"/>
              <a:pPr>
                <a:defRPr/>
              </a:pPr>
              <a:t>38</a:t>
            </a:fld>
            <a:endParaRPr lang="en-US"/>
          </a:p>
        </p:txBody>
      </p:sp>
      <p:grpSp>
        <p:nvGrpSpPr>
          <p:cNvPr id="7" name="Group 4"/>
          <p:cNvGrpSpPr>
            <a:grpSpLocks/>
          </p:cNvGrpSpPr>
          <p:nvPr/>
        </p:nvGrpSpPr>
        <p:grpSpPr bwMode="auto">
          <a:xfrm>
            <a:off x="228600" y="2590800"/>
            <a:ext cx="3657600" cy="2362200"/>
            <a:chOff x="96" y="2688"/>
            <a:chExt cx="2208" cy="1488"/>
          </a:xfrm>
          <a:solidFill>
            <a:schemeClr val="bg1"/>
          </a:solidFill>
        </p:grpSpPr>
        <p:sp>
          <p:nvSpPr>
            <p:cNvPr id="8" name="Rectangle 5"/>
            <p:cNvSpPr>
              <a:spLocks noChangeArrowheads="1"/>
            </p:cNvSpPr>
            <p:nvPr/>
          </p:nvSpPr>
          <p:spPr bwMode="auto">
            <a:xfrm>
              <a:off x="96" y="2688"/>
              <a:ext cx="2208" cy="1488"/>
            </a:xfrm>
            <a:prstGeom prst="rect">
              <a:avLst/>
            </a:prstGeom>
            <a:grpFill/>
            <a:ln w="9525">
              <a:solidFill>
                <a:srgbClr val="0000FF"/>
              </a:solidFill>
              <a:miter lim="800000"/>
              <a:headEnd/>
              <a:tailEnd/>
            </a:ln>
            <a:effectLst/>
          </p:spPr>
          <p:txBody>
            <a:bodyPr/>
            <a:lstStyle/>
            <a:p>
              <a:pPr marL="342900" indent="-342900">
                <a:lnSpc>
                  <a:spcPct val="100000"/>
                </a:lnSpc>
                <a:defRPr/>
              </a:pPr>
              <a:endParaRPr lang="en-US" sz="2000">
                <a:effectLst>
                  <a:outerShdw blurRad="38100" dist="38100" dir="2700000" algn="tl">
                    <a:srgbClr val="C0C0C0"/>
                  </a:outerShdw>
                </a:effectLst>
                <a:latin typeface="Tahoma" pitchFamily="34" charset="0"/>
              </a:endParaRPr>
            </a:p>
          </p:txBody>
        </p:sp>
        <p:sp>
          <p:nvSpPr>
            <p:cNvPr id="9" name="Rectangle 6"/>
            <p:cNvSpPr>
              <a:spLocks noChangeArrowheads="1"/>
            </p:cNvSpPr>
            <p:nvPr/>
          </p:nvSpPr>
          <p:spPr bwMode="auto">
            <a:xfrm>
              <a:off x="816" y="3552"/>
              <a:ext cx="589" cy="528"/>
            </a:xfrm>
            <a:prstGeom prst="rect">
              <a:avLst/>
            </a:prstGeom>
            <a:grpFill/>
            <a:ln w="63500">
              <a:solidFill>
                <a:srgbClr val="0000FF"/>
              </a:solidFill>
              <a:prstDash val="sysDot"/>
              <a:miter lim="800000"/>
              <a:headEnd/>
              <a:tailEnd/>
            </a:ln>
            <a:effectLst/>
          </p:spPr>
          <p:txBody>
            <a:bodyPr wrap="none" anchor="ctr"/>
            <a:lstStyle/>
            <a:p>
              <a:pPr>
                <a:defRPr/>
              </a:pPr>
              <a:endParaRPr lang="en-US"/>
            </a:p>
          </p:txBody>
        </p:sp>
        <p:sp>
          <p:nvSpPr>
            <p:cNvPr id="10" name="Text Box 7"/>
            <p:cNvSpPr txBox="1">
              <a:spLocks noChangeArrowheads="1"/>
            </p:cNvSpPr>
            <p:nvPr/>
          </p:nvSpPr>
          <p:spPr bwMode="auto">
            <a:xfrm>
              <a:off x="912" y="3696"/>
              <a:ext cx="348" cy="231"/>
            </a:xfrm>
            <a:prstGeom prst="rect">
              <a:avLst/>
            </a:prstGeom>
            <a:grp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Garamond" pitchFamily="18" charset="0"/>
                </a:defRPr>
              </a:lvl1pPr>
              <a:lvl2pPr marL="742950" indent="-285750" eaLnBrk="0" hangingPunct="0">
                <a:defRPr sz="2400">
                  <a:solidFill>
                    <a:schemeClr val="tx1"/>
                  </a:solidFill>
                  <a:latin typeface="Garamond" pitchFamily="18" charset="0"/>
                </a:defRPr>
              </a:lvl2pPr>
              <a:lvl3pPr marL="1143000" indent="-228600" eaLnBrk="0" hangingPunct="0">
                <a:defRPr sz="2400">
                  <a:solidFill>
                    <a:schemeClr val="tx1"/>
                  </a:solidFill>
                  <a:latin typeface="Garamond" pitchFamily="18" charset="0"/>
                </a:defRPr>
              </a:lvl3pPr>
              <a:lvl4pPr marL="1600200" indent="-228600" eaLnBrk="0" hangingPunct="0">
                <a:defRPr sz="2400">
                  <a:solidFill>
                    <a:schemeClr val="tx1"/>
                  </a:solidFill>
                  <a:latin typeface="Garamond" pitchFamily="18" charset="0"/>
                </a:defRPr>
              </a:lvl4pPr>
              <a:lvl5pPr marL="2057400" indent="-228600" eaLnBrk="0" hangingPunct="0">
                <a:defRPr sz="2400">
                  <a:solidFill>
                    <a:schemeClr val="tx1"/>
                  </a:solidFill>
                  <a:latin typeface="Garamond" pitchFamily="18" charset="0"/>
                </a:defRPr>
              </a:lvl5pPr>
              <a:lvl6pPr marL="2514600" indent="-228600" eaLnBrk="0" fontAlgn="base" hangingPunct="0">
                <a:lnSpc>
                  <a:spcPct val="80000"/>
                </a:lnSpc>
                <a:spcBef>
                  <a:spcPct val="20000"/>
                </a:spcBef>
                <a:spcAft>
                  <a:spcPct val="0"/>
                </a:spcAft>
                <a:buClr>
                  <a:schemeClr val="hlink"/>
                </a:buClr>
                <a:buSzPct val="70000"/>
                <a:buFont typeface="Wingdings" pitchFamily="2" charset="2"/>
                <a:buChar char="n"/>
                <a:defRPr sz="2400">
                  <a:solidFill>
                    <a:schemeClr val="tx1"/>
                  </a:solidFill>
                  <a:latin typeface="Garamond" pitchFamily="18" charset="0"/>
                </a:defRPr>
              </a:lvl6pPr>
              <a:lvl7pPr marL="2971800" indent="-228600" eaLnBrk="0" fontAlgn="base" hangingPunct="0">
                <a:lnSpc>
                  <a:spcPct val="80000"/>
                </a:lnSpc>
                <a:spcBef>
                  <a:spcPct val="20000"/>
                </a:spcBef>
                <a:spcAft>
                  <a:spcPct val="0"/>
                </a:spcAft>
                <a:buClr>
                  <a:schemeClr val="hlink"/>
                </a:buClr>
                <a:buSzPct val="70000"/>
                <a:buFont typeface="Wingdings" pitchFamily="2" charset="2"/>
                <a:buChar char="n"/>
                <a:defRPr sz="2400">
                  <a:solidFill>
                    <a:schemeClr val="tx1"/>
                  </a:solidFill>
                  <a:latin typeface="Garamond" pitchFamily="18" charset="0"/>
                </a:defRPr>
              </a:lvl7pPr>
              <a:lvl8pPr marL="3429000" indent="-228600" eaLnBrk="0" fontAlgn="base" hangingPunct="0">
                <a:lnSpc>
                  <a:spcPct val="80000"/>
                </a:lnSpc>
                <a:spcBef>
                  <a:spcPct val="20000"/>
                </a:spcBef>
                <a:spcAft>
                  <a:spcPct val="0"/>
                </a:spcAft>
                <a:buClr>
                  <a:schemeClr val="hlink"/>
                </a:buClr>
                <a:buSzPct val="70000"/>
                <a:buFont typeface="Wingdings" pitchFamily="2" charset="2"/>
                <a:buChar char="n"/>
                <a:defRPr sz="2400">
                  <a:solidFill>
                    <a:schemeClr val="tx1"/>
                  </a:solidFill>
                  <a:latin typeface="Garamond" pitchFamily="18" charset="0"/>
                </a:defRPr>
              </a:lvl8pPr>
              <a:lvl9pPr marL="3886200" indent="-228600" eaLnBrk="0" fontAlgn="base" hangingPunct="0">
                <a:lnSpc>
                  <a:spcPct val="80000"/>
                </a:lnSpc>
                <a:spcBef>
                  <a:spcPct val="20000"/>
                </a:spcBef>
                <a:spcAft>
                  <a:spcPct val="0"/>
                </a:spcAft>
                <a:buClr>
                  <a:schemeClr val="hlink"/>
                </a:buClr>
                <a:buSzPct val="70000"/>
                <a:buFont typeface="Wingdings" pitchFamily="2" charset="2"/>
                <a:buChar char="n"/>
                <a:defRPr sz="2400">
                  <a:solidFill>
                    <a:schemeClr val="tx1"/>
                  </a:solidFill>
                  <a:latin typeface="Garamond" pitchFamily="18" charset="0"/>
                </a:defRPr>
              </a:lvl9pPr>
            </a:lstStyle>
            <a:p>
              <a:pPr eaLnBrk="1" hangingPunct="1">
                <a:lnSpc>
                  <a:spcPct val="100000"/>
                </a:lnSpc>
                <a:spcBef>
                  <a:spcPct val="0"/>
                </a:spcBef>
                <a:buClrTx/>
                <a:buSzTx/>
                <a:buFontTx/>
                <a:buNone/>
              </a:pPr>
              <a:r>
                <a:rPr lang="en-US" sz="1800">
                  <a:solidFill>
                    <a:schemeClr val="bg2"/>
                  </a:solidFill>
                  <a:effectLst/>
                  <a:latin typeface="Arial" charset="0"/>
                </a:rPr>
                <a:t>Box</a:t>
              </a:r>
            </a:p>
          </p:txBody>
        </p:sp>
        <p:sp>
          <p:nvSpPr>
            <p:cNvPr id="11" name="Line 8"/>
            <p:cNvSpPr>
              <a:spLocks noChangeShapeType="1"/>
            </p:cNvSpPr>
            <p:nvPr/>
          </p:nvSpPr>
          <p:spPr bwMode="auto">
            <a:xfrm>
              <a:off x="672" y="3120"/>
              <a:ext cx="431" cy="384"/>
            </a:xfrm>
            <a:prstGeom prst="line">
              <a:avLst/>
            </a:prstGeom>
            <a:grpFill/>
            <a:ln w="38100">
              <a:solidFill>
                <a:srgbClr val="0000FF"/>
              </a:solidFill>
              <a:prstDash val="sysDot"/>
              <a:round/>
              <a:headEnd/>
              <a:tailEnd type="stealth" w="lg" len="lg"/>
            </a:ln>
            <a:effectLst/>
          </p:spPr>
          <p:txBody>
            <a:bodyPr/>
            <a:lstStyle/>
            <a:p>
              <a:pPr>
                <a:defRPr/>
              </a:pPr>
              <a:endParaRPr lang="en-US"/>
            </a:p>
          </p:txBody>
        </p:sp>
        <p:sp>
          <p:nvSpPr>
            <p:cNvPr id="12" name="Text Box 9"/>
            <p:cNvSpPr txBox="1">
              <a:spLocks noChangeArrowheads="1"/>
            </p:cNvSpPr>
            <p:nvPr/>
          </p:nvSpPr>
          <p:spPr bwMode="auto">
            <a:xfrm>
              <a:off x="1344" y="2880"/>
              <a:ext cx="793" cy="239"/>
            </a:xfrm>
            <a:prstGeom prst="rect">
              <a:avLst/>
            </a:prstGeom>
            <a:grpFill/>
            <a:ln w="12700">
              <a:solidFill>
                <a:srgbClr val="000000"/>
              </a:solidFill>
              <a:miter lim="800000"/>
              <a:headEnd/>
              <a:tailEnd/>
            </a:ln>
            <a:extLst/>
          </p:spPr>
          <p:txBody>
            <a:bodyPr wrap="none">
              <a:spAutoFit/>
            </a:bodyPr>
            <a:lstStyle>
              <a:lvl1pPr eaLnBrk="0" hangingPunct="0">
                <a:defRPr sz="2400">
                  <a:solidFill>
                    <a:schemeClr val="tx1"/>
                  </a:solidFill>
                  <a:latin typeface="Garamond" pitchFamily="18" charset="0"/>
                </a:defRPr>
              </a:lvl1pPr>
              <a:lvl2pPr marL="742950" indent="-285750" eaLnBrk="0" hangingPunct="0">
                <a:defRPr sz="2400">
                  <a:solidFill>
                    <a:schemeClr val="tx1"/>
                  </a:solidFill>
                  <a:latin typeface="Garamond" pitchFamily="18" charset="0"/>
                </a:defRPr>
              </a:lvl2pPr>
              <a:lvl3pPr marL="1143000" indent="-228600" eaLnBrk="0" hangingPunct="0">
                <a:defRPr sz="2400">
                  <a:solidFill>
                    <a:schemeClr val="tx1"/>
                  </a:solidFill>
                  <a:latin typeface="Garamond" pitchFamily="18" charset="0"/>
                </a:defRPr>
              </a:lvl3pPr>
              <a:lvl4pPr marL="1600200" indent="-228600" eaLnBrk="0" hangingPunct="0">
                <a:defRPr sz="2400">
                  <a:solidFill>
                    <a:schemeClr val="tx1"/>
                  </a:solidFill>
                  <a:latin typeface="Garamond" pitchFamily="18" charset="0"/>
                </a:defRPr>
              </a:lvl4pPr>
              <a:lvl5pPr marL="2057400" indent="-228600" eaLnBrk="0" hangingPunct="0">
                <a:defRPr sz="2400">
                  <a:solidFill>
                    <a:schemeClr val="tx1"/>
                  </a:solidFill>
                  <a:latin typeface="Garamond" pitchFamily="18" charset="0"/>
                </a:defRPr>
              </a:lvl5pPr>
              <a:lvl6pPr marL="2514600" indent="-228600" eaLnBrk="0" fontAlgn="base" hangingPunct="0">
                <a:lnSpc>
                  <a:spcPct val="80000"/>
                </a:lnSpc>
                <a:spcBef>
                  <a:spcPct val="20000"/>
                </a:spcBef>
                <a:spcAft>
                  <a:spcPct val="0"/>
                </a:spcAft>
                <a:buClr>
                  <a:schemeClr val="hlink"/>
                </a:buClr>
                <a:buSzPct val="70000"/>
                <a:buFont typeface="Wingdings" pitchFamily="2" charset="2"/>
                <a:buChar char="n"/>
                <a:defRPr sz="2400">
                  <a:solidFill>
                    <a:schemeClr val="tx1"/>
                  </a:solidFill>
                  <a:latin typeface="Garamond" pitchFamily="18" charset="0"/>
                </a:defRPr>
              </a:lvl6pPr>
              <a:lvl7pPr marL="2971800" indent="-228600" eaLnBrk="0" fontAlgn="base" hangingPunct="0">
                <a:lnSpc>
                  <a:spcPct val="80000"/>
                </a:lnSpc>
                <a:spcBef>
                  <a:spcPct val="20000"/>
                </a:spcBef>
                <a:spcAft>
                  <a:spcPct val="0"/>
                </a:spcAft>
                <a:buClr>
                  <a:schemeClr val="hlink"/>
                </a:buClr>
                <a:buSzPct val="70000"/>
                <a:buFont typeface="Wingdings" pitchFamily="2" charset="2"/>
                <a:buChar char="n"/>
                <a:defRPr sz="2400">
                  <a:solidFill>
                    <a:schemeClr val="tx1"/>
                  </a:solidFill>
                  <a:latin typeface="Garamond" pitchFamily="18" charset="0"/>
                </a:defRPr>
              </a:lvl7pPr>
              <a:lvl8pPr marL="3429000" indent="-228600" eaLnBrk="0" fontAlgn="base" hangingPunct="0">
                <a:lnSpc>
                  <a:spcPct val="80000"/>
                </a:lnSpc>
                <a:spcBef>
                  <a:spcPct val="20000"/>
                </a:spcBef>
                <a:spcAft>
                  <a:spcPct val="0"/>
                </a:spcAft>
                <a:buClr>
                  <a:schemeClr val="hlink"/>
                </a:buClr>
                <a:buSzPct val="70000"/>
                <a:buFont typeface="Wingdings" pitchFamily="2" charset="2"/>
                <a:buChar char="n"/>
                <a:defRPr sz="2400">
                  <a:solidFill>
                    <a:schemeClr val="tx1"/>
                  </a:solidFill>
                  <a:latin typeface="Garamond" pitchFamily="18" charset="0"/>
                </a:defRPr>
              </a:lvl8pPr>
              <a:lvl9pPr marL="3886200" indent="-228600" eaLnBrk="0" fontAlgn="base" hangingPunct="0">
                <a:lnSpc>
                  <a:spcPct val="80000"/>
                </a:lnSpc>
                <a:spcBef>
                  <a:spcPct val="20000"/>
                </a:spcBef>
                <a:spcAft>
                  <a:spcPct val="0"/>
                </a:spcAft>
                <a:buClr>
                  <a:schemeClr val="hlink"/>
                </a:buClr>
                <a:buSzPct val="70000"/>
                <a:buFont typeface="Wingdings" pitchFamily="2" charset="2"/>
                <a:buChar char="n"/>
                <a:defRPr sz="2400">
                  <a:solidFill>
                    <a:schemeClr val="tx1"/>
                  </a:solidFill>
                  <a:latin typeface="Garamond" pitchFamily="18" charset="0"/>
                </a:defRPr>
              </a:lvl9pPr>
            </a:lstStyle>
            <a:p>
              <a:pPr eaLnBrk="1" hangingPunct="1">
                <a:lnSpc>
                  <a:spcPct val="100000"/>
                </a:lnSpc>
                <a:spcBef>
                  <a:spcPct val="0"/>
                </a:spcBef>
                <a:buClrTx/>
                <a:buSzTx/>
                <a:buFontTx/>
                <a:buNone/>
              </a:pPr>
              <a:r>
                <a:rPr lang="en-US" sz="1800">
                  <a:solidFill>
                    <a:schemeClr val="bg2"/>
                  </a:solidFill>
                  <a:effectLst/>
                  <a:latin typeface="Arial" charset="0"/>
                </a:rPr>
                <a:t>Guadalupe</a:t>
              </a:r>
            </a:p>
          </p:txBody>
        </p:sp>
        <p:sp>
          <p:nvSpPr>
            <p:cNvPr id="13" name="Text Box 10"/>
            <p:cNvSpPr txBox="1">
              <a:spLocks noChangeArrowheads="1"/>
            </p:cNvSpPr>
            <p:nvPr/>
          </p:nvSpPr>
          <p:spPr bwMode="auto">
            <a:xfrm>
              <a:off x="144" y="2880"/>
              <a:ext cx="870" cy="239"/>
            </a:xfrm>
            <a:prstGeom prst="rect">
              <a:avLst/>
            </a:prstGeom>
            <a:grpFill/>
            <a:ln w="12700">
              <a:solidFill>
                <a:srgbClr val="000000"/>
              </a:solidFill>
              <a:miter lim="800000"/>
              <a:headEnd/>
              <a:tailEnd/>
            </a:ln>
            <a:extLst/>
          </p:spPr>
          <p:txBody>
            <a:bodyPr wrap="none">
              <a:spAutoFit/>
            </a:bodyPr>
            <a:lstStyle>
              <a:lvl1pPr eaLnBrk="0" hangingPunct="0">
                <a:defRPr sz="2400">
                  <a:solidFill>
                    <a:schemeClr val="tx1"/>
                  </a:solidFill>
                  <a:latin typeface="Garamond" pitchFamily="18" charset="0"/>
                </a:defRPr>
              </a:lvl1pPr>
              <a:lvl2pPr marL="742950" indent="-285750" eaLnBrk="0" hangingPunct="0">
                <a:defRPr sz="2400">
                  <a:solidFill>
                    <a:schemeClr val="tx1"/>
                  </a:solidFill>
                  <a:latin typeface="Garamond" pitchFamily="18" charset="0"/>
                </a:defRPr>
              </a:lvl2pPr>
              <a:lvl3pPr marL="1143000" indent="-228600" eaLnBrk="0" hangingPunct="0">
                <a:defRPr sz="2400">
                  <a:solidFill>
                    <a:schemeClr val="tx1"/>
                  </a:solidFill>
                  <a:latin typeface="Garamond" pitchFamily="18" charset="0"/>
                </a:defRPr>
              </a:lvl3pPr>
              <a:lvl4pPr marL="1600200" indent="-228600" eaLnBrk="0" hangingPunct="0">
                <a:defRPr sz="2400">
                  <a:solidFill>
                    <a:schemeClr val="tx1"/>
                  </a:solidFill>
                  <a:latin typeface="Garamond" pitchFamily="18" charset="0"/>
                </a:defRPr>
              </a:lvl4pPr>
              <a:lvl5pPr marL="2057400" indent="-228600" eaLnBrk="0" hangingPunct="0">
                <a:defRPr sz="2400">
                  <a:solidFill>
                    <a:schemeClr val="tx1"/>
                  </a:solidFill>
                  <a:latin typeface="Garamond" pitchFamily="18" charset="0"/>
                </a:defRPr>
              </a:lvl5pPr>
              <a:lvl6pPr marL="2514600" indent="-228600" eaLnBrk="0" fontAlgn="base" hangingPunct="0">
                <a:lnSpc>
                  <a:spcPct val="80000"/>
                </a:lnSpc>
                <a:spcBef>
                  <a:spcPct val="20000"/>
                </a:spcBef>
                <a:spcAft>
                  <a:spcPct val="0"/>
                </a:spcAft>
                <a:buClr>
                  <a:schemeClr val="hlink"/>
                </a:buClr>
                <a:buSzPct val="70000"/>
                <a:buFont typeface="Wingdings" pitchFamily="2" charset="2"/>
                <a:buChar char="n"/>
                <a:defRPr sz="2400">
                  <a:solidFill>
                    <a:schemeClr val="tx1"/>
                  </a:solidFill>
                  <a:latin typeface="Garamond" pitchFamily="18" charset="0"/>
                </a:defRPr>
              </a:lvl6pPr>
              <a:lvl7pPr marL="2971800" indent="-228600" eaLnBrk="0" fontAlgn="base" hangingPunct="0">
                <a:lnSpc>
                  <a:spcPct val="80000"/>
                </a:lnSpc>
                <a:spcBef>
                  <a:spcPct val="20000"/>
                </a:spcBef>
                <a:spcAft>
                  <a:spcPct val="0"/>
                </a:spcAft>
                <a:buClr>
                  <a:schemeClr val="hlink"/>
                </a:buClr>
                <a:buSzPct val="70000"/>
                <a:buFont typeface="Wingdings" pitchFamily="2" charset="2"/>
                <a:buChar char="n"/>
                <a:defRPr sz="2400">
                  <a:solidFill>
                    <a:schemeClr val="tx1"/>
                  </a:solidFill>
                  <a:latin typeface="Garamond" pitchFamily="18" charset="0"/>
                </a:defRPr>
              </a:lvl7pPr>
              <a:lvl8pPr marL="3429000" indent="-228600" eaLnBrk="0" fontAlgn="base" hangingPunct="0">
                <a:lnSpc>
                  <a:spcPct val="80000"/>
                </a:lnSpc>
                <a:spcBef>
                  <a:spcPct val="20000"/>
                </a:spcBef>
                <a:spcAft>
                  <a:spcPct val="0"/>
                </a:spcAft>
                <a:buClr>
                  <a:schemeClr val="hlink"/>
                </a:buClr>
                <a:buSzPct val="70000"/>
                <a:buFont typeface="Wingdings" pitchFamily="2" charset="2"/>
                <a:buChar char="n"/>
                <a:defRPr sz="2400">
                  <a:solidFill>
                    <a:schemeClr val="tx1"/>
                  </a:solidFill>
                  <a:latin typeface="Garamond" pitchFamily="18" charset="0"/>
                </a:defRPr>
              </a:lvl8pPr>
              <a:lvl9pPr marL="3886200" indent="-228600" eaLnBrk="0" fontAlgn="base" hangingPunct="0">
                <a:lnSpc>
                  <a:spcPct val="80000"/>
                </a:lnSpc>
                <a:spcBef>
                  <a:spcPct val="20000"/>
                </a:spcBef>
                <a:spcAft>
                  <a:spcPct val="0"/>
                </a:spcAft>
                <a:buClr>
                  <a:schemeClr val="hlink"/>
                </a:buClr>
                <a:buSzPct val="70000"/>
                <a:buFont typeface="Wingdings" pitchFamily="2" charset="2"/>
                <a:buChar char="n"/>
                <a:defRPr sz="2400">
                  <a:solidFill>
                    <a:schemeClr val="tx1"/>
                  </a:solidFill>
                  <a:latin typeface="Garamond" pitchFamily="18" charset="0"/>
                </a:defRPr>
              </a:lvl9pPr>
            </a:lstStyle>
            <a:p>
              <a:pPr eaLnBrk="1" hangingPunct="1">
                <a:lnSpc>
                  <a:spcPct val="100000"/>
                </a:lnSpc>
                <a:spcBef>
                  <a:spcPct val="0"/>
                </a:spcBef>
                <a:buClrTx/>
                <a:buSzTx/>
                <a:buFontTx/>
                <a:buNone/>
              </a:pPr>
              <a:r>
                <a:rPr lang="en-US" sz="1800">
                  <a:solidFill>
                    <a:schemeClr val="bg2"/>
                  </a:solidFill>
                  <a:effectLst/>
                  <a:latin typeface="Arial" charset="0"/>
                </a:rPr>
                <a:t>San Antonio</a:t>
              </a:r>
            </a:p>
          </p:txBody>
        </p:sp>
        <p:sp>
          <p:nvSpPr>
            <p:cNvPr id="14" name="Line 11"/>
            <p:cNvSpPr>
              <a:spLocks noChangeShapeType="1"/>
            </p:cNvSpPr>
            <p:nvPr/>
          </p:nvSpPr>
          <p:spPr bwMode="auto">
            <a:xfrm flipH="1">
              <a:off x="1248" y="3120"/>
              <a:ext cx="384" cy="384"/>
            </a:xfrm>
            <a:prstGeom prst="line">
              <a:avLst/>
            </a:prstGeom>
            <a:grpFill/>
            <a:ln w="38100">
              <a:solidFill>
                <a:srgbClr val="0000FF"/>
              </a:solidFill>
              <a:prstDash val="sysDot"/>
              <a:round/>
              <a:headEnd/>
              <a:tailEnd type="stealth" w="lg" len="lg"/>
            </a:ln>
            <a:effectLst/>
          </p:spPr>
          <p:txBody>
            <a:bodyPr/>
            <a:lstStyle/>
            <a:p>
              <a:pPr>
                <a:defRPr/>
              </a:pPr>
              <a:endParaRPr lang="en-US"/>
            </a:p>
          </p:txBody>
        </p:sp>
        <p:sp>
          <p:nvSpPr>
            <p:cNvPr id="15" name="Line 12"/>
            <p:cNvSpPr>
              <a:spLocks noChangeShapeType="1"/>
            </p:cNvSpPr>
            <p:nvPr/>
          </p:nvSpPr>
          <p:spPr bwMode="auto">
            <a:xfrm>
              <a:off x="1440" y="3792"/>
              <a:ext cx="336" cy="1"/>
            </a:xfrm>
            <a:prstGeom prst="line">
              <a:avLst/>
            </a:prstGeom>
            <a:grpFill/>
            <a:ln w="38100">
              <a:solidFill>
                <a:srgbClr val="FF00FF"/>
              </a:solidFill>
              <a:prstDash val="sysDot"/>
              <a:round/>
              <a:headEnd type="stealth" w="lg" len="lg"/>
              <a:tailEnd type="stealth" w="lg" len="lg"/>
            </a:ln>
            <a:effectLst/>
          </p:spPr>
          <p:txBody>
            <a:bodyPr/>
            <a:lstStyle/>
            <a:p>
              <a:pPr>
                <a:defRPr/>
              </a:pPr>
              <a:endParaRPr lang="en-US"/>
            </a:p>
          </p:txBody>
        </p:sp>
        <p:sp>
          <p:nvSpPr>
            <p:cNvPr id="16" name="Text Box 13"/>
            <p:cNvSpPr txBox="1">
              <a:spLocks noChangeArrowheads="1"/>
            </p:cNvSpPr>
            <p:nvPr/>
          </p:nvSpPr>
          <p:spPr bwMode="auto">
            <a:xfrm>
              <a:off x="1776" y="3600"/>
              <a:ext cx="432" cy="412"/>
            </a:xfrm>
            <a:prstGeom prst="rect">
              <a:avLst/>
            </a:prstGeom>
            <a:grpFill/>
            <a:ln w="12700">
              <a:solidFill>
                <a:srgbClr val="000000"/>
              </a:solidFill>
              <a:miter lim="800000"/>
              <a:headEnd/>
              <a:tailEnd/>
            </a:ln>
            <a:extLst/>
          </p:spPr>
          <p:txBody>
            <a:bodyPr>
              <a:spAutoFit/>
            </a:bodyPr>
            <a:lstStyle>
              <a:lvl1pPr eaLnBrk="0" hangingPunct="0">
                <a:defRPr sz="2400">
                  <a:solidFill>
                    <a:schemeClr val="tx1"/>
                  </a:solidFill>
                  <a:latin typeface="Garamond" pitchFamily="18" charset="0"/>
                </a:defRPr>
              </a:lvl1pPr>
              <a:lvl2pPr marL="742950" indent="-285750" eaLnBrk="0" hangingPunct="0">
                <a:defRPr sz="2400">
                  <a:solidFill>
                    <a:schemeClr val="tx1"/>
                  </a:solidFill>
                  <a:latin typeface="Garamond" pitchFamily="18" charset="0"/>
                </a:defRPr>
              </a:lvl2pPr>
              <a:lvl3pPr marL="1143000" indent="-228600" eaLnBrk="0" hangingPunct="0">
                <a:defRPr sz="2400">
                  <a:solidFill>
                    <a:schemeClr val="tx1"/>
                  </a:solidFill>
                  <a:latin typeface="Garamond" pitchFamily="18" charset="0"/>
                </a:defRPr>
              </a:lvl3pPr>
              <a:lvl4pPr marL="1600200" indent="-228600" eaLnBrk="0" hangingPunct="0">
                <a:defRPr sz="2400">
                  <a:solidFill>
                    <a:schemeClr val="tx1"/>
                  </a:solidFill>
                  <a:latin typeface="Garamond" pitchFamily="18" charset="0"/>
                </a:defRPr>
              </a:lvl4pPr>
              <a:lvl5pPr marL="2057400" indent="-228600" eaLnBrk="0" hangingPunct="0">
                <a:defRPr sz="2400">
                  <a:solidFill>
                    <a:schemeClr val="tx1"/>
                  </a:solidFill>
                  <a:latin typeface="Garamond" pitchFamily="18" charset="0"/>
                </a:defRPr>
              </a:lvl5pPr>
              <a:lvl6pPr marL="2514600" indent="-228600" eaLnBrk="0" fontAlgn="base" hangingPunct="0">
                <a:lnSpc>
                  <a:spcPct val="80000"/>
                </a:lnSpc>
                <a:spcBef>
                  <a:spcPct val="20000"/>
                </a:spcBef>
                <a:spcAft>
                  <a:spcPct val="0"/>
                </a:spcAft>
                <a:buClr>
                  <a:schemeClr val="hlink"/>
                </a:buClr>
                <a:buSzPct val="70000"/>
                <a:buFont typeface="Wingdings" pitchFamily="2" charset="2"/>
                <a:buChar char="n"/>
                <a:defRPr sz="2400">
                  <a:solidFill>
                    <a:schemeClr val="tx1"/>
                  </a:solidFill>
                  <a:latin typeface="Garamond" pitchFamily="18" charset="0"/>
                </a:defRPr>
              </a:lvl6pPr>
              <a:lvl7pPr marL="2971800" indent="-228600" eaLnBrk="0" fontAlgn="base" hangingPunct="0">
                <a:lnSpc>
                  <a:spcPct val="80000"/>
                </a:lnSpc>
                <a:spcBef>
                  <a:spcPct val="20000"/>
                </a:spcBef>
                <a:spcAft>
                  <a:spcPct val="0"/>
                </a:spcAft>
                <a:buClr>
                  <a:schemeClr val="hlink"/>
                </a:buClr>
                <a:buSzPct val="70000"/>
                <a:buFont typeface="Wingdings" pitchFamily="2" charset="2"/>
                <a:buChar char="n"/>
                <a:defRPr sz="2400">
                  <a:solidFill>
                    <a:schemeClr val="tx1"/>
                  </a:solidFill>
                  <a:latin typeface="Garamond" pitchFamily="18" charset="0"/>
                </a:defRPr>
              </a:lvl7pPr>
              <a:lvl8pPr marL="3429000" indent="-228600" eaLnBrk="0" fontAlgn="base" hangingPunct="0">
                <a:lnSpc>
                  <a:spcPct val="80000"/>
                </a:lnSpc>
                <a:spcBef>
                  <a:spcPct val="20000"/>
                </a:spcBef>
                <a:spcAft>
                  <a:spcPct val="0"/>
                </a:spcAft>
                <a:buClr>
                  <a:schemeClr val="hlink"/>
                </a:buClr>
                <a:buSzPct val="70000"/>
                <a:buFont typeface="Wingdings" pitchFamily="2" charset="2"/>
                <a:buChar char="n"/>
                <a:defRPr sz="2400">
                  <a:solidFill>
                    <a:schemeClr val="tx1"/>
                  </a:solidFill>
                  <a:latin typeface="Garamond" pitchFamily="18" charset="0"/>
                </a:defRPr>
              </a:lvl8pPr>
              <a:lvl9pPr marL="3886200" indent="-228600" eaLnBrk="0" fontAlgn="base" hangingPunct="0">
                <a:lnSpc>
                  <a:spcPct val="80000"/>
                </a:lnSpc>
                <a:spcBef>
                  <a:spcPct val="20000"/>
                </a:spcBef>
                <a:spcAft>
                  <a:spcPct val="0"/>
                </a:spcAft>
                <a:buClr>
                  <a:schemeClr val="hlink"/>
                </a:buClr>
                <a:buSzPct val="70000"/>
                <a:buFont typeface="Wingdings" pitchFamily="2" charset="2"/>
                <a:buChar char="n"/>
                <a:defRPr sz="2400">
                  <a:solidFill>
                    <a:schemeClr val="tx1"/>
                  </a:solidFill>
                  <a:latin typeface="Garamond" pitchFamily="18" charset="0"/>
                </a:defRPr>
              </a:lvl9pPr>
            </a:lstStyle>
            <a:p>
              <a:pPr eaLnBrk="1" hangingPunct="1">
                <a:lnSpc>
                  <a:spcPct val="100000"/>
                </a:lnSpc>
                <a:spcBef>
                  <a:spcPct val="0"/>
                </a:spcBef>
                <a:buClrTx/>
                <a:buSzTx/>
                <a:buFontTx/>
                <a:buNone/>
              </a:pPr>
              <a:r>
                <a:rPr lang="en-US" sz="1800">
                  <a:solidFill>
                    <a:schemeClr val="bg2"/>
                  </a:solidFill>
                  <a:effectLst/>
                  <a:latin typeface="Arial" charset="0"/>
                </a:rPr>
                <a:t>Gulf</a:t>
              </a:r>
            </a:p>
            <a:p>
              <a:pPr eaLnBrk="1" hangingPunct="1">
                <a:lnSpc>
                  <a:spcPct val="100000"/>
                </a:lnSpc>
                <a:spcBef>
                  <a:spcPct val="0"/>
                </a:spcBef>
                <a:buClrTx/>
                <a:buSzTx/>
                <a:buFontTx/>
                <a:buNone/>
              </a:pPr>
              <a:r>
                <a:rPr lang="en-US" sz="1800">
                  <a:solidFill>
                    <a:schemeClr val="bg2"/>
                  </a:solidFill>
                  <a:effectLst/>
                  <a:latin typeface="Arial" charset="0"/>
                </a:rPr>
                <a:t>Inlet</a:t>
              </a:r>
            </a:p>
          </p:txBody>
        </p:sp>
      </p:grpSp>
      <p:sp>
        <p:nvSpPr>
          <p:cNvPr id="3" name="TextBox 2"/>
          <p:cNvSpPr txBox="1"/>
          <p:nvPr/>
        </p:nvSpPr>
        <p:spPr>
          <a:xfrm>
            <a:off x="1430020" y="5105400"/>
            <a:ext cx="1313180" cy="369332"/>
          </a:xfrm>
          <a:prstGeom prst="rect">
            <a:avLst/>
          </a:prstGeom>
          <a:noFill/>
        </p:spPr>
        <p:txBody>
          <a:bodyPr wrap="none" rtlCol="0">
            <a:spAutoFit/>
          </a:bodyPr>
          <a:lstStyle/>
          <a:p>
            <a:r>
              <a:rPr lang="en-US" dirty="0"/>
              <a:t>Kim (2009</a:t>
            </a:r>
            <a:r>
              <a:rPr lang="en-US" dirty="0" smtClean="0"/>
              <a:t>)</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001665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smtClean="0"/>
              <a:t>Simulating Nutrient Cycles in Estuary Waters</a:t>
            </a:r>
          </a:p>
        </p:txBody>
      </p:sp>
      <p:pic>
        <p:nvPicPr>
          <p:cNvPr id="22531" name="Content Placeholder 6"/>
          <p:cNvPicPr>
            <a:picLocks noGrp="1" noChangeAspect="1"/>
          </p:cNvPicPr>
          <p:nvPr>
            <p:ph sz="half" idx="1"/>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a:xfrm>
            <a:off x="5181600" y="1676400"/>
            <a:ext cx="3382963" cy="4525963"/>
          </a:xfrm>
        </p:spPr>
      </p:pic>
      <p:sp>
        <p:nvSpPr>
          <p:cNvPr id="22532" name="Slide Number Placeholder 4"/>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CEA76FED-5FD1-40DA-B851-7865C1B3C045}" type="slidenum">
              <a:rPr lang="en-US" smtClean="0"/>
              <a:pPr eaLnBrk="1" hangingPunct="1"/>
              <a:t>39</a:t>
            </a:fld>
            <a:endParaRPr lang="en-US" smtClean="0"/>
          </a:p>
        </p:txBody>
      </p:sp>
      <p:sp>
        <p:nvSpPr>
          <p:cNvPr id="22533" name="Content Placeholder 10"/>
          <p:cNvSpPr>
            <a:spLocks noGrp="1"/>
          </p:cNvSpPr>
          <p:nvPr>
            <p:ph sz="half" idx="1"/>
          </p:nvPr>
        </p:nvSpPr>
        <p:spPr>
          <a:xfrm>
            <a:off x="76200" y="1828800"/>
            <a:ext cx="4038600" cy="3352800"/>
          </a:xfrm>
        </p:spPr>
        <p:txBody>
          <a:bodyPr/>
          <a:lstStyle/>
          <a:p>
            <a:r>
              <a:rPr lang="en-US" dirty="0" smtClean="0"/>
              <a:t>The Turner Nutrient Producer Consumer (NPC) Model</a:t>
            </a:r>
          </a:p>
          <a:p>
            <a:pPr lvl="1"/>
            <a:r>
              <a:rPr lang="en-US" dirty="0" smtClean="0"/>
              <a:t>Combines simple NPZ relationship with competition from benthic producers</a:t>
            </a:r>
          </a:p>
        </p:txBody>
      </p:sp>
      <p:sp>
        <p:nvSpPr>
          <p:cNvPr id="22534" name="TextBox 4"/>
          <p:cNvSpPr txBox="1">
            <a:spLocks noChangeArrowheads="1"/>
          </p:cNvSpPr>
          <p:nvPr/>
        </p:nvSpPr>
        <p:spPr bwMode="auto">
          <a:xfrm>
            <a:off x="14288" y="5562600"/>
            <a:ext cx="5029200" cy="95408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i="1" dirty="0" smtClean="0">
                <a:solidFill>
                  <a:srgbClr val="FF0000"/>
                </a:solidFill>
              </a:rPr>
              <a:t>Translates </a:t>
            </a:r>
            <a:r>
              <a:rPr lang="en-US" sz="2800" i="1" dirty="0">
                <a:solidFill>
                  <a:srgbClr val="FF0000"/>
                </a:solidFill>
              </a:rPr>
              <a:t>a pelagic model system to estuary dynamics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smtClean="0"/>
              <a:t>NASA Interdisciplinary Science (IDS) project</a:t>
            </a:r>
          </a:p>
        </p:txBody>
      </p:sp>
      <p:sp>
        <p:nvSpPr>
          <p:cNvPr id="4099" name="Content Placeholder 4"/>
          <p:cNvSpPr>
            <a:spLocks noGrp="1"/>
          </p:cNvSpPr>
          <p:nvPr>
            <p:ph sz="half" idx="1"/>
          </p:nvPr>
        </p:nvSpPr>
        <p:spPr/>
        <p:txBody>
          <a:bodyPr/>
          <a:lstStyle/>
          <a:p>
            <a:r>
              <a:rPr lang="en-US" sz="2000" dirty="0" smtClean="0"/>
              <a:t>Improve our understanding of how terrestrial and aquatic ecosystems that are connected by watersheds respond to combined changes in the hydrological and biogeochemical cycles that result from changes in climate and land use. </a:t>
            </a:r>
          </a:p>
          <a:p>
            <a:r>
              <a:rPr lang="en-US" sz="2000" dirty="0" smtClean="0"/>
              <a:t>Develop and utilize a model framework for predicting how terrestrial and coastal estuary ecosystems may change in response to future perturbations.</a:t>
            </a:r>
          </a:p>
        </p:txBody>
      </p:sp>
      <p:sp>
        <p:nvSpPr>
          <p:cNvPr id="4100" name="Slide Number Placeholder 3"/>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EB3CDA0-0EC1-4A17-AEFE-0CE04E8E1C5C}" type="slidenum">
              <a:rPr lang="en-US" smtClean="0"/>
              <a:pPr eaLnBrk="1" hangingPunct="1"/>
              <a:t>4</a:t>
            </a:fld>
            <a:endParaRPr lang="en-US" smtClean="0"/>
          </a:p>
        </p:txBody>
      </p:sp>
      <p:pic>
        <p:nvPicPr>
          <p:cNvPr id="4101" name="Picture 2"/>
          <p:cNvPicPr>
            <a:picLocks noGrp="1" noChangeAspect="1" noChangeArrowheads="1"/>
          </p:cNvPicPr>
          <p:nvPr>
            <p:ph sz="half" idx="2"/>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48793" t="25146" r="12415" b="5145"/>
          <a:stretch>
            <a:fillRect/>
          </a:stretch>
        </p:blipFill>
        <p:spPr>
          <a:xfrm>
            <a:off x="4800600" y="1600200"/>
            <a:ext cx="4038600" cy="3932237"/>
          </a:xfr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3" name="TextBox 2"/>
          <p:cNvSpPr txBox="1"/>
          <p:nvPr/>
        </p:nvSpPr>
        <p:spPr>
          <a:xfrm>
            <a:off x="5924907" y="5638800"/>
            <a:ext cx="1847493" cy="369332"/>
          </a:xfrm>
          <a:prstGeom prst="rect">
            <a:avLst/>
          </a:prstGeom>
          <a:noFill/>
        </p:spPr>
        <p:txBody>
          <a:bodyPr wrap="none" rtlCol="0">
            <a:spAutoFit/>
          </a:bodyPr>
          <a:lstStyle/>
          <a:p>
            <a:r>
              <a:rPr lang="en-US" dirty="0" smtClean="0"/>
              <a:t>Yang et al. 2009</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Title 9"/>
          <p:cNvSpPr>
            <a:spLocks noGrp="1"/>
          </p:cNvSpPr>
          <p:nvPr>
            <p:ph type="title"/>
          </p:nvPr>
        </p:nvSpPr>
        <p:spPr>
          <a:xfrm>
            <a:off x="457200" y="457200"/>
            <a:ext cx="8229600" cy="1143000"/>
          </a:xfrm>
        </p:spPr>
        <p:txBody>
          <a:bodyPr/>
          <a:lstStyle/>
          <a:p>
            <a:r>
              <a:rPr lang="en-US" dirty="0" smtClean="0"/>
              <a:t>Simulating Nutrient Cycles in Estuary Waters with Multiple Models</a:t>
            </a:r>
          </a:p>
        </p:txBody>
      </p:sp>
      <p:sp>
        <p:nvSpPr>
          <p:cNvPr id="20483" name="Content Placeholder 10"/>
          <p:cNvSpPr>
            <a:spLocks noGrp="1"/>
          </p:cNvSpPr>
          <p:nvPr>
            <p:ph sz="half" idx="1"/>
          </p:nvPr>
        </p:nvSpPr>
        <p:spPr>
          <a:xfrm>
            <a:off x="381000" y="1981200"/>
            <a:ext cx="4038600" cy="3352800"/>
          </a:xfrm>
        </p:spPr>
        <p:txBody>
          <a:bodyPr/>
          <a:lstStyle/>
          <a:p>
            <a:r>
              <a:rPr lang="en-US" dirty="0" smtClean="0"/>
              <a:t>Use multiple models in an ensemble approach</a:t>
            </a:r>
          </a:p>
          <a:p>
            <a:pPr lvl="1"/>
            <a:r>
              <a:rPr lang="en-US" sz="2000" dirty="0" smtClean="0"/>
              <a:t>Models use Nutrient-Phytoplankton-   Zooplankton approach (NPZ)</a:t>
            </a:r>
          </a:p>
          <a:p>
            <a:pPr lvl="1"/>
            <a:r>
              <a:rPr lang="en-US" sz="2000" dirty="0" smtClean="0"/>
              <a:t>Varying complexities and input requirements</a:t>
            </a:r>
          </a:p>
        </p:txBody>
      </p:sp>
      <p:sp>
        <p:nvSpPr>
          <p:cNvPr id="20484" name="Slide Number Placeholder 3"/>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E00D741-7FBB-4F71-B6E4-EA176DD728AB}" type="slidenum">
              <a:rPr lang="en-US" smtClean="0"/>
              <a:pPr eaLnBrk="1" hangingPunct="1"/>
              <a:t>40</a:t>
            </a:fld>
            <a:endParaRPr lang="en-US" smtClean="0"/>
          </a:p>
        </p:txBody>
      </p:sp>
      <p:sp>
        <p:nvSpPr>
          <p:cNvPr id="20485" name="TextBox 3"/>
          <p:cNvSpPr txBox="1">
            <a:spLocks noChangeArrowheads="1"/>
          </p:cNvSpPr>
          <p:nvPr/>
        </p:nvSpPr>
        <p:spPr bwMode="auto">
          <a:xfrm>
            <a:off x="6284913" y="3505200"/>
            <a:ext cx="954087" cy="36988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t>Legend</a:t>
            </a:r>
          </a:p>
        </p:txBody>
      </p:sp>
      <p:sp>
        <p:nvSpPr>
          <p:cNvPr id="20486" name="TextBox 4"/>
          <p:cNvSpPr txBox="1">
            <a:spLocks noChangeArrowheads="1"/>
          </p:cNvSpPr>
          <p:nvPr/>
        </p:nvSpPr>
        <p:spPr bwMode="auto">
          <a:xfrm>
            <a:off x="381000" y="5724525"/>
            <a:ext cx="6380163" cy="95408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i="1" dirty="0" smtClean="0">
                <a:solidFill>
                  <a:srgbClr val="FF0000"/>
                </a:solidFill>
              </a:rPr>
              <a:t>Premise </a:t>
            </a:r>
            <a:r>
              <a:rPr lang="en-US" sz="2800" i="1" dirty="0">
                <a:solidFill>
                  <a:srgbClr val="FF0000"/>
                </a:solidFill>
              </a:rPr>
              <a:t>that multiple model designs will be superior</a:t>
            </a:r>
          </a:p>
        </p:txBody>
      </p:sp>
      <p:graphicFrame>
        <p:nvGraphicFramePr>
          <p:cNvPr id="10" name="Content Placeholder 3"/>
          <p:cNvGraphicFramePr>
            <a:graphicFrameLocks/>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31392504"/>
              </p:ext>
            </p:extLst>
          </p:nvPr>
        </p:nvGraphicFramePr>
        <p:xfrm>
          <a:off x="5943600" y="1944687"/>
          <a:ext cx="2743200" cy="2971802"/>
        </p:xfrm>
        <a:graphic>
          <a:graphicData uri="http://schemas.openxmlformats.org/drawingml/2006/table">
            <a:tbl>
              <a:tblPr firstRow="1" bandRow="1">
                <a:tableStyleId>{5C22544A-7EE6-4342-B048-85BDC9FD1C3A}</a:tableStyleId>
              </a:tblPr>
              <a:tblGrid>
                <a:gridCol w="731520"/>
                <a:gridCol w="478715"/>
                <a:gridCol w="496645"/>
                <a:gridCol w="549354"/>
                <a:gridCol w="486966"/>
              </a:tblGrid>
              <a:tr h="579106">
                <a:tc>
                  <a:txBody>
                    <a:bodyPr/>
                    <a:lstStyle/>
                    <a:p>
                      <a:r>
                        <a:rPr lang="en-US" sz="800" dirty="0" smtClean="0"/>
                        <a:t>Model</a:t>
                      </a:r>
                      <a:endParaRPr lang="en-US" sz="800" dirty="0"/>
                    </a:p>
                  </a:txBody>
                  <a:tcPr marT="45714" marB="45714"/>
                </a:tc>
                <a:tc>
                  <a:txBody>
                    <a:bodyPr/>
                    <a:lstStyle/>
                    <a:p>
                      <a:r>
                        <a:rPr lang="en-US" sz="800" dirty="0" smtClean="0"/>
                        <a:t>NO2+NO3</a:t>
                      </a:r>
                      <a:endParaRPr lang="en-US" sz="800" dirty="0"/>
                    </a:p>
                  </a:txBody>
                  <a:tcPr marT="45714" marB="45714"/>
                </a:tc>
                <a:tc>
                  <a:txBody>
                    <a:bodyPr/>
                    <a:lstStyle/>
                    <a:p>
                      <a:r>
                        <a:rPr lang="en-US" sz="800" dirty="0" smtClean="0"/>
                        <a:t>NH3</a:t>
                      </a:r>
                      <a:endParaRPr lang="en-US" sz="800" dirty="0"/>
                    </a:p>
                  </a:txBody>
                  <a:tcPr marT="45714" marB="45714"/>
                </a:tc>
                <a:tc>
                  <a:txBody>
                    <a:bodyPr/>
                    <a:lstStyle/>
                    <a:p>
                      <a:r>
                        <a:rPr lang="en-US" sz="800" dirty="0" smtClean="0"/>
                        <a:t>DIN</a:t>
                      </a:r>
                      <a:r>
                        <a:rPr lang="en-US" sz="800" baseline="0" dirty="0" smtClean="0"/>
                        <a:t> </a:t>
                      </a:r>
                    </a:p>
                    <a:p>
                      <a:r>
                        <a:rPr lang="en-US" sz="800" baseline="0" dirty="0" smtClean="0"/>
                        <a:t>(NO2 + NO3 + NH3)</a:t>
                      </a:r>
                      <a:endParaRPr lang="en-US" sz="800" dirty="0"/>
                    </a:p>
                  </a:txBody>
                  <a:tcPr marT="45714" marB="45714"/>
                </a:tc>
                <a:tc>
                  <a:txBody>
                    <a:bodyPr/>
                    <a:lstStyle/>
                    <a:p>
                      <a:r>
                        <a:rPr lang="en-US" sz="800" dirty="0" smtClean="0"/>
                        <a:t>DON</a:t>
                      </a:r>
                      <a:endParaRPr lang="en-US" sz="800" dirty="0"/>
                    </a:p>
                  </a:txBody>
                  <a:tcPr marT="45714" marB="45714"/>
                </a:tc>
              </a:tr>
              <a:tr h="703169">
                <a:tc>
                  <a:txBody>
                    <a:bodyPr/>
                    <a:lstStyle/>
                    <a:p>
                      <a:r>
                        <a:rPr lang="en-US" sz="800" dirty="0" smtClean="0"/>
                        <a:t>Steele and Henderson (1992)</a:t>
                      </a:r>
                      <a:endParaRPr lang="en-US" sz="800" dirty="0"/>
                    </a:p>
                  </a:txBody>
                  <a:tcPr marT="45714" marB="45714"/>
                </a:tc>
                <a:tc>
                  <a:txBody>
                    <a:bodyPr/>
                    <a:lstStyle/>
                    <a:p>
                      <a:pPr algn="ctr"/>
                      <a:endParaRPr lang="en-US" sz="800" dirty="0"/>
                    </a:p>
                  </a:txBody>
                  <a:tcPr marT="45714" marB="45714"/>
                </a:tc>
                <a:tc>
                  <a:txBody>
                    <a:bodyPr/>
                    <a:lstStyle/>
                    <a:p>
                      <a:pPr algn="ctr"/>
                      <a:endParaRPr lang="en-US" sz="800" dirty="0"/>
                    </a:p>
                  </a:txBody>
                  <a:tcPr marT="45714" marB="45714"/>
                </a:tc>
                <a:tc>
                  <a:txBody>
                    <a:bodyPr/>
                    <a:lstStyle/>
                    <a:p>
                      <a:pPr algn="ctr"/>
                      <a:r>
                        <a:rPr lang="en-US" sz="800" dirty="0" smtClean="0"/>
                        <a:t>X</a:t>
                      </a:r>
                      <a:endParaRPr lang="en-US" sz="800" dirty="0"/>
                    </a:p>
                  </a:txBody>
                  <a:tcPr marT="45714" marB="45714"/>
                </a:tc>
                <a:tc>
                  <a:txBody>
                    <a:bodyPr/>
                    <a:lstStyle/>
                    <a:p>
                      <a:pPr algn="ctr"/>
                      <a:endParaRPr lang="en-US" sz="800" dirty="0"/>
                    </a:p>
                  </a:txBody>
                  <a:tcPr marT="45714" marB="45714"/>
                </a:tc>
              </a:tr>
              <a:tr h="482038">
                <a:tc>
                  <a:txBody>
                    <a:bodyPr/>
                    <a:lstStyle/>
                    <a:p>
                      <a:r>
                        <a:rPr lang="en-US" sz="800" dirty="0" err="1" smtClean="0"/>
                        <a:t>Fasham</a:t>
                      </a:r>
                      <a:r>
                        <a:rPr lang="en-US" sz="800" dirty="0" smtClean="0"/>
                        <a:t> (1990)</a:t>
                      </a:r>
                      <a:endParaRPr lang="en-US" sz="800" dirty="0"/>
                    </a:p>
                  </a:txBody>
                  <a:tcPr marT="45714" marB="45714"/>
                </a:tc>
                <a:tc>
                  <a:txBody>
                    <a:bodyPr/>
                    <a:lstStyle/>
                    <a:p>
                      <a:pPr algn="ctr"/>
                      <a:r>
                        <a:rPr lang="en-US" sz="800" dirty="0" smtClean="0"/>
                        <a:t>X</a:t>
                      </a:r>
                      <a:endParaRPr lang="en-US" sz="800" dirty="0"/>
                    </a:p>
                  </a:txBody>
                  <a:tcPr marT="45714" marB="45714"/>
                </a:tc>
                <a:tc>
                  <a:txBody>
                    <a:bodyPr/>
                    <a:lstStyle/>
                    <a:p>
                      <a:pPr algn="ctr"/>
                      <a:r>
                        <a:rPr lang="en-US" sz="800" dirty="0" smtClean="0"/>
                        <a:t>X</a:t>
                      </a:r>
                      <a:endParaRPr lang="en-US" sz="800" dirty="0"/>
                    </a:p>
                  </a:txBody>
                  <a:tcPr marT="45714" marB="45714"/>
                </a:tc>
                <a:tc>
                  <a:txBody>
                    <a:bodyPr/>
                    <a:lstStyle/>
                    <a:p>
                      <a:pPr algn="ctr"/>
                      <a:endParaRPr lang="en-US" sz="800" dirty="0"/>
                    </a:p>
                  </a:txBody>
                  <a:tcPr marT="45714" marB="45714"/>
                </a:tc>
                <a:tc>
                  <a:txBody>
                    <a:bodyPr/>
                    <a:lstStyle/>
                    <a:p>
                      <a:pPr algn="ctr"/>
                      <a:r>
                        <a:rPr lang="en-US" sz="800" dirty="0" smtClean="0"/>
                        <a:t>X</a:t>
                      </a:r>
                      <a:endParaRPr lang="en-US" sz="800" dirty="0"/>
                    </a:p>
                  </a:txBody>
                  <a:tcPr marT="45714" marB="45714"/>
                </a:tc>
              </a:tr>
              <a:tr h="434001">
                <a:tc>
                  <a:txBody>
                    <a:bodyPr/>
                    <a:lstStyle/>
                    <a:p>
                      <a:r>
                        <a:rPr lang="en-US" sz="800" dirty="0" smtClean="0"/>
                        <a:t>Franks (2002)</a:t>
                      </a:r>
                    </a:p>
                  </a:txBody>
                  <a:tcPr marT="45714" marB="45714"/>
                </a:tc>
                <a:tc>
                  <a:txBody>
                    <a:bodyPr/>
                    <a:lstStyle/>
                    <a:p>
                      <a:pPr algn="ctr"/>
                      <a:endParaRPr lang="en-US" sz="800" dirty="0"/>
                    </a:p>
                  </a:txBody>
                  <a:tcPr marT="45714" marB="45714"/>
                </a:tc>
                <a:tc>
                  <a:txBody>
                    <a:bodyPr/>
                    <a:lstStyle/>
                    <a:p>
                      <a:pPr algn="ctr"/>
                      <a:endParaRPr lang="en-US" sz="800" dirty="0"/>
                    </a:p>
                  </a:txBody>
                  <a:tcPr marT="45714" marB="45714"/>
                </a:tc>
                <a:tc>
                  <a:txBody>
                    <a:bodyPr/>
                    <a:lstStyle/>
                    <a:p>
                      <a:pPr algn="ctr"/>
                      <a:r>
                        <a:rPr lang="en-US" sz="800" dirty="0" smtClean="0"/>
                        <a:t>X</a:t>
                      </a:r>
                      <a:endParaRPr lang="en-US" sz="800" dirty="0"/>
                    </a:p>
                  </a:txBody>
                  <a:tcPr marT="45714" marB="45714"/>
                </a:tc>
                <a:tc>
                  <a:txBody>
                    <a:bodyPr/>
                    <a:lstStyle/>
                    <a:p>
                      <a:pPr algn="ctr"/>
                      <a:endParaRPr lang="en-US" sz="800" dirty="0"/>
                    </a:p>
                  </a:txBody>
                  <a:tcPr marT="45714" marB="45714"/>
                </a:tc>
              </a:tr>
              <a:tr h="281268">
                <a:tc>
                  <a:txBody>
                    <a:bodyPr/>
                    <a:lstStyle/>
                    <a:p>
                      <a:r>
                        <a:rPr lang="en-US" sz="800" dirty="0" smtClean="0"/>
                        <a:t>Kim (2009)</a:t>
                      </a:r>
                      <a:endParaRPr lang="en-US" sz="800" dirty="0"/>
                    </a:p>
                  </a:txBody>
                  <a:tcPr marT="45714" marB="45714"/>
                </a:tc>
                <a:tc>
                  <a:txBody>
                    <a:bodyPr/>
                    <a:lstStyle/>
                    <a:p>
                      <a:pPr algn="ctr"/>
                      <a:r>
                        <a:rPr lang="en-US" sz="800" dirty="0" smtClean="0"/>
                        <a:t>X</a:t>
                      </a:r>
                      <a:endParaRPr lang="en-US" sz="800" dirty="0"/>
                    </a:p>
                  </a:txBody>
                  <a:tcPr marT="45714" marB="45714"/>
                </a:tc>
                <a:tc>
                  <a:txBody>
                    <a:bodyPr/>
                    <a:lstStyle/>
                    <a:p>
                      <a:pPr algn="ctr"/>
                      <a:r>
                        <a:rPr lang="en-US" sz="800" dirty="0" smtClean="0"/>
                        <a:t>X</a:t>
                      </a:r>
                      <a:endParaRPr lang="en-US" sz="800" dirty="0"/>
                    </a:p>
                  </a:txBody>
                  <a:tcPr marT="45714" marB="45714"/>
                </a:tc>
                <a:tc>
                  <a:txBody>
                    <a:bodyPr/>
                    <a:lstStyle/>
                    <a:p>
                      <a:pPr algn="ctr"/>
                      <a:endParaRPr lang="en-US" sz="800" dirty="0"/>
                    </a:p>
                  </a:txBody>
                  <a:tcPr marT="45714" marB="45714"/>
                </a:tc>
                <a:tc>
                  <a:txBody>
                    <a:bodyPr/>
                    <a:lstStyle/>
                    <a:p>
                      <a:pPr algn="ctr"/>
                      <a:r>
                        <a:rPr lang="en-US" sz="800" dirty="0" smtClean="0"/>
                        <a:t>X</a:t>
                      </a:r>
                      <a:endParaRPr lang="en-US" sz="800" dirty="0"/>
                    </a:p>
                  </a:txBody>
                  <a:tcPr marT="45714" marB="45714"/>
                </a:tc>
              </a:tr>
              <a:tr h="492218">
                <a:tc>
                  <a:txBody>
                    <a:bodyPr/>
                    <a:lstStyle/>
                    <a:p>
                      <a:r>
                        <a:rPr lang="en-US" sz="800" dirty="0" smtClean="0"/>
                        <a:t>Turner </a:t>
                      </a:r>
                      <a:r>
                        <a:rPr lang="en-US" sz="800" baseline="0" dirty="0"/>
                        <a:t> </a:t>
                      </a:r>
                      <a:r>
                        <a:rPr lang="en-US" sz="800" baseline="0" dirty="0" smtClean="0"/>
                        <a:t>(2012)</a:t>
                      </a:r>
                      <a:endParaRPr lang="en-US" sz="800" dirty="0" smtClean="0"/>
                    </a:p>
                  </a:txBody>
                  <a:tcPr marT="45714" marB="45714"/>
                </a:tc>
                <a:tc>
                  <a:txBody>
                    <a:bodyPr/>
                    <a:lstStyle/>
                    <a:p>
                      <a:pPr algn="ctr"/>
                      <a:endParaRPr lang="en-US" sz="800" dirty="0"/>
                    </a:p>
                  </a:txBody>
                  <a:tcPr marT="45714" marB="45714"/>
                </a:tc>
                <a:tc>
                  <a:txBody>
                    <a:bodyPr/>
                    <a:lstStyle/>
                    <a:p>
                      <a:pPr algn="ctr"/>
                      <a:endParaRPr lang="en-US" sz="800" dirty="0"/>
                    </a:p>
                  </a:txBody>
                  <a:tcPr marT="45714" marB="45714"/>
                </a:tc>
                <a:tc>
                  <a:txBody>
                    <a:bodyPr/>
                    <a:lstStyle/>
                    <a:p>
                      <a:pPr algn="ctr"/>
                      <a:r>
                        <a:rPr lang="en-US" sz="800" dirty="0" smtClean="0"/>
                        <a:t>X</a:t>
                      </a:r>
                      <a:endParaRPr lang="en-US" sz="800" dirty="0"/>
                    </a:p>
                  </a:txBody>
                  <a:tcPr marT="45714" marB="45714"/>
                </a:tc>
                <a:tc>
                  <a:txBody>
                    <a:bodyPr/>
                    <a:lstStyle/>
                    <a:p>
                      <a:pPr algn="ctr"/>
                      <a:endParaRPr lang="en-US" sz="800" dirty="0"/>
                    </a:p>
                  </a:txBody>
                  <a:tcPr marT="45714" marB="45714"/>
                </a:tc>
              </a:tr>
            </a:tbl>
          </a:graphicData>
        </a:graphic>
      </p:graphicFrame>
      <p:sp>
        <p:nvSpPr>
          <p:cNvPr id="20531" name="TextBox 1"/>
          <p:cNvSpPr txBox="1">
            <a:spLocks noChangeArrowheads="1"/>
          </p:cNvSpPr>
          <p:nvPr/>
        </p:nvSpPr>
        <p:spPr bwMode="auto">
          <a:xfrm>
            <a:off x="5867400" y="5068887"/>
            <a:ext cx="2971800" cy="6461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t>Table: Nutrient input parameters by model</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Slide Number Placeholder 4"/>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FE9E7E18-6EDC-4066-9B88-5E3773BC2225}" type="slidenum">
              <a:rPr lang="en-US" smtClean="0"/>
              <a:pPr eaLnBrk="1" hangingPunct="1"/>
              <a:t>41</a:t>
            </a:fld>
            <a:endParaRPr lang="en-US" smtClean="0"/>
          </a:p>
        </p:txBody>
      </p:sp>
      <p:pic>
        <p:nvPicPr>
          <p:cNvPr id="21507" name="Picture 3"/>
          <p:cNvPicPr>
            <a:picLocks noGrp="1" noChangeAspect="1" noChangeArrowheads="1"/>
          </p:cNvPicPr>
          <p:nvPr>
            <p:ph sz="half" idx="2"/>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a:xfrm>
            <a:off x="4114800" y="1828800"/>
            <a:ext cx="4938713" cy="2971800"/>
          </a:xfr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21508" name="Content Placeholder 10"/>
          <p:cNvSpPr>
            <a:spLocks noGrp="1"/>
          </p:cNvSpPr>
          <p:nvPr>
            <p:ph sz="half" idx="1"/>
          </p:nvPr>
        </p:nvSpPr>
        <p:spPr>
          <a:xfrm>
            <a:off x="76200" y="1828800"/>
            <a:ext cx="4038600" cy="3352800"/>
          </a:xfrm>
        </p:spPr>
        <p:txBody>
          <a:bodyPr/>
          <a:lstStyle/>
          <a:p>
            <a:r>
              <a:rPr lang="en-US" dirty="0" smtClean="0"/>
              <a:t>Couples river nutrient flux data with primary production in Bay waters</a:t>
            </a:r>
          </a:p>
          <a:p>
            <a:pPr lvl="1"/>
            <a:r>
              <a:rPr lang="en-US" dirty="0" smtClean="0"/>
              <a:t>Current focus </a:t>
            </a:r>
            <a:r>
              <a:rPr lang="en-US" dirty="0" err="1" smtClean="0"/>
              <a:t>Copano</a:t>
            </a:r>
            <a:r>
              <a:rPr lang="en-US" dirty="0" smtClean="0"/>
              <a:t> Bay, Texas and San Antonio Bay, Texas</a:t>
            </a:r>
          </a:p>
        </p:txBody>
      </p:sp>
      <p:sp>
        <p:nvSpPr>
          <p:cNvPr id="21509" name="Title 9"/>
          <p:cNvSpPr>
            <a:spLocks noGrp="1"/>
          </p:cNvSpPr>
          <p:nvPr>
            <p:ph type="title"/>
          </p:nvPr>
        </p:nvSpPr>
        <p:spPr/>
        <p:txBody>
          <a:bodyPr/>
          <a:lstStyle/>
          <a:p>
            <a:r>
              <a:rPr lang="en-US" dirty="0" smtClean="0"/>
              <a:t>Multi-model primary production response to nutrient load</a:t>
            </a:r>
          </a:p>
        </p:txBody>
      </p:sp>
      <p:sp>
        <p:nvSpPr>
          <p:cNvPr id="21510" name="TextBox 4"/>
          <p:cNvSpPr txBox="1">
            <a:spLocks noChangeArrowheads="1"/>
          </p:cNvSpPr>
          <p:nvPr/>
        </p:nvSpPr>
        <p:spPr bwMode="auto">
          <a:xfrm>
            <a:off x="304800" y="5562600"/>
            <a:ext cx="7924800" cy="95408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i="1" dirty="0" smtClean="0">
                <a:solidFill>
                  <a:srgbClr val="FF0000"/>
                </a:solidFill>
              </a:rPr>
              <a:t>Developing </a:t>
            </a:r>
            <a:r>
              <a:rPr lang="en-US" sz="2800" i="1" dirty="0">
                <a:solidFill>
                  <a:srgbClr val="FF0000"/>
                </a:solidFill>
              </a:rPr>
              <a:t>generic methods to model estuary production </a:t>
            </a:r>
          </a:p>
        </p:txBody>
      </p:sp>
      <p:sp>
        <p:nvSpPr>
          <p:cNvPr id="2" name="TextBox 1"/>
          <p:cNvSpPr txBox="1"/>
          <p:nvPr/>
        </p:nvSpPr>
        <p:spPr>
          <a:xfrm>
            <a:off x="4099029" y="4876800"/>
            <a:ext cx="5044971" cy="369332"/>
          </a:xfrm>
          <a:prstGeom prst="rect">
            <a:avLst/>
          </a:prstGeom>
          <a:noFill/>
        </p:spPr>
        <p:txBody>
          <a:bodyPr wrap="none" rtlCol="0">
            <a:spAutoFit/>
          </a:bodyPr>
          <a:lstStyle/>
          <a:p>
            <a:r>
              <a:rPr lang="en-US" dirty="0" smtClean="0"/>
              <a:t>Response of primary production to nutrient load</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Ocean &amp; bay </a:t>
            </a:r>
            <a:r>
              <a:rPr lang="en-US" dirty="0"/>
              <a:t>Color from Satellites</a:t>
            </a:r>
          </a:p>
        </p:txBody>
      </p:sp>
      <p:sp>
        <p:nvSpPr>
          <p:cNvPr id="6" name="Text Placeholder 5"/>
          <p:cNvSpPr>
            <a:spLocks noGrp="1"/>
          </p:cNvSpPr>
          <p:nvPr>
            <p:ph type="body" idx="1"/>
          </p:nvPr>
        </p:nvSpPr>
        <p:spPr/>
        <p:txBody>
          <a:bodyPr/>
          <a:lstStyle/>
          <a:p>
            <a:r>
              <a:rPr lang="en-US" dirty="0" smtClean="0"/>
              <a:t>Eric </a:t>
            </a:r>
            <a:r>
              <a:rPr lang="en-US" dirty="0" err="1" smtClean="0"/>
              <a:t>Kouba</a:t>
            </a:r>
            <a:r>
              <a:rPr lang="en-US" dirty="0"/>
              <a:t> (</a:t>
            </a:r>
            <a:r>
              <a:rPr lang="en-US" dirty="0">
                <a:hlinkClick r:id="rId2"/>
              </a:rPr>
              <a:t>nty143@utsa.edu</a:t>
            </a:r>
            <a:r>
              <a:rPr lang="en-US" dirty="0" smtClean="0"/>
              <a:t>) and </a:t>
            </a:r>
            <a:r>
              <a:rPr lang="en-US" dirty="0" err="1" smtClean="0"/>
              <a:t>Hongjie</a:t>
            </a:r>
            <a:r>
              <a:rPr lang="en-US" dirty="0" smtClean="0"/>
              <a:t> </a:t>
            </a:r>
            <a:r>
              <a:rPr lang="en-US" dirty="0" err="1" smtClean="0"/>
              <a:t>Xie</a:t>
            </a:r>
            <a:endParaRPr lang="en-US" dirty="0"/>
          </a:p>
        </p:txBody>
      </p:sp>
      <p:sp>
        <p:nvSpPr>
          <p:cNvPr id="4" name="Slide Number Placeholder 3"/>
          <p:cNvSpPr>
            <a:spLocks noGrp="1"/>
          </p:cNvSpPr>
          <p:nvPr>
            <p:ph type="sldNum" sz="quarter" idx="12"/>
          </p:nvPr>
        </p:nvSpPr>
        <p:spPr/>
        <p:txBody>
          <a:bodyPr/>
          <a:lstStyle/>
          <a:p>
            <a:pPr>
              <a:defRPr/>
            </a:pPr>
            <a:fld id="{57F865CD-3F65-4D64-929F-425B8D0ECAA6}" type="slidenum">
              <a:rPr lang="en-US" smtClean="0"/>
              <a:pPr>
                <a:defRPr/>
              </a:pPr>
              <a:t>42</a:t>
            </a:fld>
            <a:endParaRPr lang="en-US"/>
          </a:p>
        </p:txBody>
      </p:sp>
      <p:grpSp>
        <p:nvGrpSpPr>
          <p:cNvPr id="7" name="Group 6"/>
          <p:cNvGrpSpPr>
            <a:grpSpLocks noChangeAspect="1"/>
          </p:cNvGrpSpPr>
          <p:nvPr/>
        </p:nvGrpSpPr>
        <p:grpSpPr>
          <a:xfrm>
            <a:off x="3429000" y="228600"/>
            <a:ext cx="5486400" cy="3519821"/>
            <a:chOff x="0" y="469900"/>
            <a:chExt cx="9144000" cy="5866368"/>
          </a:xfrm>
        </p:grpSpPr>
        <p:pic>
          <p:nvPicPr>
            <p:cNvPr id="8" name="Picture 8"/>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8000" t="12201" r="8000" b="7039"/>
            <a:stretch>
              <a:fillRect/>
            </a:stretch>
          </p:blipFill>
          <p:spPr bwMode="auto">
            <a:xfrm>
              <a:off x="2286000" y="1976437"/>
              <a:ext cx="2286000" cy="175736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9" name="AutoShape 10"/>
            <p:cNvSpPr>
              <a:spLocks noChangeArrowheads="1"/>
            </p:cNvSpPr>
            <p:nvPr/>
          </p:nvSpPr>
          <p:spPr bwMode="auto">
            <a:xfrm rot="-5400000">
              <a:off x="2286000" y="1062037"/>
              <a:ext cx="914400" cy="91440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17694720 60000 65536"/>
                <a:gd name="T17" fmla="*/ 11796480 60000 65536"/>
                <a:gd name="T18" fmla="*/ 17694720 60000 65536"/>
                <a:gd name="T19" fmla="*/ 11796480 60000 65536"/>
                <a:gd name="T20" fmla="*/ 5898240 60000 65536"/>
                <a:gd name="T21" fmla="*/ 5898240 60000 65536"/>
                <a:gd name="T22" fmla="*/ 0 60000 65536"/>
                <a:gd name="T23" fmla="*/ 0 60000 65536"/>
                <a:gd name="T24" fmla="*/ 3085 w 21600"/>
                <a:gd name="T25" fmla="*/ 12343 h 21600"/>
                <a:gd name="T26" fmla="*/ 18514 w 21600"/>
                <a:gd name="T27" fmla="*/ 1851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5429" y="0"/>
                  </a:moveTo>
                  <a:lnTo>
                    <a:pt x="9257" y="6171"/>
                  </a:lnTo>
                  <a:lnTo>
                    <a:pt x="12343" y="6171"/>
                  </a:lnTo>
                  <a:lnTo>
                    <a:pt x="12343" y="12343"/>
                  </a:lnTo>
                  <a:lnTo>
                    <a:pt x="6171" y="12343"/>
                  </a:lnTo>
                  <a:lnTo>
                    <a:pt x="6171" y="9257"/>
                  </a:lnTo>
                  <a:lnTo>
                    <a:pt x="0" y="15429"/>
                  </a:lnTo>
                  <a:lnTo>
                    <a:pt x="6171" y="21600"/>
                  </a:lnTo>
                  <a:lnTo>
                    <a:pt x="6171" y="18514"/>
                  </a:lnTo>
                  <a:lnTo>
                    <a:pt x="18514" y="18514"/>
                  </a:lnTo>
                  <a:lnTo>
                    <a:pt x="18514" y="6171"/>
                  </a:lnTo>
                  <a:lnTo>
                    <a:pt x="21600" y="6171"/>
                  </a:lnTo>
                  <a:lnTo>
                    <a:pt x="15429" y="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0" name="AutoShape 11"/>
            <p:cNvSpPr>
              <a:spLocks noChangeArrowheads="1"/>
            </p:cNvSpPr>
            <p:nvPr/>
          </p:nvSpPr>
          <p:spPr bwMode="auto">
            <a:xfrm flipV="1">
              <a:off x="4572000" y="2362200"/>
              <a:ext cx="914400" cy="914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chemeClr val="accent1"/>
            </a:solidFill>
            <a:ln w="9525">
              <a:solidFill>
                <a:schemeClr val="tx1"/>
              </a:solidFill>
              <a:miter lim="800000"/>
              <a:headEnd/>
              <a:tailEnd/>
            </a:ln>
          </p:spPr>
          <p:txBody>
            <a:bodyPr wrap="none" anchor="ctr"/>
            <a:lstStyle/>
            <a:p>
              <a:endParaRPr lang="en-US"/>
            </a:p>
          </p:txBody>
        </p:sp>
        <p:pic>
          <p:nvPicPr>
            <p:cNvPr id="11" name="Picture 8"/>
            <p:cNvPicPr>
              <a:picLocks noChangeAspect="1" noChangeArrowheads="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7692" t="19415" r="28093" b="19566"/>
            <a:stretch>
              <a:fillRect/>
            </a:stretch>
          </p:blipFill>
          <p:spPr bwMode="auto">
            <a:xfrm>
              <a:off x="4572000" y="3276600"/>
              <a:ext cx="2286000" cy="167630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2" name="Picture 8" descr="Total Precipitation"/>
            <p:cNvPicPr>
              <a:picLocks noChangeAspect="1" noChangeArrowheads="1" noCrop="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469900"/>
              <a:ext cx="2286000" cy="206516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3" name="Picture 3" descr="SABmap"/>
            <p:cNvPicPr>
              <a:picLocks noChangeAspect="1" noChangeArrowheads="1"/>
            </p:cNvPicPr>
            <p:nvPr/>
          </p:nvPicPr>
          <p:blipFill>
            <a:blip r:embed="rId6"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858000" y="4524687"/>
              <a:ext cx="2286000" cy="1811581"/>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4" name="AutoShape 11"/>
            <p:cNvSpPr>
              <a:spLocks noChangeArrowheads="1"/>
            </p:cNvSpPr>
            <p:nvPr/>
          </p:nvSpPr>
          <p:spPr bwMode="auto">
            <a:xfrm flipV="1">
              <a:off x="6858000" y="3593068"/>
              <a:ext cx="914400" cy="914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chemeClr val="accent1"/>
            </a:solidFill>
            <a:ln w="9525">
              <a:solidFill>
                <a:schemeClr val="tx1"/>
              </a:solidFill>
              <a:miter lim="800000"/>
              <a:headEnd/>
              <a:tailEnd/>
            </a:ln>
          </p:spPr>
          <p:txBody>
            <a:bodyPr wrap="none" anchor="ctr"/>
            <a:lstStyle/>
            <a:p>
              <a:endParaRPr lang="en-US"/>
            </a:p>
          </p:txBody>
        </p:sp>
      </p:grpSp>
      <p:sp>
        <p:nvSpPr>
          <p:cNvPr id="15" name="Rectangle 14"/>
          <p:cNvSpPr/>
          <p:nvPr/>
        </p:nvSpPr>
        <p:spPr>
          <a:xfrm>
            <a:off x="7543800" y="2661472"/>
            <a:ext cx="1600200" cy="1529528"/>
          </a:xfrm>
          <a:prstGeom prst="rect">
            <a:avLst/>
          </a:prstGeom>
          <a:no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TextBox 15"/>
          <p:cNvSpPr txBox="1"/>
          <p:nvPr/>
        </p:nvSpPr>
        <p:spPr>
          <a:xfrm>
            <a:off x="7696201" y="228600"/>
            <a:ext cx="1219200" cy="523220"/>
          </a:xfrm>
          <a:prstGeom prst="rect">
            <a:avLst/>
          </a:prstGeom>
          <a:noFill/>
        </p:spPr>
        <p:txBody>
          <a:bodyPr wrap="square" rtlCol="0">
            <a:spAutoFit/>
          </a:bodyPr>
          <a:lstStyle/>
          <a:p>
            <a:pPr algn="r"/>
            <a:r>
              <a:rPr lang="en-US" sz="2800" dirty="0" smtClean="0"/>
              <a:t>10/10</a:t>
            </a:r>
            <a:endParaRPr lang="en-US" sz="28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3431016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457200" y="76200"/>
            <a:ext cx="8229600" cy="1143000"/>
          </a:xfrm>
          <a:prstGeom prst="rect">
            <a:avLst/>
          </a:prstGeom>
          <a:noFill/>
          <a:ln w="9525">
            <a:noFill/>
            <a:round/>
            <a:headEnd/>
            <a:tailEnd/>
          </a:ln>
          <a:effectLst/>
        </p:spPr>
        <p:txBody>
          <a:bodyPr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4400" dirty="0" smtClean="0">
                <a:solidFill>
                  <a:srgbClr val="000000"/>
                </a:solidFill>
              </a:rPr>
              <a:t>Ocean Chlorophyll Measured from </a:t>
            </a:r>
            <a:r>
              <a:rPr lang="en-US" sz="4400" dirty="0">
                <a:solidFill>
                  <a:srgbClr val="000000"/>
                </a:solidFill>
              </a:rPr>
              <a:t>Satellites</a:t>
            </a:r>
          </a:p>
        </p:txBody>
      </p:sp>
      <p:sp>
        <p:nvSpPr>
          <p:cNvPr id="4098" name="Text Box 2"/>
          <p:cNvSpPr txBox="1">
            <a:spLocks noChangeArrowheads="1"/>
          </p:cNvSpPr>
          <p:nvPr/>
        </p:nvSpPr>
        <p:spPr bwMode="auto">
          <a:xfrm>
            <a:off x="457200" y="1600200"/>
            <a:ext cx="4206875" cy="3352800"/>
          </a:xfrm>
          <a:prstGeom prst="rect">
            <a:avLst/>
          </a:prstGeom>
          <a:noFill/>
          <a:ln w="9525">
            <a:noFill/>
            <a:round/>
            <a:headEnd/>
            <a:tailEnd/>
          </a:ln>
          <a:effectLst/>
        </p:spPr>
        <p:txBody>
          <a:bodyPr/>
          <a:lstStyle/>
          <a:p>
            <a:pPr>
              <a:spcBef>
                <a:spcPts val="700"/>
              </a:spcBef>
              <a:buFont typeface="Times New Roman" pitchFamily="16"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800" dirty="0">
                <a:solidFill>
                  <a:srgbClr val="000000"/>
                </a:solidFill>
              </a:rPr>
              <a:t>  Phytoplankton is green</a:t>
            </a:r>
          </a:p>
          <a:p>
            <a:pPr marL="738188" lvl="1" indent="-280988">
              <a:spcBef>
                <a:spcPts val="700"/>
              </a:spcBef>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dirty="0">
                <a:solidFill>
                  <a:srgbClr val="000000"/>
                </a:solidFill>
              </a:rPr>
              <a:t>Measure ocean color to estimate chlorophyll, as proxy for phytoplankton</a:t>
            </a:r>
          </a:p>
          <a:p>
            <a:pPr marL="738188" lvl="1" indent="-280988">
              <a:spcBef>
                <a:spcPts val="700"/>
              </a:spcBef>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dirty="0">
                <a:solidFill>
                  <a:srgbClr val="000000"/>
                </a:solidFill>
              </a:rPr>
              <a:t>First satellite in 1978</a:t>
            </a:r>
          </a:p>
          <a:p>
            <a:pPr marL="738188" lvl="1" indent="-280988">
              <a:spcBef>
                <a:spcPts val="700"/>
              </a:spcBef>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dirty="0">
                <a:solidFill>
                  <a:srgbClr val="000000"/>
                </a:solidFill>
              </a:rPr>
              <a:t>Global daily access since 1997</a:t>
            </a:r>
          </a:p>
          <a:p>
            <a:pPr marL="738188" lvl="1" indent="-280988">
              <a:spcBef>
                <a:spcPts val="600"/>
              </a:spcBef>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dirty="0">
                <a:solidFill>
                  <a:srgbClr val="000000"/>
                </a:solidFill>
              </a:rPr>
              <a:t>But: coverage limited by clouds, sun glint, </a:t>
            </a:r>
            <a:r>
              <a:rPr lang="en-US" sz="2400" dirty="0" err="1">
                <a:solidFill>
                  <a:srgbClr val="000000"/>
                </a:solidFill>
              </a:rPr>
              <a:t>etc</a:t>
            </a:r>
            <a:endParaRPr lang="en-US" sz="2400" dirty="0">
              <a:solidFill>
                <a:srgbClr val="000000"/>
              </a:solidFill>
            </a:endParaRPr>
          </a:p>
        </p:txBody>
      </p:sp>
      <p:sp>
        <p:nvSpPr>
          <p:cNvPr id="4099" name="Text Box 3"/>
          <p:cNvSpPr txBox="1">
            <a:spLocks noChangeArrowheads="1"/>
          </p:cNvSpPr>
          <p:nvPr/>
        </p:nvSpPr>
        <p:spPr bwMode="auto">
          <a:xfrm>
            <a:off x="6553200" y="6245225"/>
            <a:ext cx="2133600" cy="476250"/>
          </a:xfrm>
          <a:prstGeom prst="rect">
            <a:avLst/>
          </a:prstGeom>
          <a:noFill/>
          <a:ln w="9525">
            <a:noFill/>
            <a:round/>
            <a:headEnd/>
            <a:tailEnd/>
          </a:ln>
          <a:effectLst/>
        </p:spPr>
        <p:txBody>
          <a:bodyPr lIns="90000" tIns="46800" rIns="90000" bIns="46800"/>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2BFFDEA3-C69A-4DC9-9F94-B33AEFC9F819}" type="slidenum">
              <a:rPr lang="en-US" sz="14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43</a:t>
            </a:fld>
            <a:endParaRPr lang="en-US" sz="1400">
              <a:solidFill>
                <a:srgbClr val="000000"/>
              </a:solidFill>
            </a:endParaRPr>
          </a:p>
        </p:txBody>
      </p:sp>
      <p:sp>
        <p:nvSpPr>
          <p:cNvPr id="4100" name="Text Box 4"/>
          <p:cNvSpPr txBox="1">
            <a:spLocks noChangeArrowheads="1"/>
          </p:cNvSpPr>
          <p:nvPr/>
        </p:nvSpPr>
        <p:spPr bwMode="auto">
          <a:xfrm>
            <a:off x="381000" y="5724525"/>
            <a:ext cx="5013325" cy="947738"/>
          </a:xfrm>
          <a:prstGeom prst="rect">
            <a:avLst/>
          </a:prstGeom>
          <a:noFill/>
          <a:ln w="9525">
            <a:noFill/>
            <a:round/>
            <a:headEnd/>
            <a:tailEnd/>
          </a:ln>
          <a:effectLst/>
        </p:spPr>
        <p:txBody>
          <a:bodyPr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800" i="1" dirty="0">
                <a:solidFill>
                  <a:srgbClr val="FF0000"/>
                </a:solidFill>
              </a:rPr>
              <a:t>Combine with surface data to regain some Texas coverage</a:t>
            </a:r>
          </a:p>
        </p:txBody>
      </p:sp>
      <p:sp>
        <p:nvSpPr>
          <p:cNvPr id="4107" name="Text Box 11"/>
          <p:cNvSpPr txBox="1">
            <a:spLocks noChangeArrowheads="1"/>
          </p:cNvSpPr>
          <p:nvPr/>
        </p:nvSpPr>
        <p:spPr bwMode="auto">
          <a:xfrm>
            <a:off x="6553200" y="6245225"/>
            <a:ext cx="2133600" cy="476250"/>
          </a:xfrm>
          <a:prstGeom prst="rect">
            <a:avLst/>
          </a:prstGeom>
          <a:noFill/>
          <a:ln w="9525">
            <a:noFill/>
            <a:round/>
            <a:headEnd/>
            <a:tailEnd/>
          </a:ln>
          <a:effectLst/>
        </p:spPr>
        <p:txBody>
          <a:bodyPr lIns="90000" tIns="46800" rIns="90000" bIns="46800"/>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6EDAE028-EFCE-40B1-BACA-212052108796}" type="slidenum">
              <a:rPr lang="en-US" sz="14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43</a:t>
            </a:fld>
            <a:endParaRPr lang="en-US" sz="1400">
              <a:solidFill>
                <a:srgbClr val="000000"/>
              </a:solidFill>
            </a:endParaRPr>
          </a:p>
        </p:txBody>
      </p:sp>
      <p:sp>
        <p:nvSpPr>
          <p:cNvPr id="4108" name="Text Box 12"/>
          <p:cNvSpPr txBox="1">
            <a:spLocks noChangeArrowheads="1"/>
          </p:cNvSpPr>
          <p:nvPr/>
        </p:nvSpPr>
        <p:spPr bwMode="auto">
          <a:xfrm>
            <a:off x="5486400" y="5614988"/>
            <a:ext cx="2719388" cy="460375"/>
          </a:xfrm>
          <a:prstGeom prst="rect">
            <a:avLst/>
          </a:prstGeom>
          <a:noFill/>
          <a:ln w="9525">
            <a:noFill/>
            <a:round/>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dirty="0">
                <a:solidFill>
                  <a:srgbClr val="000000"/>
                </a:solidFill>
              </a:rPr>
              <a:t>Chlorophyll mg/m</a:t>
            </a:r>
            <a:r>
              <a:rPr lang="en-US" sz="2400" baseline="30000" dirty="0">
                <a:solidFill>
                  <a:srgbClr val="000000"/>
                </a:solidFill>
              </a:rPr>
              <a:t>3</a:t>
            </a:r>
          </a:p>
        </p:txBody>
      </p:sp>
      <p:pic>
        <p:nvPicPr>
          <p:cNvPr id="4109" name="Picture 13"/>
          <p:cNvPicPr>
            <a:picLocks noChangeAspect="1" noChangeArrowheads="1"/>
          </p:cNvPicPr>
          <p:nvPr/>
        </p:nvPicPr>
        <p:blipFill>
          <a:blip r:embed="rId3" cstate="print"/>
          <a:srcRect/>
          <a:stretch>
            <a:fillRect/>
          </a:stretch>
        </p:blipFill>
        <p:spPr bwMode="auto">
          <a:xfrm>
            <a:off x="5473700" y="1274763"/>
            <a:ext cx="2840038" cy="2193925"/>
          </a:xfrm>
          <a:prstGeom prst="rect">
            <a:avLst/>
          </a:prstGeom>
          <a:noFill/>
          <a:ln w="9525">
            <a:noFill/>
            <a:round/>
            <a:headEnd/>
            <a:tailEnd/>
          </a:ln>
          <a:effectLst/>
        </p:spPr>
      </p:pic>
      <p:grpSp>
        <p:nvGrpSpPr>
          <p:cNvPr id="4110" name="Group 14"/>
          <p:cNvGrpSpPr>
            <a:grpSpLocks/>
          </p:cNvGrpSpPr>
          <p:nvPr/>
        </p:nvGrpSpPr>
        <p:grpSpPr bwMode="auto">
          <a:xfrm>
            <a:off x="5761038" y="6081713"/>
            <a:ext cx="2192337" cy="638175"/>
            <a:chOff x="3629" y="3831"/>
            <a:chExt cx="1381" cy="402"/>
          </a:xfrm>
        </p:grpSpPr>
        <p:sp>
          <p:nvSpPr>
            <p:cNvPr id="4111" name="Rectangle 15"/>
            <p:cNvSpPr>
              <a:spLocks noChangeArrowheads="1"/>
            </p:cNvSpPr>
            <p:nvPr/>
          </p:nvSpPr>
          <p:spPr bwMode="auto">
            <a:xfrm>
              <a:off x="3629" y="3831"/>
              <a:ext cx="1381" cy="402"/>
            </a:xfrm>
            <a:prstGeom prst="rect">
              <a:avLst/>
            </a:prstGeom>
            <a:solidFill>
              <a:srgbClr val="FFFFFF"/>
            </a:solidFill>
            <a:ln w="9525">
              <a:solidFill>
                <a:srgbClr val="808080"/>
              </a:solidFill>
              <a:round/>
              <a:headEnd/>
              <a:tailEnd/>
            </a:ln>
            <a:effectLst/>
          </p:spPr>
          <p:txBody>
            <a:bodyPr wrap="none" anchor="ctr"/>
            <a:lstStyle/>
            <a:p>
              <a:endParaRPr lang="en-US"/>
            </a:p>
          </p:txBody>
        </p:sp>
        <p:pic>
          <p:nvPicPr>
            <p:cNvPr id="4112" name="Picture 16"/>
            <p:cNvPicPr>
              <a:picLocks noChangeAspect="1" noChangeArrowheads="1"/>
            </p:cNvPicPr>
            <p:nvPr/>
          </p:nvPicPr>
          <p:blipFill>
            <a:blip r:embed="rId4" cstate="print"/>
            <a:srcRect/>
            <a:stretch>
              <a:fillRect/>
            </a:stretch>
          </p:blipFill>
          <p:spPr bwMode="auto">
            <a:xfrm>
              <a:off x="3654" y="3886"/>
              <a:ext cx="479" cy="316"/>
            </a:xfrm>
            <a:prstGeom prst="rect">
              <a:avLst/>
            </a:prstGeom>
            <a:noFill/>
            <a:ln w="9525">
              <a:noFill/>
              <a:round/>
              <a:headEnd/>
              <a:tailEnd/>
            </a:ln>
            <a:effectLst/>
          </p:spPr>
        </p:pic>
        <p:pic>
          <p:nvPicPr>
            <p:cNvPr id="4113" name="Picture 17"/>
            <p:cNvPicPr>
              <a:picLocks noChangeAspect="1" noChangeArrowheads="1"/>
            </p:cNvPicPr>
            <p:nvPr/>
          </p:nvPicPr>
          <p:blipFill>
            <a:blip r:embed="rId5" cstate="print"/>
            <a:srcRect/>
            <a:stretch>
              <a:fillRect/>
            </a:stretch>
          </p:blipFill>
          <p:spPr bwMode="auto">
            <a:xfrm>
              <a:off x="4133" y="3879"/>
              <a:ext cx="416" cy="330"/>
            </a:xfrm>
            <a:prstGeom prst="rect">
              <a:avLst/>
            </a:prstGeom>
            <a:noFill/>
            <a:ln w="9525">
              <a:noFill/>
              <a:round/>
              <a:headEnd/>
              <a:tailEnd/>
            </a:ln>
            <a:effectLst/>
          </p:spPr>
        </p:pic>
        <p:pic>
          <p:nvPicPr>
            <p:cNvPr id="4114" name="Picture 18"/>
            <p:cNvPicPr>
              <a:picLocks noChangeAspect="1" noChangeArrowheads="1"/>
            </p:cNvPicPr>
            <p:nvPr/>
          </p:nvPicPr>
          <p:blipFill>
            <a:blip r:embed="rId6" cstate="print"/>
            <a:srcRect/>
            <a:stretch>
              <a:fillRect/>
            </a:stretch>
          </p:blipFill>
          <p:spPr bwMode="auto">
            <a:xfrm>
              <a:off x="4528" y="3884"/>
              <a:ext cx="460" cy="320"/>
            </a:xfrm>
            <a:prstGeom prst="rect">
              <a:avLst/>
            </a:prstGeom>
            <a:noFill/>
            <a:ln w="9525">
              <a:noFill/>
              <a:round/>
              <a:headEnd/>
              <a:tailEnd/>
            </a:ln>
            <a:effectLst/>
          </p:spPr>
        </p:pic>
      </p:grpSp>
      <p:pic>
        <p:nvPicPr>
          <p:cNvPr id="4115" name="Picture 19"/>
          <p:cNvPicPr>
            <a:picLocks noChangeAspect="1" noChangeArrowheads="1"/>
          </p:cNvPicPr>
          <p:nvPr/>
        </p:nvPicPr>
        <p:blipFill>
          <a:blip r:embed="rId7" cstate="print"/>
          <a:srcRect/>
          <a:stretch>
            <a:fillRect/>
          </a:stretch>
        </p:blipFill>
        <p:spPr bwMode="auto">
          <a:xfrm>
            <a:off x="5473700" y="3548063"/>
            <a:ext cx="2852738" cy="2058987"/>
          </a:xfrm>
          <a:prstGeom prst="rect">
            <a:avLst/>
          </a:prstGeom>
          <a:noFill/>
          <a:ln w="9525">
            <a:noFill/>
            <a:round/>
            <a:headEnd/>
            <a:tailEnd/>
          </a:ln>
          <a:effec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3638469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457200" y="76200"/>
            <a:ext cx="8229600" cy="1143000"/>
          </a:xfrm>
          <a:prstGeom prst="rect">
            <a:avLst/>
          </a:prstGeom>
          <a:noFill/>
          <a:ln w="9525">
            <a:noFill/>
            <a:round/>
            <a:headEnd/>
            <a:tailEnd/>
          </a:ln>
          <a:effectLst/>
        </p:spPr>
        <p:txBody>
          <a:bodyPr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4400" dirty="0" smtClean="0">
                <a:solidFill>
                  <a:srgbClr val="000000"/>
                </a:solidFill>
              </a:rPr>
              <a:t>Challenges in Getting Bay Chlorophyll from </a:t>
            </a:r>
            <a:r>
              <a:rPr lang="en-US" sz="4400" dirty="0">
                <a:solidFill>
                  <a:srgbClr val="000000"/>
                </a:solidFill>
              </a:rPr>
              <a:t>Satellites</a:t>
            </a:r>
          </a:p>
        </p:txBody>
      </p:sp>
      <p:sp>
        <p:nvSpPr>
          <p:cNvPr id="5122" name="Text Box 2"/>
          <p:cNvSpPr txBox="1">
            <a:spLocks noChangeArrowheads="1"/>
          </p:cNvSpPr>
          <p:nvPr/>
        </p:nvSpPr>
        <p:spPr bwMode="auto">
          <a:xfrm>
            <a:off x="457200" y="1600200"/>
            <a:ext cx="4389438" cy="3352800"/>
          </a:xfrm>
          <a:prstGeom prst="rect">
            <a:avLst/>
          </a:prstGeom>
          <a:noFill/>
          <a:ln w="9525">
            <a:noFill/>
            <a:round/>
            <a:headEnd/>
            <a:tailEnd/>
          </a:ln>
          <a:effectLst/>
        </p:spPr>
        <p:txBody>
          <a:bodyPr/>
          <a:lstStyle/>
          <a:p>
            <a:pPr marL="338138" indent="-338138">
              <a:spcBef>
                <a:spcPts val="700"/>
              </a:spcBef>
              <a:buFont typeface="Arial" charset="0"/>
              <a:buChar cha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en-US" sz="2800" dirty="0" smtClean="0">
                <a:solidFill>
                  <a:srgbClr val="000000"/>
                </a:solidFill>
              </a:rPr>
              <a:t>Chlorophyll </a:t>
            </a:r>
            <a:r>
              <a:rPr lang="en-US" sz="2800" dirty="0">
                <a:solidFill>
                  <a:srgbClr val="000000"/>
                </a:solidFill>
              </a:rPr>
              <a:t>estimates difficult for bays and coastal areas</a:t>
            </a:r>
          </a:p>
          <a:p>
            <a:pPr marL="738188" lvl="1" indent="-280988">
              <a:spcBef>
                <a:spcPts val="600"/>
              </a:spcBef>
              <a:buFont typeface="Arial" charset="0"/>
              <a:buChar cha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en-US" sz="2400" dirty="0">
                <a:solidFill>
                  <a:srgbClr val="000000"/>
                </a:solidFill>
              </a:rPr>
              <a:t>Standard algorithms intended for open ocean</a:t>
            </a:r>
          </a:p>
          <a:p>
            <a:pPr marL="738188" lvl="1" indent="-280988">
              <a:spcBef>
                <a:spcPts val="600"/>
              </a:spcBef>
              <a:buFont typeface="Arial" charset="0"/>
              <a:buChar cha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en-US" sz="2400" dirty="0">
                <a:solidFill>
                  <a:srgbClr val="000000"/>
                </a:solidFill>
              </a:rPr>
              <a:t>Texas </a:t>
            </a:r>
            <a:r>
              <a:rPr lang="en-US" sz="2400" i="1" dirty="0">
                <a:solidFill>
                  <a:srgbClr val="000000"/>
                </a:solidFill>
              </a:rPr>
              <a:t>in situ </a:t>
            </a:r>
            <a:r>
              <a:rPr lang="en-US" sz="2400" dirty="0">
                <a:solidFill>
                  <a:srgbClr val="000000"/>
                </a:solidFill>
              </a:rPr>
              <a:t>data exists for spot locations</a:t>
            </a:r>
          </a:p>
          <a:p>
            <a:pPr marL="738188" lvl="1" indent="-280988">
              <a:spcBef>
                <a:spcPts val="600"/>
              </a:spcBef>
              <a:buFont typeface="Arial" charset="0"/>
              <a:buChar cha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en-US" sz="2400" dirty="0">
                <a:solidFill>
                  <a:srgbClr val="000000"/>
                </a:solidFill>
              </a:rPr>
              <a:t>But: satellites cover broad areas with low resolution</a:t>
            </a:r>
          </a:p>
        </p:txBody>
      </p:sp>
      <p:sp>
        <p:nvSpPr>
          <p:cNvPr id="5123" name="Text Box 3"/>
          <p:cNvSpPr txBox="1">
            <a:spLocks noChangeArrowheads="1"/>
          </p:cNvSpPr>
          <p:nvPr/>
        </p:nvSpPr>
        <p:spPr bwMode="auto">
          <a:xfrm>
            <a:off x="152400" y="5834062"/>
            <a:ext cx="5013325" cy="947738"/>
          </a:xfrm>
          <a:prstGeom prst="rect">
            <a:avLst/>
          </a:prstGeom>
          <a:noFill/>
          <a:ln w="9525">
            <a:noFill/>
            <a:round/>
            <a:headEnd/>
            <a:tailEnd/>
          </a:ln>
          <a:effectLst/>
        </p:spPr>
        <p:txBody>
          <a:bodyPr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800" i="1" dirty="0">
                <a:solidFill>
                  <a:srgbClr val="FF0000"/>
                </a:solidFill>
              </a:rPr>
              <a:t>Find acceptable algorithm for Texas bays and coastal areas</a:t>
            </a:r>
          </a:p>
        </p:txBody>
      </p:sp>
      <p:sp>
        <p:nvSpPr>
          <p:cNvPr id="5124" name="Text Box 4"/>
          <p:cNvSpPr txBox="1">
            <a:spLocks noChangeArrowheads="1"/>
          </p:cNvSpPr>
          <p:nvPr/>
        </p:nvSpPr>
        <p:spPr bwMode="auto">
          <a:xfrm>
            <a:off x="6553200" y="6245225"/>
            <a:ext cx="2133600" cy="476250"/>
          </a:xfrm>
          <a:prstGeom prst="rect">
            <a:avLst/>
          </a:prstGeom>
          <a:noFill/>
          <a:ln w="9525">
            <a:noFill/>
            <a:round/>
            <a:headEnd/>
            <a:tailEnd/>
          </a:ln>
          <a:effectLst/>
        </p:spPr>
        <p:txBody>
          <a:bodyPr lIns="90000" tIns="46800" rIns="90000" bIns="46800"/>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37271966-6C4C-4DBC-8E4B-7142603F8DF6}" type="slidenum">
              <a:rPr lang="en-US" sz="14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44</a:t>
            </a:fld>
            <a:endParaRPr lang="en-US" sz="1400">
              <a:solidFill>
                <a:srgbClr val="000000"/>
              </a:solidFill>
            </a:endParaRPr>
          </a:p>
        </p:txBody>
      </p:sp>
      <p:sp>
        <p:nvSpPr>
          <p:cNvPr id="5125" name="Text Box 5"/>
          <p:cNvSpPr txBox="1">
            <a:spLocks noChangeArrowheads="1"/>
          </p:cNvSpPr>
          <p:nvPr/>
        </p:nvSpPr>
        <p:spPr bwMode="auto">
          <a:xfrm>
            <a:off x="5486400" y="5614988"/>
            <a:ext cx="2719388" cy="460375"/>
          </a:xfrm>
          <a:prstGeom prst="rect">
            <a:avLst/>
          </a:prstGeom>
          <a:noFill/>
          <a:ln w="9525">
            <a:noFill/>
            <a:round/>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dirty="0">
                <a:solidFill>
                  <a:srgbClr val="000000"/>
                </a:solidFill>
              </a:rPr>
              <a:t>Chlorophyll mg/m</a:t>
            </a:r>
            <a:r>
              <a:rPr lang="en-US" sz="2400" baseline="30000" dirty="0">
                <a:solidFill>
                  <a:srgbClr val="000000"/>
                </a:solidFill>
              </a:rPr>
              <a:t>3</a:t>
            </a:r>
          </a:p>
        </p:txBody>
      </p:sp>
      <p:grpSp>
        <p:nvGrpSpPr>
          <p:cNvPr id="5126" name="Group 6"/>
          <p:cNvGrpSpPr>
            <a:grpSpLocks/>
          </p:cNvGrpSpPr>
          <p:nvPr/>
        </p:nvGrpSpPr>
        <p:grpSpPr bwMode="auto">
          <a:xfrm>
            <a:off x="5761038" y="6081713"/>
            <a:ext cx="2192337" cy="638175"/>
            <a:chOff x="3629" y="3831"/>
            <a:chExt cx="1381" cy="402"/>
          </a:xfrm>
        </p:grpSpPr>
        <p:sp>
          <p:nvSpPr>
            <p:cNvPr id="5127" name="Rectangle 7"/>
            <p:cNvSpPr>
              <a:spLocks noChangeArrowheads="1"/>
            </p:cNvSpPr>
            <p:nvPr/>
          </p:nvSpPr>
          <p:spPr bwMode="auto">
            <a:xfrm>
              <a:off x="3629" y="3831"/>
              <a:ext cx="1381" cy="402"/>
            </a:xfrm>
            <a:prstGeom prst="rect">
              <a:avLst/>
            </a:prstGeom>
            <a:solidFill>
              <a:srgbClr val="FFFFFF"/>
            </a:solidFill>
            <a:ln w="9525">
              <a:solidFill>
                <a:srgbClr val="808080"/>
              </a:solidFill>
              <a:round/>
              <a:headEnd/>
              <a:tailEnd/>
            </a:ln>
            <a:effectLst/>
          </p:spPr>
          <p:txBody>
            <a:bodyPr wrap="none" anchor="ctr"/>
            <a:lstStyle/>
            <a:p>
              <a:endParaRPr lang="en-US"/>
            </a:p>
          </p:txBody>
        </p:sp>
        <p:pic>
          <p:nvPicPr>
            <p:cNvPr id="5128" name="Picture 8"/>
            <p:cNvPicPr>
              <a:picLocks noChangeAspect="1" noChangeArrowheads="1"/>
            </p:cNvPicPr>
            <p:nvPr/>
          </p:nvPicPr>
          <p:blipFill>
            <a:blip r:embed="rId3" cstate="print"/>
            <a:srcRect/>
            <a:stretch>
              <a:fillRect/>
            </a:stretch>
          </p:blipFill>
          <p:spPr bwMode="auto">
            <a:xfrm>
              <a:off x="3654" y="3886"/>
              <a:ext cx="479" cy="316"/>
            </a:xfrm>
            <a:prstGeom prst="rect">
              <a:avLst/>
            </a:prstGeom>
            <a:noFill/>
            <a:ln w="9525">
              <a:noFill/>
              <a:round/>
              <a:headEnd/>
              <a:tailEnd/>
            </a:ln>
            <a:effectLst/>
          </p:spPr>
        </p:pic>
        <p:pic>
          <p:nvPicPr>
            <p:cNvPr id="5129" name="Picture 9"/>
            <p:cNvPicPr>
              <a:picLocks noChangeAspect="1" noChangeArrowheads="1"/>
            </p:cNvPicPr>
            <p:nvPr/>
          </p:nvPicPr>
          <p:blipFill>
            <a:blip r:embed="rId4" cstate="print"/>
            <a:srcRect/>
            <a:stretch>
              <a:fillRect/>
            </a:stretch>
          </p:blipFill>
          <p:spPr bwMode="auto">
            <a:xfrm>
              <a:off x="4134" y="3879"/>
              <a:ext cx="416" cy="330"/>
            </a:xfrm>
            <a:prstGeom prst="rect">
              <a:avLst/>
            </a:prstGeom>
            <a:noFill/>
            <a:ln w="9525">
              <a:noFill/>
              <a:round/>
              <a:headEnd/>
              <a:tailEnd/>
            </a:ln>
            <a:effectLst/>
          </p:spPr>
        </p:pic>
        <p:pic>
          <p:nvPicPr>
            <p:cNvPr id="5130" name="Picture 10"/>
            <p:cNvPicPr>
              <a:picLocks noChangeAspect="1" noChangeArrowheads="1"/>
            </p:cNvPicPr>
            <p:nvPr/>
          </p:nvPicPr>
          <p:blipFill>
            <a:blip r:embed="rId5" cstate="print"/>
            <a:srcRect/>
            <a:stretch>
              <a:fillRect/>
            </a:stretch>
          </p:blipFill>
          <p:spPr bwMode="auto">
            <a:xfrm>
              <a:off x="4528" y="3884"/>
              <a:ext cx="460" cy="320"/>
            </a:xfrm>
            <a:prstGeom prst="rect">
              <a:avLst/>
            </a:prstGeom>
            <a:noFill/>
            <a:ln w="9525">
              <a:noFill/>
              <a:round/>
              <a:headEnd/>
              <a:tailEnd/>
            </a:ln>
            <a:effectLst/>
          </p:spPr>
        </p:pic>
      </p:grpSp>
      <p:pic>
        <p:nvPicPr>
          <p:cNvPr id="5131" name="Picture 11"/>
          <p:cNvPicPr>
            <a:picLocks noChangeAspect="1" noChangeArrowheads="1"/>
          </p:cNvPicPr>
          <p:nvPr/>
        </p:nvPicPr>
        <p:blipFill>
          <a:blip r:embed="rId6" cstate="print"/>
          <a:srcRect/>
          <a:stretch>
            <a:fillRect/>
          </a:stretch>
        </p:blipFill>
        <p:spPr bwMode="auto">
          <a:xfrm>
            <a:off x="5470525" y="3548063"/>
            <a:ext cx="2855913" cy="2066925"/>
          </a:xfrm>
          <a:prstGeom prst="rect">
            <a:avLst/>
          </a:prstGeom>
          <a:noFill/>
          <a:ln w="9525">
            <a:noFill/>
            <a:round/>
            <a:headEnd/>
            <a:tailEnd/>
          </a:ln>
          <a:effectLst/>
        </p:spPr>
      </p:pic>
      <p:sp>
        <p:nvSpPr>
          <p:cNvPr id="5132" name="Rectangle 12"/>
          <p:cNvSpPr>
            <a:spLocks noChangeArrowheads="1"/>
          </p:cNvSpPr>
          <p:nvPr/>
        </p:nvSpPr>
        <p:spPr bwMode="auto">
          <a:xfrm>
            <a:off x="5464175" y="1279525"/>
            <a:ext cx="2855913" cy="2066925"/>
          </a:xfrm>
          <a:prstGeom prst="rect">
            <a:avLst/>
          </a:prstGeom>
          <a:solidFill>
            <a:srgbClr val="FFFFFF"/>
          </a:solidFill>
          <a:ln w="9525">
            <a:solidFill>
              <a:srgbClr val="FFFFFF"/>
            </a:solidFill>
            <a:round/>
            <a:headEnd/>
            <a:tailEnd/>
          </a:ln>
          <a:effectLst/>
        </p:spPr>
        <p:txBody>
          <a:bodyPr wrap="none" lIns="90000" tIns="45000" rIns="90000" bIns="45000" anchor="ct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dirty="0">
                <a:solidFill>
                  <a:srgbClr val="000000"/>
                </a:solidFill>
              </a:rPr>
              <a:t>Extract from NASA Goddard</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dirty="0">
                <a:solidFill>
                  <a:srgbClr val="000000"/>
                </a:solidFill>
              </a:rPr>
              <a:t>global dataset processed</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dirty="0">
                <a:solidFill>
                  <a:srgbClr val="000000"/>
                </a:solidFill>
              </a:rPr>
              <a:t>into 4.6 km resolution pixels</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600" dirty="0">
              <a:solidFill>
                <a:srgbClr val="000000"/>
              </a:solidFill>
            </a:endParaRP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dirty="0">
                <a:solidFill>
                  <a:srgbClr val="000000"/>
                </a:solidFill>
              </a:rPr>
              <a:t>Native resolution for</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dirty="0">
                <a:solidFill>
                  <a:srgbClr val="000000"/>
                </a:solidFill>
              </a:rPr>
              <a:t>Ocean Color sensors</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dirty="0">
                <a:solidFill>
                  <a:srgbClr val="000000"/>
                </a:solidFill>
              </a:rPr>
              <a:t>range from ~250 m to ~1 km</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8900428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5" name="Text Box 1"/>
          <p:cNvSpPr txBox="1">
            <a:spLocks noChangeArrowheads="1"/>
          </p:cNvSpPr>
          <p:nvPr/>
        </p:nvSpPr>
        <p:spPr bwMode="auto">
          <a:xfrm>
            <a:off x="457200" y="274638"/>
            <a:ext cx="8229600" cy="1143000"/>
          </a:xfrm>
          <a:prstGeom prst="rect">
            <a:avLst/>
          </a:prstGeom>
          <a:noFill/>
          <a:ln w="9525">
            <a:noFill/>
            <a:round/>
            <a:headEnd/>
            <a:tailEnd/>
          </a:ln>
          <a:effectLst/>
        </p:spPr>
        <p:txBody>
          <a:bodyPr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4400" dirty="0" smtClean="0">
                <a:solidFill>
                  <a:srgbClr val="000000"/>
                </a:solidFill>
              </a:rPr>
              <a:t>Potential for </a:t>
            </a:r>
            <a:r>
              <a:rPr lang="en-US" sz="4400" dirty="0">
                <a:solidFill>
                  <a:srgbClr val="000000"/>
                </a:solidFill>
              </a:rPr>
              <a:t>M</a:t>
            </a:r>
            <a:r>
              <a:rPr lang="en-US" sz="4400" dirty="0" smtClean="0">
                <a:solidFill>
                  <a:srgbClr val="000000"/>
                </a:solidFill>
              </a:rPr>
              <a:t>ultivariate Relationships</a:t>
            </a:r>
            <a:endParaRPr lang="en-US" sz="4400" dirty="0">
              <a:solidFill>
                <a:srgbClr val="000000"/>
              </a:solidFill>
            </a:endParaRPr>
          </a:p>
        </p:txBody>
      </p:sp>
      <p:sp>
        <p:nvSpPr>
          <p:cNvPr id="6146" name="Text Box 2"/>
          <p:cNvSpPr txBox="1">
            <a:spLocks noChangeArrowheads="1"/>
          </p:cNvSpPr>
          <p:nvPr/>
        </p:nvSpPr>
        <p:spPr bwMode="auto">
          <a:xfrm>
            <a:off x="457200" y="1600200"/>
            <a:ext cx="8137525" cy="4083050"/>
          </a:xfrm>
          <a:prstGeom prst="rect">
            <a:avLst/>
          </a:prstGeom>
          <a:noFill/>
          <a:ln w="9525">
            <a:noFill/>
            <a:round/>
            <a:headEnd/>
            <a:tailEnd/>
          </a:ln>
          <a:effectLst/>
        </p:spPr>
        <p:txBody>
          <a:bodyPr/>
          <a:lstStyle/>
          <a:p>
            <a:pPr marL="338138" indent="-338138">
              <a:spcBef>
                <a:spcPts val="700"/>
              </a:spcBef>
              <a:buFont typeface="Arial" charset="0"/>
              <a:buChar cha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en-US" sz="2800" dirty="0">
                <a:solidFill>
                  <a:srgbClr val="000000"/>
                </a:solidFill>
              </a:rPr>
              <a:t>Phytoplankton affected by sunlight, nutrients,  temperature, currents, </a:t>
            </a:r>
            <a:r>
              <a:rPr lang="en-US" sz="2800" dirty="0" err="1">
                <a:solidFill>
                  <a:srgbClr val="000000"/>
                </a:solidFill>
              </a:rPr>
              <a:t>etc</a:t>
            </a:r>
            <a:endParaRPr lang="en-US" sz="2800" dirty="0">
              <a:solidFill>
                <a:srgbClr val="000000"/>
              </a:solidFill>
            </a:endParaRPr>
          </a:p>
          <a:p>
            <a:pPr marL="738188" lvl="1" indent="-280988">
              <a:spcBef>
                <a:spcPts val="600"/>
              </a:spcBef>
              <a:buFont typeface="Arial" charset="0"/>
              <a:buNone/>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endParaRPr lang="en-US" sz="2400" dirty="0">
              <a:solidFill>
                <a:srgbClr val="000000"/>
              </a:solidFill>
            </a:endParaRPr>
          </a:p>
          <a:p>
            <a:pPr marL="738188" lvl="1" indent="-280988">
              <a:spcBef>
                <a:spcPts val="600"/>
              </a:spcBef>
              <a:buFont typeface="Arial" charset="0"/>
              <a:buChar cha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en-US" sz="2400" dirty="0">
                <a:solidFill>
                  <a:srgbClr val="000000"/>
                </a:solidFill>
              </a:rPr>
              <a:t>Each of these factors can be measured or modeled, independent of clouds</a:t>
            </a:r>
          </a:p>
          <a:p>
            <a:pPr marL="738188" lvl="1" indent="-280988">
              <a:spcBef>
                <a:spcPts val="600"/>
              </a:spcBef>
              <a:buFont typeface="Arial" charset="0"/>
              <a:buNone/>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endParaRPr lang="en-US" sz="2400" dirty="0">
              <a:solidFill>
                <a:srgbClr val="000000"/>
              </a:solidFill>
            </a:endParaRPr>
          </a:p>
          <a:p>
            <a:pPr marL="738188" lvl="1" indent="-280988">
              <a:spcBef>
                <a:spcPts val="600"/>
              </a:spcBef>
              <a:buFont typeface="Arial" charset="0"/>
              <a:buChar cha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en-US" sz="2400" dirty="0">
                <a:solidFill>
                  <a:srgbClr val="000000"/>
                </a:solidFill>
              </a:rPr>
              <a:t>Use full-sun data to search for multivariate relationships between these factors and resulting bay/coastal chlorophyll concentrations</a:t>
            </a:r>
          </a:p>
        </p:txBody>
      </p:sp>
      <p:sp>
        <p:nvSpPr>
          <p:cNvPr id="6147" name="Text Box 3"/>
          <p:cNvSpPr txBox="1">
            <a:spLocks noChangeArrowheads="1"/>
          </p:cNvSpPr>
          <p:nvPr/>
        </p:nvSpPr>
        <p:spPr bwMode="auto">
          <a:xfrm>
            <a:off x="6553200" y="6245225"/>
            <a:ext cx="2133600" cy="476250"/>
          </a:xfrm>
          <a:prstGeom prst="rect">
            <a:avLst/>
          </a:prstGeom>
          <a:noFill/>
          <a:ln w="9525">
            <a:noFill/>
            <a:round/>
            <a:headEnd/>
            <a:tailEnd/>
          </a:ln>
          <a:effectLst/>
        </p:spPr>
        <p:txBody>
          <a:bodyPr lIns="90000" tIns="46800" rIns="90000" bIns="46800"/>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70FB27DB-39B7-46B3-BBEB-A7F481FAAA32}" type="slidenum">
              <a:rPr lang="en-US" sz="14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45</a:t>
            </a:fld>
            <a:endParaRPr lang="en-US" sz="1400">
              <a:solidFill>
                <a:srgbClr val="000000"/>
              </a:solidFill>
            </a:endParaRPr>
          </a:p>
        </p:txBody>
      </p:sp>
      <p:sp>
        <p:nvSpPr>
          <p:cNvPr id="6148" name="Text Box 4"/>
          <p:cNvSpPr txBox="1">
            <a:spLocks noChangeArrowheads="1"/>
          </p:cNvSpPr>
          <p:nvPr/>
        </p:nvSpPr>
        <p:spPr bwMode="auto">
          <a:xfrm>
            <a:off x="381000" y="5724525"/>
            <a:ext cx="7848600" cy="947738"/>
          </a:xfrm>
          <a:prstGeom prst="rect">
            <a:avLst/>
          </a:prstGeom>
          <a:noFill/>
          <a:ln w="9525">
            <a:noFill/>
            <a:round/>
            <a:headEnd/>
            <a:tailEnd/>
          </a:ln>
          <a:effectLst/>
        </p:spPr>
        <p:txBody>
          <a:bodyPr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800" i="1" dirty="0">
                <a:solidFill>
                  <a:srgbClr val="FF0000"/>
                </a:solidFill>
              </a:rPr>
              <a:t>Use multivariate relationship to estimate chlorophyll concentrations in cloudy areas </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1158868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Summary and conclusions</a:t>
            </a:r>
            <a:endParaRPr lang="en-US" dirty="0"/>
          </a:p>
        </p:txBody>
      </p:sp>
      <p:sp>
        <p:nvSpPr>
          <p:cNvPr id="4" name="Content Placeholder 3"/>
          <p:cNvSpPr>
            <a:spLocks noGrp="1"/>
          </p:cNvSpPr>
          <p:nvPr>
            <p:ph sz="half" idx="1"/>
          </p:nvPr>
        </p:nvSpPr>
        <p:spPr>
          <a:xfrm>
            <a:off x="304800" y="1219200"/>
            <a:ext cx="4495800" cy="4525963"/>
          </a:xfrm>
        </p:spPr>
        <p:txBody>
          <a:bodyPr/>
          <a:lstStyle/>
          <a:p>
            <a:r>
              <a:rPr lang="en-US" sz="2000" b="1" dirty="0" smtClean="0"/>
              <a:t>Integration! </a:t>
            </a:r>
          </a:p>
          <a:p>
            <a:pPr lvl="1"/>
            <a:r>
              <a:rPr lang="en-US" sz="1600" dirty="0" smtClean="0"/>
              <a:t>Our </a:t>
            </a:r>
            <a:r>
              <a:rPr lang="en-US" sz="1600" dirty="0"/>
              <a:t>tools are designed to be connected to (coupled </a:t>
            </a:r>
            <a:r>
              <a:rPr lang="en-US" sz="1600" dirty="0" smtClean="0"/>
              <a:t>with) climate </a:t>
            </a:r>
            <a:r>
              <a:rPr lang="en-US" sz="1600" dirty="0"/>
              <a:t>models, and among each </a:t>
            </a:r>
            <a:r>
              <a:rPr lang="en-US" sz="1600" dirty="0" smtClean="0"/>
              <a:t>other</a:t>
            </a:r>
          </a:p>
          <a:p>
            <a:r>
              <a:rPr lang="en-US" sz="2000" dirty="0" smtClean="0"/>
              <a:t>Strengths</a:t>
            </a:r>
            <a:endParaRPr lang="en-US" sz="2000" dirty="0"/>
          </a:p>
          <a:p>
            <a:pPr lvl="1"/>
            <a:r>
              <a:rPr lang="en-US" sz="1600" dirty="0" smtClean="0"/>
              <a:t>State-of-the-art atmospheric and land surface models for climate science</a:t>
            </a:r>
          </a:p>
          <a:p>
            <a:pPr lvl="1"/>
            <a:r>
              <a:rPr lang="en-US" sz="1600" dirty="0" smtClean="0"/>
              <a:t>Local </a:t>
            </a:r>
            <a:r>
              <a:rPr lang="en-US" sz="1600" dirty="0"/>
              <a:t>nutrient budget</a:t>
            </a:r>
          </a:p>
          <a:p>
            <a:pPr lvl="1"/>
            <a:r>
              <a:rPr lang="en-US" sz="1600" dirty="0" smtClean="0"/>
              <a:t>River network model using blue </a:t>
            </a:r>
            <a:r>
              <a:rPr lang="en-US" sz="1600" dirty="0"/>
              <a:t>lines from the map</a:t>
            </a:r>
          </a:p>
          <a:p>
            <a:pPr lvl="1"/>
            <a:r>
              <a:rPr lang="en-US" sz="1600" dirty="0"/>
              <a:t>Targeted </a:t>
            </a:r>
            <a:r>
              <a:rPr lang="en-US" sz="1600" dirty="0" smtClean="0"/>
              <a:t>river sampling events</a:t>
            </a:r>
          </a:p>
          <a:p>
            <a:pPr lvl="1"/>
            <a:r>
              <a:rPr lang="en-US" sz="1600" dirty="0" smtClean="0"/>
              <a:t>Multi-model approach to bays</a:t>
            </a:r>
          </a:p>
          <a:p>
            <a:r>
              <a:rPr lang="en-US" sz="2000" dirty="0" smtClean="0"/>
              <a:t>What’s next?</a:t>
            </a:r>
            <a:endParaRPr lang="en-US" sz="2000" dirty="0"/>
          </a:p>
          <a:p>
            <a:pPr lvl="1"/>
            <a:r>
              <a:rPr lang="en-US" sz="1600" dirty="0" smtClean="0"/>
              <a:t>Adding nutrients to Noah-MP</a:t>
            </a:r>
          </a:p>
          <a:p>
            <a:pPr lvl="1"/>
            <a:r>
              <a:rPr lang="en-US" sz="1600" dirty="0"/>
              <a:t>Adding nutrient transport to RAPID </a:t>
            </a:r>
            <a:endParaRPr lang="en-US" sz="1600" dirty="0" smtClean="0"/>
          </a:p>
          <a:p>
            <a:pPr lvl="1"/>
            <a:r>
              <a:rPr lang="en-US" sz="1600" dirty="0" smtClean="0"/>
              <a:t>Connecting the dots</a:t>
            </a:r>
          </a:p>
        </p:txBody>
      </p:sp>
      <p:sp>
        <p:nvSpPr>
          <p:cNvPr id="2" name="Slide Number Placeholder 1"/>
          <p:cNvSpPr>
            <a:spLocks noGrp="1"/>
          </p:cNvSpPr>
          <p:nvPr>
            <p:ph type="sldNum" sz="quarter" idx="12"/>
          </p:nvPr>
        </p:nvSpPr>
        <p:spPr/>
        <p:txBody>
          <a:bodyPr/>
          <a:lstStyle/>
          <a:p>
            <a:pPr>
              <a:defRPr/>
            </a:pPr>
            <a:fld id="{999B4302-6E91-4D47-93DB-70B12AF6300F}" type="slidenum">
              <a:rPr lang="en-US" smtClean="0"/>
              <a:pPr>
                <a:defRPr/>
              </a:pPr>
              <a:t>46</a:t>
            </a:fld>
            <a:endParaRPr 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48793" t="25146" r="12415" b="5145"/>
          <a:stretch>
            <a:fillRect/>
          </a:stretch>
        </p:blipFill>
        <p:spPr>
          <a:xfrm>
            <a:off x="4800600" y="1447800"/>
            <a:ext cx="4038600" cy="3932237"/>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7" name="Text Box 4"/>
          <p:cNvSpPr txBox="1">
            <a:spLocks noChangeArrowheads="1"/>
          </p:cNvSpPr>
          <p:nvPr/>
        </p:nvSpPr>
        <p:spPr bwMode="auto">
          <a:xfrm>
            <a:off x="76200" y="5943600"/>
            <a:ext cx="7848600" cy="947738"/>
          </a:xfrm>
          <a:prstGeom prst="rect">
            <a:avLst/>
          </a:prstGeom>
          <a:noFill/>
          <a:ln w="9525">
            <a:noFill/>
            <a:round/>
            <a:headEnd/>
            <a:tailEnd/>
          </a:ln>
          <a:effectLst/>
        </p:spPr>
        <p:txBody>
          <a:bodyPr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800" i="1" dirty="0">
                <a:solidFill>
                  <a:srgbClr val="FF0000"/>
                </a:solidFill>
              </a:rPr>
              <a:t>Developed for Texas Gulf, applicable to the entire Gulf of </a:t>
            </a:r>
            <a:r>
              <a:rPr lang="en-US" sz="2800" i="1" dirty="0" smtClean="0">
                <a:solidFill>
                  <a:srgbClr val="FF0000"/>
                </a:solidFill>
              </a:rPr>
              <a:t>Mexico, or larger domains</a:t>
            </a:r>
            <a:endParaRPr lang="en-US" sz="2800" i="1" dirty="0">
              <a:solidFill>
                <a:srgbClr val="FF0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4378993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9" name="Text Box 1"/>
          <p:cNvSpPr txBox="1">
            <a:spLocks noChangeArrowheads="1"/>
          </p:cNvSpPr>
          <p:nvPr/>
        </p:nvSpPr>
        <p:spPr bwMode="auto">
          <a:xfrm>
            <a:off x="6553200" y="6245225"/>
            <a:ext cx="2133600" cy="476250"/>
          </a:xfrm>
          <a:prstGeom prst="rect">
            <a:avLst/>
          </a:prstGeom>
          <a:noFill/>
          <a:ln w="9525">
            <a:noFill/>
            <a:round/>
            <a:headEnd/>
            <a:tailEnd/>
          </a:ln>
          <a:effectLst/>
        </p:spPr>
        <p:txBody>
          <a:bodyPr lIns="90000" tIns="46800" rIns="90000" bIns="46800"/>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7FF0F3A7-F190-4635-805A-220AC9C76A06}" type="slidenum">
              <a:rPr lang="en-US" sz="14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47</a:t>
            </a:fld>
            <a:endParaRPr lang="en-US" sz="1400">
              <a:solidFill>
                <a:srgbClr val="000000"/>
              </a:solidFill>
            </a:endParaRPr>
          </a:p>
        </p:txBody>
      </p:sp>
      <p:sp>
        <p:nvSpPr>
          <p:cNvPr id="7170" name="Text Box 2"/>
          <p:cNvSpPr txBox="1">
            <a:spLocks noChangeArrowheads="1"/>
          </p:cNvSpPr>
          <p:nvPr/>
        </p:nvSpPr>
        <p:spPr bwMode="auto">
          <a:xfrm>
            <a:off x="457200" y="1287463"/>
            <a:ext cx="8229600" cy="1920875"/>
          </a:xfrm>
          <a:prstGeom prst="rect">
            <a:avLst/>
          </a:prstGeom>
          <a:noFill/>
          <a:ln w="9525">
            <a:noFill/>
            <a:round/>
            <a:headEnd/>
            <a:tailEnd/>
          </a:ln>
          <a:effectLst/>
        </p:spPr>
        <p:txBody>
          <a:bodyPr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4000">
                <a:solidFill>
                  <a:srgbClr val="000000"/>
                </a:solidFill>
              </a:rPr>
              <a:t>Thank you!</a:t>
            </a:r>
            <a:br>
              <a:rPr lang="en-US" sz="4000">
                <a:solidFill>
                  <a:srgbClr val="000000"/>
                </a:solidFill>
              </a:rPr>
            </a:br>
            <a:r>
              <a:rPr lang="en-US" sz="4000">
                <a:solidFill>
                  <a:srgbClr val="000000"/>
                </a:solidFill>
              </a:rPr>
              <a:t/>
            </a:r>
            <a:br>
              <a:rPr lang="en-US" sz="4000">
                <a:solidFill>
                  <a:srgbClr val="000000"/>
                </a:solidFill>
              </a:rPr>
            </a:br>
            <a:r>
              <a:rPr lang="en-US" sz="4000">
                <a:solidFill>
                  <a:srgbClr val="000000"/>
                </a:solidFill>
              </a:rPr>
              <a:t>Questions?</a:t>
            </a:r>
          </a:p>
        </p:txBody>
      </p:sp>
      <p:grpSp>
        <p:nvGrpSpPr>
          <p:cNvPr id="7171" name="Group 3"/>
          <p:cNvGrpSpPr>
            <a:grpSpLocks/>
          </p:cNvGrpSpPr>
          <p:nvPr/>
        </p:nvGrpSpPr>
        <p:grpSpPr bwMode="auto">
          <a:xfrm>
            <a:off x="3810000" y="3352800"/>
            <a:ext cx="1443038" cy="1443038"/>
            <a:chOff x="2400" y="2112"/>
            <a:chExt cx="909" cy="909"/>
          </a:xfrm>
        </p:grpSpPr>
        <p:pic>
          <p:nvPicPr>
            <p:cNvPr id="7172" name="Picture 4"/>
            <p:cNvPicPr>
              <a:picLocks noChangeAspect="1" noChangeArrowheads="1"/>
            </p:cNvPicPr>
            <p:nvPr/>
          </p:nvPicPr>
          <p:blipFill>
            <a:blip r:embed="rId3" cstate="print"/>
            <a:srcRect/>
            <a:stretch>
              <a:fillRect/>
            </a:stretch>
          </p:blipFill>
          <p:spPr bwMode="auto">
            <a:xfrm>
              <a:off x="2400" y="2112"/>
              <a:ext cx="909" cy="909"/>
            </a:xfrm>
            <a:prstGeom prst="rect">
              <a:avLst/>
            </a:prstGeom>
            <a:noFill/>
            <a:ln w="9525">
              <a:noFill/>
              <a:round/>
              <a:headEnd/>
              <a:tailEnd/>
            </a:ln>
            <a:effectLst/>
          </p:spPr>
        </p:pic>
        <p:sp>
          <p:nvSpPr>
            <p:cNvPr id="7173" name="Text Box 5"/>
            <p:cNvSpPr txBox="1">
              <a:spLocks noChangeArrowheads="1"/>
            </p:cNvSpPr>
            <p:nvPr/>
          </p:nvSpPr>
          <p:spPr bwMode="auto">
            <a:xfrm>
              <a:off x="2400" y="2112"/>
              <a:ext cx="909" cy="909"/>
            </a:xfrm>
            <a:prstGeom prst="rect">
              <a:avLst/>
            </a:prstGeom>
            <a:noFill/>
            <a:ln w="9525">
              <a:noFill/>
              <a:round/>
              <a:headEnd/>
              <a:tailEnd/>
            </a:ln>
            <a:effectLst/>
          </p:spPr>
          <p:txBody>
            <a:bodyPr wrap="none" anchor="ctr"/>
            <a:lstStyle/>
            <a:p>
              <a:endParaRPr lang="en-US"/>
            </a:p>
          </p:txBody>
        </p:sp>
      </p:grpSp>
      <p:sp>
        <p:nvSpPr>
          <p:cNvPr id="2" name="TextBox 1"/>
          <p:cNvSpPr txBox="1"/>
          <p:nvPr/>
        </p:nvSpPr>
        <p:spPr>
          <a:xfrm>
            <a:off x="228600" y="6260068"/>
            <a:ext cx="5552674" cy="369332"/>
          </a:xfrm>
          <a:prstGeom prst="rect">
            <a:avLst/>
          </a:prstGeom>
          <a:noFill/>
        </p:spPr>
        <p:txBody>
          <a:bodyPr wrap="none" rtlCol="0">
            <a:spAutoFit/>
          </a:bodyPr>
          <a:lstStyle/>
          <a:p>
            <a:r>
              <a:rPr lang="en-US" dirty="0" smtClean="0"/>
              <a:t>Project PI: </a:t>
            </a:r>
            <a:r>
              <a:rPr lang="en-US" dirty="0" err="1" smtClean="0"/>
              <a:t>Zong</a:t>
            </a:r>
            <a:r>
              <a:rPr lang="en-US" dirty="0" smtClean="0"/>
              <a:t>-Liang Yang (</a:t>
            </a:r>
            <a:r>
              <a:rPr lang="en-US" dirty="0" smtClean="0">
                <a:hlinkClick r:id="rId4"/>
              </a:rPr>
              <a:t>liang@jsg.utexas.edu</a:t>
            </a:r>
            <a:r>
              <a:rPr lang="en-US" dirty="0" smtClean="0"/>
              <a:t>)</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81752138"/>
      </p:ext>
    </p:extLst>
  </p:cSld>
  <p:clrMapOvr>
    <a:masterClrMapping/>
  </p:clrMapOvr>
  <p:transition spd="med"/>
  <p:timing>
    <p:tnLst>
      <p:par>
        <p:cTn id="1" dur="indefinite" restart="never" nodeType="tmRoot">
          <p:childTnLst>
            <p:seq concurrent="1" nextAc="seek">
              <p:cTn id="2" dur="indefinite" nodeType="mainSeq">
                <p:childTnLst>
                  <p:par>
                    <p:cTn id="3" fill="hold" nodeType="clickEffect">
                      <p:stCondLst>
                        <p:cond delay="indefinite"/>
                        <p:cond evt="onBegin" delay="0">
                          <p:tn val="2"/>
                        </p:cond>
                      </p:stCondLst>
                      <p:childTnLst>
                        <p:par>
                          <p:cTn id="4" fill="hold" nodeType="clickEffect">
                            <p:stCondLst>
                              <p:cond delay="0"/>
                            </p:stCondLst>
                            <p:childTnLst>
                              <p:par>
                                <p:cTn id="5" presetID="26" presetClass="entr" fill="hold" nodeType="withEffect">
                                  <p:stCondLst>
                                    <p:cond delay="0"/>
                                  </p:stCondLst>
                                  <p:childTnLst>
                                    <p:set>
                                      <p:cBhvr additive="repl">
                                        <p:cTn id="6" dur="1" fill="hold">
                                          <p:stCondLst>
                                            <p:cond delay="0"/>
                                          </p:stCondLst>
                                        </p:cTn>
                                        <p:tgtEl>
                                          <p:spTgt spid="7171"/>
                                        </p:tgtEl>
                                        <p:attrNameLst>
                                          <p:attrName>style.visibility</p:attrName>
                                        </p:attrNameLst>
                                      </p:cBhvr>
                                      <p:to>
                                        <p:strVal val="visible"/>
                                      </p:to>
                                    </p:set>
                                    <p:animEffect transition="in" filter="wipe(down)">
                                      <p:cBhvr additive="repl">
                                        <p:cTn id="7" dur="580">
                                          <p:stCondLst>
                                            <p:cond delay="0"/>
                                          </p:stCondLst>
                                        </p:cTn>
                                        <p:tgtEl>
                                          <p:spTgt spid="7171"/>
                                        </p:tgtEl>
                                      </p:cBhvr>
                                    </p:animEffect>
                                    <p:anim calcmode="lin" valueType="num">
                                      <p:cBhvr additive="repl">
                                        <p:cTn id="8" dur="1822" fill="hold">
                                          <p:stCondLst>
                                            <p:cond delay="0"/>
                                          </p:stCondLst>
                                        </p:cTn>
                                        <p:tgtEl>
                                          <p:spTgt spid="7171"/>
                                        </p:tgtEl>
                                        <p:attrNameLst>
                                          <p:attrName>ppt_x</p:attrName>
                                        </p:attrNameLst>
                                      </p:cBhvr>
                                      <p:tavLst>
                                        <p:tav tm="100000">
                                          <p:val>
                                            <p:strVal val="#ppt_x-0.25"/>
                                          </p:val>
                                        </p:tav>
                                        <p:tav>
                                          <p:val>
                                            <p:strVal val="#ppt_x"/>
                                          </p:val>
                                        </p:tav>
                                      </p:tavLst>
                                    </p:anim>
                                    <p:anim calcmode="lin" valueType="num">
                                      <p:cBhvr additive="repl">
                                        <p:cTn id="9" dur="664" fill="hold">
                                          <p:stCondLst>
                                            <p:cond delay="0"/>
                                          </p:stCondLst>
                                        </p:cTn>
                                        <p:tgtEl>
                                          <p:spTgt spid="7171"/>
                                        </p:tgtEl>
                                        <p:attrNameLst>
                                          <p:attrName>ppt_y</p:attrName>
                                        </p:attrNameLst>
                                      </p:cBhvr>
                                      <p:tavLst>
                                        <p:tav tm="0" fmla="#ppt_y-sin(pi*$)/3">
                                          <p:val>
                                            <p:fltVal val="0.5"/>
                                          </p:val>
                                        </p:tav>
                                        <p:tav tm="100000">
                                          <p:val>
                                            <p:fltVal val="1"/>
                                          </p:val>
                                        </p:tav>
                                      </p:tavLst>
                                    </p:anim>
                                    <p:anim calcmode="lin" valueType="num">
                                      <p:cBhvr additive="repl">
                                        <p:cTn id="10" dur="664" fill="hold">
                                          <p:stCondLst>
                                            <p:cond delay="664"/>
                                          </p:stCondLst>
                                        </p:cTn>
                                        <p:tgtEl>
                                          <p:spTgt spid="7171"/>
                                        </p:tgtEl>
                                        <p:attrNameLst>
                                          <p:attrName>ppt_y</p:attrName>
                                        </p:attrNameLst>
                                      </p:cBhvr>
                                      <p:tavLst>
                                        <p:tav tm="0" fmla="#ppt_y-sin(pi*$)/9">
                                          <p:val>
                                            <p:fltVal val="0"/>
                                          </p:val>
                                        </p:tav>
                                        <p:tav tm="100000">
                                          <p:val>
                                            <p:fltVal val="1"/>
                                          </p:val>
                                        </p:tav>
                                      </p:tavLst>
                                    </p:anim>
                                    <p:anim calcmode="lin" valueType="num">
                                      <p:cBhvr additive="repl">
                                        <p:cTn id="11" dur="332" fill="hold">
                                          <p:stCondLst>
                                            <p:cond delay="1324"/>
                                          </p:stCondLst>
                                        </p:cTn>
                                        <p:tgtEl>
                                          <p:spTgt spid="7171"/>
                                        </p:tgtEl>
                                        <p:attrNameLst>
                                          <p:attrName>ppt_y</p:attrName>
                                        </p:attrNameLst>
                                      </p:cBhvr>
                                      <p:tavLst>
                                        <p:tav tm="0" fmla="#ppt_y-sin(pi*$)/27">
                                          <p:val>
                                            <p:fltVal val="0"/>
                                          </p:val>
                                        </p:tav>
                                        <p:tav tm="100000">
                                          <p:val>
                                            <p:fltVal val="1"/>
                                          </p:val>
                                        </p:tav>
                                      </p:tavLst>
                                    </p:anim>
                                    <p:anim calcmode="lin" valueType="num">
                                      <p:cBhvr additive="repl">
                                        <p:cTn id="12" dur="164" fill="hold">
                                          <p:stCondLst>
                                            <p:cond delay="1656"/>
                                          </p:stCondLst>
                                        </p:cTn>
                                        <p:tgtEl>
                                          <p:spTgt spid="7171"/>
                                        </p:tgtEl>
                                        <p:attrNameLst>
                                          <p:attrName>ppt_y</p:attrName>
                                        </p:attrNameLst>
                                      </p:cBhvr>
                                      <p:tavLst>
                                        <p:tav tm="0" fmla="#ppt_y-sin(pi*$)/81">
                                          <p:val>
                                            <p:fltVal val="0"/>
                                          </p:val>
                                        </p:tav>
                                        <p:tav tm="100000">
                                          <p:val>
                                            <p:fltVal val="1"/>
                                          </p:val>
                                        </p:tav>
                                      </p:tavLst>
                                    </p:anim>
                                    <p:animScale>
                                      <p:cBhvr additive="repl">
                                        <p:cTn id="13" dur="26" fill="hold">
                                          <p:stCondLst>
                                            <p:cond delay="650"/>
                                          </p:stCondLst>
                                        </p:cTn>
                                        <p:tgtEl>
                                          <p:spTgt spid="7171"/>
                                        </p:tgtEl>
                                      </p:cBhvr>
                                      <p:to x="100000" y="60000"/>
                                    </p:animScale>
                                    <p:animScale>
                                      <p:cBhvr additive="repl">
                                        <p:cTn id="14" dur="166" decel="50000" fill="hold">
                                          <p:stCondLst>
                                            <p:cond delay="676"/>
                                          </p:stCondLst>
                                        </p:cTn>
                                        <p:tgtEl>
                                          <p:spTgt spid="7171"/>
                                        </p:tgtEl>
                                      </p:cBhvr>
                                      <p:to x="100000" y="100000"/>
                                    </p:animScale>
                                    <p:animScale>
                                      <p:cBhvr additive="repl">
                                        <p:cTn id="15" dur="26" fill="hold">
                                          <p:stCondLst>
                                            <p:cond delay="1312"/>
                                          </p:stCondLst>
                                        </p:cTn>
                                        <p:tgtEl>
                                          <p:spTgt spid="7171"/>
                                        </p:tgtEl>
                                      </p:cBhvr>
                                      <p:to x="100000" y="80000"/>
                                    </p:animScale>
                                    <p:animScale>
                                      <p:cBhvr additive="repl">
                                        <p:cTn id="16" dur="166" decel="50000" fill="hold">
                                          <p:stCondLst>
                                            <p:cond delay="1338"/>
                                          </p:stCondLst>
                                        </p:cTn>
                                        <p:tgtEl>
                                          <p:spTgt spid="7171"/>
                                        </p:tgtEl>
                                      </p:cBhvr>
                                      <p:to x="100000" y="100000"/>
                                    </p:animScale>
                                    <p:animScale>
                                      <p:cBhvr additive="repl">
                                        <p:cTn id="17" dur="26" fill="hold">
                                          <p:stCondLst>
                                            <p:cond delay="1642"/>
                                          </p:stCondLst>
                                        </p:cTn>
                                        <p:tgtEl>
                                          <p:spTgt spid="7171"/>
                                        </p:tgtEl>
                                      </p:cBhvr>
                                      <p:to x="100000" y="90000"/>
                                    </p:animScale>
                                    <p:animScale>
                                      <p:cBhvr additive="repl">
                                        <p:cTn id="18" dur="166" decel="50000" fill="hold">
                                          <p:stCondLst>
                                            <p:cond delay="1668"/>
                                          </p:stCondLst>
                                        </p:cTn>
                                        <p:tgtEl>
                                          <p:spTgt spid="7171"/>
                                        </p:tgtEl>
                                      </p:cBhvr>
                                      <p:to x="100000" y="100000"/>
                                    </p:animScale>
                                    <p:animScale>
                                      <p:cBhvr additive="repl">
                                        <p:cTn id="19" dur="26" fill="hold">
                                          <p:stCondLst>
                                            <p:cond delay="1808"/>
                                          </p:stCondLst>
                                        </p:cTn>
                                        <p:tgtEl>
                                          <p:spTgt spid="7171"/>
                                        </p:tgtEl>
                                      </p:cBhvr>
                                      <p:to x="100000" y="95000"/>
                                    </p:animScale>
                                    <p:animScale>
                                      <p:cBhvr additive="repl">
                                        <p:cTn id="20" dur="166" decel="50000" fill="hold">
                                          <p:stCondLst>
                                            <p:cond delay="1834"/>
                                          </p:stCondLst>
                                        </p:cTn>
                                        <p:tgtEl>
                                          <p:spTgt spid="717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Study area: Texas and its river basins</a:t>
            </a:r>
            <a:endParaRPr lang="en-US" dirty="0"/>
          </a:p>
        </p:txBody>
      </p:sp>
      <p:sp>
        <p:nvSpPr>
          <p:cNvPr id="4" name="Slide Number Placeholder 3"/>
          <p:cNvSpPr>
            <a:spLocks noGrp="1"/>
          </p:cNvSpPr>
          <p:nvPr>
            <p:ph type="sldNum" sz="quarter" idx="12"/>
          </p:nvPr>
        </p:nvSpPr>
        <p:spPr/>
        <p:txBody>
          <a:bodyPr/>
          <a:lstStyle/>
          <a:p>
            <a:pPr>
              <a:defRPr/>
            </a:pPr>
            <a:fld id="{57F865CD-3F65-4D64-929F-425B8D0ECAA6}" type="slidenum">
              <a:rPr lang="en-US" smtClean="0"/>
              <a:pPr>
                <a:defRPr/>
              </a:pPr>
              <a:t>5</a:t>
            </a:fld>
            <a:endParaRPr lang="en-US"/>
          </a:p>
        </p:txBody>
      </p:sp>
      <p:pic>
        <p:nvPicPr>
          <p:cNvPr id="14" name="Picture 5"/>
          <p:cNvPicPr>
            <a:picLocks noGrp="1" noChangeAspect="1" noChangeArrowheads="1"/>
          </p:cNvPicPr>
          <p:nvPr>
            <p:ph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7200" y="1600200"/>
            <a:ext cx="5851305" cy="452596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3" name="TextBox 2"/>
          <p:cNvSpPr txBox="1"/>
          <p:nvPr/>
        </p:nvSpPr>
        <p:spPr>
          <a:xfrm>
            <a:off x="889358" y="6076890"/>
            <a:ext cx="7715574" cy="707886"/>
          </a:xfrm>
          <a:prstGeom prst="rect">
            <a:avLst/>
          </a:prstGeom>
          <a:noFill/>
        </p:spPr>
        <p:txBody>
          <a:bodyPr wrap="none" rtlCol="0">
            <a:spAutoFit/>
          </a:bodyPr>
          <a:lstStyle/>
          <a:p>
            <a:r>
              <a:rPr lang="en-US" sz="2000" dirty="0" smtClean="0"/>
              <a:t>460,000 km</a:t>
            </a:r>
            <a:r>
              <a:rPr lang="en-US" sz="2000" baseline="30000" dirty="0" smtClean="0"/>
              <a:t>2</a:t>
            </a:r>
            <a:r>
              <a:rPr lang="en-US" sz="2000" dirty="0" smtClean="0"/>
              <a:t>, large agriculture production, many industrial facilities</a:t>
            </a:r>
            <a:br>
              <a:rPr lang="en-US" sz="2000" dirty="0" smtClean="0"/>
            </a:br>
            <a:r>
              <a:rPr lang="en-US" sz="2000" dirty="0" smtClean="0"/>
              <a:t>8 river basins, 7 bays</a:t>
            </a:r>
            <a:endParaRPr lang="en-US" sz="2000" dirty="0"/>
          </a:p>
        </p:txBody>
      </p:sp>
      <p:sp>
        <p:nvSpPr>
          <p:cNvPr id="5" name="Oval 4"/>
          <p:cNvSpPr/>
          <p:nvPr/>
        </p:nvSpPr>
        <p:spPr>
          <a:xfrm>
            <a:off x="1279305" y="2514600"/>
            <a:ext cx="3733800" cy="3124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898305" y="2362200"/>
            <a:ext cx="3886200" cy="3429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2536382">
            <a:off x="2696268" y="4200120"/>
            <a:ext cx="1425055"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536382">
            <a:off x="2910214" y="4443464"/>
            <a:ext cx="883202" cy="3429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641505" y="4724400"/>
            <a:ext cx="304800" cy="3144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629400" y="2769275"/>
            <a:ext cx="2452445" cy="3139321"/>
          </a:xfrm>
          <a:prstGeom prst="rect">
            <a:avLst/>
          </a:prstGeom>
          <a:noFill/>
        </p:spPr>
        <p:txBody>
          <a:bodyPr wrap="square" rtlCol="0">
            <a:spAutoFit/>
          </a:bodyPr>
          <a:lstStyle/>
          <a:p>
            <a:pPr lvl="1" indent="-457200">
              <a:buFont typeface="Arial" pitchFamily="34" charset="0"/>
              <a:buChar char="•"/>
            </a:pPr>
            <a:r>
              <a:rPr lang="en-US" dirty="0" smtClean="0"/>
              <a:t>Texas</a:t>
            </a:r>
          </a:p>
          <a:p>
            <a:pPr lvl="1" indent="-457200">
              <a:buFont typeface="Arial" pitchFamily="34" charset="0"/>
              <a:buChar char="•"/>
            </a:pPr>
            <a:r>
              <a:rPr lang="en-US" dirty="0" smtClean="0"/>
              <a:t>Texas Gulf Basins</a:t>
            </a:r>
          </a:p>
          <a:p>
            <a:pPr lvl="1" indent="-457200">
              <a:buFont typeface="Arial" pitchFamily="34" charset="0"/>
              <a:buChar char="•"/>
            </a:pPr>
            <a:r>
              <a:rPr lang="en-US" dirty="0" smtClean="0"/>
              <a:t>Guadalupe and San Antonio Basins</a:t>
            </a:r>
          </a:p>
          <a:p>
            <a:pPr lvl="1" indent="-457200">
              <a:buFont typeface="Arial" pitchFamily="34" charset="0"/>
              <a:buChar char="•"/>
            </a:pPr>
            <a:r>
              <a:rPr lang="en-US" dirty="0" smtClean="0"/>
              <a:t>San Antonio Basin</a:t>
            </a:r>
          </a:p>
          <a:p>
            <a:pPr lvl="1" indent="-457200">
              <a:buFont typeface="Arial" pitchFamily="34" charset="0"/>
              <a:buChar char="•"/>
            </a:pPr>
            <a:r>
              <a:rPr lang="en-US" dirty="0" smtClean="0"/>
              <a:t>San Antonio Bay</a:t>
            </a:r>
          </a:p>
          <a:p>
            <a:pPr lvl="1" indent="-457200">
              <a:buFont typeface="Arial" pitchFamily="34" charset="0"/>
              <a:buChar char="•"/>
            </a:pPr>
            <a:r>
              <a:rPr lang="en-US" i="1" dirty="0" smtClean="0"/>
              <a:t>Also… the Mississippi Basin</a:t>
            </a:r>
            <a:endParaRPr lang="en-US" i="1" dirty="0"/>
          </a:p>
        </p:txBody>
      </p:sp>
      <p:sp>
        <p:nvSpPr>
          <p:cNvPr id="11" name="Right Arrow 10"/>
          <p:cNvSpPr/>
          <p:nvPr/>
        </p:nvSpPr>
        <p:spPr>
          <a:xfrm rot="16200000">
            <a:off x="5181600" y="3581400"/>
            <a:ext cx="609600" cy="495300"/>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31841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1" nodeType="clickEffect">
                                  <p:stCondLst>
                                    <p:cond delay="0"/>
                                  </p:stCondLst>
                                  <p:childTnLst>
                                    <p:anim calcmode="lin" valueType="num">
                                      <p:cBhvr additive="base">
                                        <p:cTn id="16" dur="500"/>
                                        <p:tgtEl>
                                          <p:spTgt spid="7"/>
                                        </p:tgtEl>
                                        <p:attrNameLst>
                                          <p:attrName>ppt_x</p:attrName>
                                        </p:attrNameLst>
                                      </p:cBhvr>
                                      <p:tavLst>
                                        <p:tav tm="0">
                                          <p:val>
                                            <p:strVal val="ppt_x"/>
                                          </p:val>
                                        </p:tav>
                                        <p:tav tm="100000">
                                          <p:val>
                                            <p:strVal val="ppt_x"/>
                                          </p:val>
                                        </p:tav>
                                      </p:tavLst>
                                    </p:anim>
                                    <p:anim calcmode="lin" valueType="num">
                                      <p:cBhvr additive="base">
                                        <p:cTn id="17" dur="500"/>
                                        <p:tgtEl>
                                          <p:spTgt spid="7"/>
                                        </p:tgtEl>
                                        <p:attrNameLst>
                                          <p:attrName>ppt_y</p:attrName>
                                        </p:attrNameLst>
                                      </p:cBhvr>
                                      <p:tavLst>
                                        <p:tav tm="0">
                                          <p:val>
                                            <p:strVal val="ppt_y"/>
                                          </p:val>
                                        </p:tav>
                                        <p:tav tm="100000">
                                          <p:val>
                                            <p:strVal val="1+ppt_h/2"/>
                                          </p:val>
                                        </p:tav>
                                      </p:tavLst>
                                    </p:anim>
                                    <p:set>
                                      <p:cBhvr>
                                        <p:cTn id="18" dur="1" fill="hold">
                                          <p:stCondLst>
                                            <p:cond delay="499"/>
                                          </p:stCondLst>
                                        </p:cTn>
                                        <p:tgtEl>
                                          <p:spTgt spid="7"/>
                                        </p:tgtEl>
                                        <p:attrNameLst>
                                          <p:attrName>style.visibility</p:attrName>
                                        </p:attrNameLst>
                                      </p:cBhvr>
                                      <p:to>
                                        <p:strVal val="hidden"/>
                                      </p:to>
                                    </p:set>
                                  </p:childTnLst>
                                </p:cTn>
                              </p:par>
                              <p:par>
                                <p:cTn id="19" presetID="2" presetClass="entr" presetSubtype="4" fill="hold" grpId="1"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 calcmode="lin" valueType="num">
                                      <p:cBhvr additive="base">
                                        <p:cTn id="2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5"/>
                                        </p:tgtEl>
                                        <p:attrNameLst>
                                          <p:attrName>ppt_x</p:attrName>
                                        </p:attrNameLst>
                                      </p:cBhvr>
                                      <p:tavLst>
                                        <p:tav tm="0">
                                          <p:val>
                                            <p:strVal val="ppt_x"/>
                                          </p:val>
                                        </p:tav>
                                        <p:tav tm="100000">
                                          <p:val>
                                            <p:strVal val="ppt_x"/>
                                          </p:val>
                                        </p:tav>
                                      </p:tavLst>
                                    </p:anim>
                                    <p:anim calcmode="lin" valueType="num">
                                      <p:cBhvr additive="base">
                                        <p:cTn id="31" dur="500"/>
                                        <p:tgtEl>
                                          <p:spTgt spid="5"/>
                                        </p:tgtEl>
                                        <p:attrNameLst>
                                          <p:attrName>ppt_y</p:attrName>
                                        </p:attrNameLst>
                                      </p:cBhvr>
                                      <p:tavLst>
                                        <p:tav tm="0">
                                          <p:val>
                                            <p:strVal val="ppt_y"/>
                                          </p:val>
                                        </p:tav>
                                        <p:tav tm="100000">
                                          <p:val>
                                            <p:strVal val="1+ppt_h/2"/>
                                          </p:val>
                                        </p:tav>
                                      </p:tavLst>
                                    </p:anim>
                                    <p:set>
                                      <p:cBhvr>
                                        <p:cTn id="32" dur="1" fill="hold">
                                          <p:stCondLst>
                                            <p:cond delay="499"/>
                                          </p:stCondLst>
                                        </p:cTn>
                                        <p:tgtEl>
                                          <p:spTgt spid="5"/>
                                        </p:tgtEl>
                                        <p:attrNameLst>
                                          <p:attrName>style.visibility</p:attrName>
                                        </p:attrNameLst>
                                      </p:cBhvr>
                                      <p:to>
                                        <p:strVal val="hidden"/>
                                      </p:to>
                                    </p:set>
                                  </p:childTnLst>
                                </p:cTn>
                              </p:par>
                              <p:par>
                                <p:cTn id="33" presetID="2" presetClass="entr" presetSubtype="4" fill="hold" grpId="1"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anim calcmode="lin" valueType="num">
                                      <p:cBhvr additive="base">
                                        <p:cTn id="3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xit" presetSubtype="4" fill="hold" grpId="0" nodeType="clickEffect">
                                  <p:stCondLst>
                                    <p:cond delay="0"/>
                                  </p:stCondLst>
                                  <p:childTnLst>
                                    <p:anim calcmode="lin" valueType="num">
                                      <p:cBhvr additive="base">
                                        <p:cTn id="44" dur="500"/>
                                        <p:tgtEl>
                                          <p:spTgt spid="8"/>
                                        </p:tgtEl>
                                        <p:attrNameLst>
                                          <p:attrName>ppt_x</p:attrName>
                                        </p:attrNameLst>
                                      </p:cBhvr>
                                      <p:tavLst>
                                        <p:tav tm="0">
                                          <p:val>
                                            <p:strVal val="ppt_x"/>
                                          </p:val>
                                        </p:tav>
                                        <p:tav tm="100000">
                                          <p:val>
                                            <p:strVal val="ppt_x"/>
                                          </p:val>
                                        </p:tav>
                                      </p:tavLst>
                                    </p:anim>
                                    <p:anim calcmode="lin" valueType="num">
                                      <p:cBhvr additive="base">
                                        <p:cTn id="45" dur="500"/>
                                        <p:tgtEl>
                                          <p:spTgt spid="8"/>
                                        </p:tgtEl>
                                        <p:attrNameLst>
                                          <p:attrName>ppt_y</p:attrName>
                                        </p:attrNameLst>
                                      </p:cBhvr>
                                      <p:tavLst>
                                        <p:tav tm="0">
                                          <p:val>
                                            <p:strVal val="ppt_y"/>
                                          </p:val>
                                        </p:tav>
                                        <p:tav tm="100000">
                                          <p:val>
                                            <p:strVal val="1+ppt_h/2"/>
                                          </p:val>
                                        </p:tav>
                                      </p:tavLst>
                                    </p:anim>
                                    <p:set>
                                      <p:cBhvr>
                                        <p:cTn id="46" dur="1" fill="hold">
                                          <p:stCondLst>
                                            <p:cond delay="499"/>
                                          </p:stCondLst>
                                        </p:cTn>
                                        <p:tgtEl>
                                          <p:spTgt spid="8"/>
                                        </p:tgtEl>
                                        <p:attrNameLst>
                                          <p:attrName>style.visibility</p:attrName>
                                        </p:attrNameLst>
                                      </p:cBhvr>
                                      <p:to>
                                        <p:strVal val="hidden"/>
                                      </p:to>
                                    </p:set>
                                  </p:childTnLst>
                                </p:cTn>
                              </p:par>
                              <p:par>
                                <p:cTn id="47" presetID="2" presetClass="entr" presetSubtype="4" fill="hold" grpId="1" nodeType="with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6">
                                            <p:txEl>
                                              <p:pRg st="3" end="3"/>
                                            </p:txEl>
                                          </p:spTgt>
                                        </p:tgtEl>
                                        <p:attrNameLst>
                                          <p:attrName>style.visibility</p:attrName>
                                        </p:attrNameLst>
                                      </p:cBhvr>
                                      <p:to>
                                        <p:strVal val="visible"/>
                                      </p:to>
                                    </p:set>
                                    <p:anim calcmode="lin" valueType="num">
                                      <p:cBhvr additive="base">
                                        <p:cTn id="5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xit" presetSubtype="4" fill="hold" grpId="0" nodeType="clickEffect">
                                  <p:stCondLst>
                                    <p:cond delay="0"/>
                                  </p:stCondLst>
                                  <p:childTnLst>
                                    <p:anim calcmode="lin" valueType="num">
                                      <p:cBhvr additive="base">
                                        <p:cTn id="58" dur="500"/>
                                        <p:tgtEl>
                                          <p:spTgt spid="9"/>
                                        </p:tgtEl>
                                        <p:attrNameLst>
                                          <p:attrName>ppt_x</p:attrName>
                                        </p:attrNameLst>
                                      </p:cBhvr>
                                      <p:tavLst>
                                        <p:tav tm="0">
                                          <p:val>
                                            <p:strVal val="ppt_x"/>
                                          </p:val>
                                        </p:tav>
                                        <p:tav tm="100000">
                                          <p:val>
                                            <p:strVal val="ppt_x"/>
                                          </p:val>
                                        </p:tav>
                                      </p:tavLst>
                                    </p:anim>
                                    <p:anim calcmode="lin" valueType="num">
                                      <p:cBhvr additive="base">
                                        <p:cTn id="59" dur="500"/>
                                        <p:tgtEl>
                                          <p:spTgt spid="9"/>
                                        </p:tgtEl>
                                        <p:attrNameLst>
                                          <p:attrName>ppt_y</p:attrName>
                                        </p:attrNameLst>
                                      </p:cBhvr>
                                      <p:tavLst>
                                        <p:tav tm="0">
                                          <p:val>
                                            <p:strVal val="ppt_y"/>
                                          </p:val>
                                        </p:tav>
                                        <p:tav tm="100000">
                                          <p:val>
                                            <p:strVal val="1+ppt_h/2"/>
                                          </p:val>
                                        </p:tav>
                                      </p:tavLst>
                                    </p:anim>
                                    <p:set>
                                      <p:cBhvr>
                                        <p:cTn id="60" dur="1" fill="hold">
                                          <p:stCondLst>
                                            <p:cond delay="499"/>
                                          </p:stCondLst>
                                        </p:cTn>
                                        <p:tgtEl>
                                          <p:spTgt spid="9"/>
                                        </p:tgtEl>
                                        <p:attrNameLst>
                                          <p:attrName>style.visibility</p:attrName>
                                        </p:attrNameLst>
                                      </p:cBhvr>
                                      <p:to>
                                        <p:strVal val="hidden"/>
                                      </p:to>
                                    </p:set>
                                  </p:childTnLst>
                                </p:cTn>
                              </p:par>
                              <p:par>
                                <p:cTn id="61" presetID="2" presetClass="entr" presetSubtype="4" fill="hold" grpId="1" nodeType="with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additive="base">
                                        <p:cTn id="63" dur="500" fill="hold"/>
                                        <p:tgtEl>
                                          <p:spTgt spid="10"/>
                                        </p:tgtEl>
                                        <p:attrNameLst>
                                          <p:attrName>ppt_x</p:attrName>
                                        </p:attrNameLst>
                                      </p:cBhvr>
                                      <p:tavLst>
                                        <p:tav tm="0">
                                          <p:val>
                                            <p:strVal val="#ppt_x"/>
                                          </p:val>
                                        </p:tav>
                                        <p:tav tm="100000">
                                          <p:val>
                                            <p:strVal val="#ppt_x"/>
                                          </p:val>
                                        </p:tav>
                                      </p:tavLst>
                                    </p:anim>
                                    <p:anim calcmode="lin" valueType="num">
                                      <p:cBhvr additive="base">
                                        <p:cTn id="64" dur="500" fill="hold"/>
                                        <p:tgtEl>
                                          <p:spTgt spid="10"/>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6">
                                            <p:txEl>
                                              <p:pRg st="4" end="4"/>
                                            </p:txEl>
                                          </p:spTgt>
                                        </p:tgtEl>
                                        <p:attrNameLst>
                                          <p:attrName>style.visibility</p:attrName>
                                        </p:attrNameLst>
                                      </p:cBhvr>
                                      <p:to>
                                        <p:strVal val="visible"/>
                                      </p:to>
                                    </p:set>
                                    <p:anim calcmode="lin" valueType="num">
                                      <p:cBhvr additive="base">
                                        <p:cTn id="67"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xit" presetSubtype="4" fill="hold" grpId="2" nodeType="clickEffect">
                                  <p:stCondLst>
                                    <p:cond delay="0"/>
                                  </p:stCondLst>
                                  <p:childTnLst>
                                    <p:anim calcmode="lin" valueType="num">
                                      <p:cBhvr additive="base">
                                        <p:cTn id="72" dur="500"/>
                                        <p:tgtEl>
                                          <p:spTgt spid="10"/>
                                        </p:tgtEl>
                                        <p:attrNameLst>
                                          <p:attrName>ppt_x</p:attrName>
                                        </p:attrNameLst>
                                      </p:cBhvr>
                                      <p:tavLst>
                                        <p:tav tm="0">
                                          <p:val>
                                            <p:strVal val="ppt_x"/>
                                          </p:val>
                                        </p:tav>
                                        <p:tav tm="100000">
                                          <p:val>
                                            <p:strVal val="ppt_x"/>
                                          </p:val>
                                        </p:tav>
                                      </p:tavLst>
                                    </p:anim>
                                    <p:anim calcmode="lin" valueType="num">
                                      <p:cBhvr additive="base">
                                        <p:cTn id="73" dur="500"/>
                                        <p:tgtEl>
                                          <p:spTgt spid="10"/>
                                        </p:tgtEl>
                                        <p:attrNameLst>
                                          <p:attrName>ppt_y</p:attrName>
                                        </p:attrNameLst>
                                      </p:cBhvr>
                                      <p:tavLst>
                                        <p:tav tm="0">
                                          <p:val>
                                            <p:strVal val="ppt_y"/>
                                          </p:val>
                                        </p:tav>
                                        <p:tav tm="100000">
                                          <p:val>
                                            <p:strVal val="1+ppt_h/2"/>
                                          </p:val>
                                        </p:tav>
                                      </p:tavLst>
                                    </p:anim>
                                    <p:set>
                                      <p:cBhvr>
                                        <p:cTn id="74" dur="1" fill="hold">
                                          <p:stCondLst>
                                            <p:cond delay="499"/>
                                          </p:stCondLst>
                                        </p:cTn>
                                        <p:tgtEl>
                                          <p:spTgt spid="10"/>
                                        </p:tgtEl>
                                        <p:attrNameLst>
                                          <p:attrName>style.visibility</p:attrName>
                                        </p:attrNameLst>
                                      </p:cBhvr>
                                      <p:to>
                                        <p:strVal val="hidden"/>
                                      </p:to>
                                    </p:set>
                                  </p:childTnLst>
                                </p:cTn>
                              </p:par>
                              <p:par>
                                <p:cTn id="75" presetID="2" presetClass="entr" presetSubtype="4" fill="hold" nodeType="withEffect">
                                  <p:stCondLst>
                                    <p:cond delay="0"/>
                                  </p:stCondLst>
                                  <p:childTnLst>
                                    <p:set>
                                      <p:cBhvr>
                                        <p:cTn id="76" dur="1" fill="hold">
                                          <p:stCondLst>
                                            <p:cond delay="0"/>
                                          </p:stCondLst>
                                        </p:cTn>
                                        <p:tgtEl>
                                          <p:spTgt spid="6">
                                            <p:txEl>
                                              <p:pRg st="5" end="5"/>
                                            </p:txEl>
                                          </p:spTgt>
                                        </p:tgtEl>
                                        <p:attrNameLst>
                                          <p:attrName>style.visibility</p:attrName>
                                        </p:attrNameLst>
                                      </p:cBhvr>
                                      <p:to>
                                        <p:strVal val="visible"/>
                                      </p:to>
                                    </p:set>
                                    <p:anim calcmode="lin" valueType="num">
                                      <p:cBhvr additive="base">
                                        <p:cTn id="7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6">
                                            <p:txEl>
                                              <p:pRg st="5" end="5"/>
                                            </p:txEl>
                                          </p:spTgt>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11"/>
                                        </p:tgtEl>
                                        <p:attrNameLst>
                                          <p:attrName>style.visibility</p:attrName>
                                        </p:attrNameLst>
                                      </p:cBhvr>
                                      <p:to>
                                        <p:strVal val="visible"/>
                                      </p:to>
                                    </p:set>
                                    <p:anim calcmode="lin" valueType="num">
                                      <p:cBhvr additive="base">
                                        <p:cTn id="81" dur="500" fill="hold"/>
                                        <p:tgtEl>
                                          <p:spTgt spid="11"/>
                                        </p:tgtEl>
                                        <p:attrNameLst>
                                          <p:attrName>ppt_x</p:attrName>
                                        </p:attrNameLst>
                                      </p:cBhvr>
                                      <p:tavLst>
                                        <p:tav tm="0">
                                          <p:val>
                                            <p:strVal val="#ppt_x"/>
                                          </p:val>
                                        </p:tav>
                                        <p:tav tm="100000">
                                          <p:val>
                                            <p:strVal val="#ppt_x"/>
                                          </p:val>
                                        </p:tav>
                                      </p:tavLst>
                                    </p:anim>
                                    <p:anim calcmode="lin" valueType="num">
                                      <p:cBhvr additive="base">
                                        <p:cTn id="8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P spid="8" grpId="0" animBg="1"/>
      <p:bldP spid="8" grpId="1" animBg="1"/>
      <p:bldP spid="9" grpId="0" animBg="1"/>
      <p:bldP spid="9" grpId="1" animBg="1"/>
      <p:bldP spid="10" grpId="1" animBg="1"/>
      <p:bldP spid="10" grpId="2" animBg="1"/>
      <p:bldP spid="11" grpId="0" animBg="1"/>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US" smtClean="0"/>
              <a:t>The team</a:t>
            </a:r>
          </a:p>
        </p:txBody>
      </p:sp>
      <p:sp>
        <p:nvSpPr>
          <p:cNvPr id="3075" name="Slide Number Placeholder 3"/>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7FC1C90-F39A-44D3-9B98-0AC78084503A}" type="slidenum">
              <a:rPr lang="en-US" smtClean="0"/>
              <a:pPr eaLnBrk="1" hangingPunct="1"/>
              <a:t>6</a:t>
            </a:fld>
            <a:endParaRPr lang="en-US" smtClean="0"/>
          </a:p>
        </p:txBody>
      </p:sp>
      <p:sp>
        <p:nvSpPr>
          <p:cNvPr id="3076" name="Content Placeholder 7"/>
          <p:cNvSpPr>
            <a:spLocks noGrp="1"/>
          </p:cNvSpPr>
          <p:nvPr>
            <p:ph sz="half" idx="1"/>
          </p:nvPr>
        </p:nvSpPr>
        <p:spPr>
          <a:xfrm>
            <a:off x="457200" y="1600200"/>
            <a:ext cx="4495800" cy="4525963"/>
          </a:xfrm>
        </p:spPr>
        <p:txBody>
          <a:bodyPr/>
          <a:lstStyle/>
          <a:p>
            <a:pPr eaLnBrk="1" hangingPunct="1">
              <a:spcBef>
                <a:spcPct val="50000"/>
              </a:spcBef>
            </a:pPr>
            <a:r>
              <a:rPr lang="en-US" sz="1800" dirty="0" smtClean="0"/>
              <a:t>PI: 		</a:t>
            </a:r>
            <a:r>
              <a:rPr lang="en-US" sz="1800" dirty="0" err="1" smtClean="0"/>
              <a:t>Zong</a:t>
            </a:r>
            <a:r>
              <a:rPr lang="en-US" sz="1800" dirty="0" smtClean="0"/>
              <a:t>-Liang Yang</a:t>
            </a:r>
          </a:p>
          <a:p>
            <a:pPr eaLnBrk="1" hangingPunct="1">
              <a:spcBef>
                <a:spcPct val="50000"/>
              </a:spcBef>
            </a:pPr>
            <a:r>
              <a:rPr lang="en-US" sz="1800" dirty="0" smtClean="0"/>
              <a:t>Co-PI: 	Paul </a:t>
            </a:r>
            <a:r>
              <a:rPr lang="en-US" sz="1800" dirty="0" err="1" smtClean="0"/>
              <a:t>Montagna</a:t>
            </a:r>
            <a:r>
              <a:rPr lang="en-US" sz="1800" dirty="0" smtClean="0"/>
              <a:t>, 			</a:t>
            </a:r>
            <a:r>
              <a:rPr lang="en-US" sz="1800" dirty="0" err="1" smtClean="0"/>
              <a:t>Hongjie</a:t>
            </a:r>
            <a:r>
              <a:rPr lang="en-US" sz="1800" dirty="0" smtClean="0"/>
              <a:t> </a:t>
            </a:r>
            <a:r>
              <a:rPr lang="en-US" sz="1800" dirty="0" err="1" smtClean="0"/>
              <a:t>Xie</a:t>
            </a:r>
            <a:r>
              <a:rPr lang="en-US" sz="1800" dirty="0" smtClean="0"/>
              <a:t>, </a:t>
            </a:r>
            <a:br>
              <a:rPr lang="en-US" sz="1800" dirty="0" smtClean="0"/>
            </a:br>
            <a:r>
              <a:rPr lang="en-US" sz="1800" dirty="0" smtClean="0"/>
              <a:t>		Wei Min </a:t>
            </a:r>
            <a:r>
              <a:rPr lang="en-US" sz="1800" dirty="0" err="1" smtClean="0"/>
              <a:t>Hao</a:t>
            </a:r>
            <a:r>
              <a:rPr lang="en-US" sz="1800" dirty="0" smtClean="0"/>
              <a:t>, 		</a:t>
            </a:r>
            <a:r>
              <a:rPr lang="en-US" sz="1800" dirty="0" smtClean="0"/>
              <a:t>	David </a:t>
            </a:r>
            <a:r>
              <a:rPr lang="en-US" sz="1800" dirty="0" err="1" smtClean="0"/>
              <a:t>Maidment</a:t>
            </a:r>
            <a:r>
              <a:rPr lang="en-US" sz="1800" dirty="0" smtClean="0"/>
              <a:t>, 			James McClelland</a:t>
            </a:r>
          </a:p>
          <a:p>
            <a:pPr eaLnBrk="1" hangingPunct="1">
              <a:spcBef>
                <a:spcPct val="50000"/>
              </a:spcBef>
            </a:pPr>
            <a:r>
              <a:rPr lang="en-US" sz="1800" dirty="0" smtClean="0"/>
              <a:t>Contributors: 	</a:t>
            </a:r>
            <a:r>
              <a:rPr lang="en-US" sz="1800" dirty="0" err="1" smtClean="0"/>
              <a:t>Xitian</a:t>
            </a:r>
            <a:r>
              <a:rPr lang="en-US" sz="1800" dirty="0" smtClean="0"/>
              <a:t> </a:t>
            </a:r>
            <a:r>
              <a:rPr lang="en-US" sz="1800" dirty="0" err="1" smtClean="0"/>
              <a:t>Cai</a:t>
            </a:r>
            <a:r>
              <a:rPr lang="en-US" sz="1800" dirty="0" smtClean="0"/>
              <a:t>, </a:t>
            </a:r>
            <a:br>
              <a:rPr lang="en-US" sz="1800" dirty="0" smtClean="0"/>
            </a:br>
            <a:r>
              <a:rPr lang="en-US" sz="1800" dirty="0" smtClean="0"/>
              <a:t>		</a:t>
            </a:r>
            <a:r>
              <a:rPr lang="en-US" sz="1800" b="1" dirty="0" err="1" smtClean="0"/>
              <a:t>Cédric</a:t>
            </a:r>
            <a:r>
              <a:rPr lang="en-US" sz="1800" b="1" dirty="0" smtClean="0"/>
              <a:t> David</a:t>
            </a:r>
            <a:r>
              <a:rPr lang="en-US" sz="1800" dirty="0" smtClean="0"/>
              <a:t>, </a:t>
            </a:r>
            <a:br>
              <a:rPr lang="en-US" sz="1800" dirty="0" smtClean="0"/>
            </a:br>
            <a:r>
              <a:rPr lang="en-US" sz="1800" dirty="0" smtClean="0"/>
              <a:t>		Lisa Meyer, </a:t>
            </a:r>
            <a:br>
              <a:rPr lang="en-US" sz="1800" dirty="0" smtClean="0"/>
            </a:br>
            <a:r>
              <a:rPr lang="en-US" sz="1800" dirty="0" smtClean="0"/>
              <a:t>		Ahmad </a:t>
            </a:r>
            <a:r>
              <a:rPr lang="en-US" sz="1800" dirty="0" err="1" smtClean="0"/>
              <a:t>Tavakoly</a:t>
            </a:r>
            <a:r>
              <a:rPr lang="en-US" sz="1800" dirty="0" smtClean="0"/>
              <a:t>, </a:t>
            </a:r>
            <a:br>
              <a:rPr lang="en-US" sz="1800" dirty="0" smtClean="0"/>
            </a:br>
            <a:r>
              <a:rPr lang="en-US" sz="1800" dirty="0" smtClean="0"/>
              <a:t>		</a:t>
            </a:r>
            <a:r>
              <a:rPr lang="en-US" sz="1800" dirty="0" err="1" smtClean="0"/>
              <a:t>Zhongfeng</a:t>
            </a:r>
            <a:r>
              <a:rPr lang="en-US" sz="1800" dirty="0" smtClean="0"/>
              <a:t> </a:t>
            </a:r>
            <a:r>
              <a:rPr lang="en-US" sz="1800" dirty="0" err="1" smtClean="0"/>
              <a:t>Xu</a:t>
            </a:r>
            <a:r>
              <a:rPr lang="en-US" sz="1800" dirty="0" smtClean="0"/>
              <a:t>, </a:t>
            </a:r>
            <a:br>
              <a:rPr lang="en-US" sz="1800" dirty="0" smtClean="0"/>
            </a:br>
            <a:r>
              <a:rPr lang="en-US" sz="1800" dirty="0" smtClean="0"/>
              <a:t>		Evan Turner, 			</a:t>
            </a:r>
            <a:r>
              <a:rPr lang="en-US" sz="1800" dirty="0" err="1" smtClean="0"/>
              <a:t>Almoutaz</a:t>
            </a:r>
            <a:r>
              <a:rPr lang="en-US" sz="1800" dirty="0" smtClean="0"/>
              <a:t> El Hassan, 		Eric </a:t>
            </a:r>
            <a:r>
              <a:rPr lang="en-US" sz="1800" dirty="0" err="1" smtClean="0"/>
              <a:t>Kouba</a:t>
            </a:r>
            <a:r>
              <a:rPr lang="en-US" sz="1800" dirty="0" smtClean="0"/>
              <a:t>, </a:t>
            </a:r>
            <a:br>
              <a:rPr lang="en-US" sz="1800" dirty="0" smtClean="0"/>
            </a:br>
            <a:r>
              <a:rPr lang="en-US" sz="1800" dirty="0" smtClean="0"/>
              <a:t>		Shawn </a:t>
            </a:r>
            <a:r>
              <a:rPr lang="en-US" sz="1800" dirty="0" err="1" smtClean="0"/>
              <a:t>Urbanski</a:t>
            </a:r>
            <a:r>
              <a:rPr lang="en-US" sz="1800" dirty="0" smtClean="0"/>
              <a:t>, 			Claire Griffin</a:t>
            </a:r>
          </a:p>
          <a:p>
            <a:endParaRPr lang="en-US" sz="1800" dirty="0" smtClean="0"/>
          </a:p>
        </p:txBody>
      </p:sp>
      <p:pic>
        <p:nvPicPr>
          <p:cNvPr id="3077" name="Picture 2" descr="E:\Research\Documents\Projects\River Dynamics\Others\NASA IDS 2011 09 28 meeting slides Austin\photo1.JPG"/>
          <p:cNvPicPr>
            <a:picLocks noGrp="1" noChangeAspect="1" noChangeArrowheads="1"/>
          </p:cNvPicPr>
          <p:nvPr>
            <p:ph sz="half" idx="2"/>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a:xfrm>
            <a:off x="4648200" y="2347913"/>
            <a:ext cx="4038600" cy="3030537"/>
          </a:xfrm>
          <a:noFill/>
        </p:spPr>
      </p:pic>
      <p:sp>
        <p:nvSpPr>
          <p:cNvPr id="3078" name="TextBox 8"/>
          <p:cNvSpPr txBox="1">
            <a:spLocks noChangeArrowheads="1"/>
          </p:cNvSpPr>
          <p:nvPr/>
        </p:nvSpPr>
        <p:spPr bwMode="auto">
          <a:xfrm>
            <a:off x="5410200" y="5483225"/>
            <a:ext cx="2665413" cy="3079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a:t>Austin, TX, 28 September 2011</a:t>
            </a:r>
          </a:p>
        </p:txBody>
      </p:sp>
      <p:sp>
        <p:nvSpPr>
          <p:cNvPr id="7" name="TextBox 5"/>
          <p:cNvSpPr txBox="1">
            <a:spLocks noChangeArrowheads="1"/>
          </p:cNvSpPr>
          <p:nvPr/>
        </p:nvSpPr>
        <p:spPr bwMode="auto">
          <a:xfrm>
            <a:off x="76200" y="6334780"/>
            <a:ext cx="6934200" cy="52322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800" i="1" dirty="0" smtClean="0">
                <a:solidFill>
                  <a:srgbClr val="FF0000"/>
                </a:solidFill>
              </a:rPr>
              <a:t>All contributed to this presentation, thanks!</a:t>
            </a:r>
            <a:endParaRPr lang="en-US" sz="2800" i="1" dirty="0">
              <a:solidFill>
                <a:srgbClr val="FF000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pPr eaLnBrk="1" hangingPunct="1"/>
            <a:r>
              <a:rPr lang="en-US" dirty="0" smtClean="0">
                <a:solidFill>
                  <a:schemeClr val="tx1"/>
                </a:solidFill>
              </a:rPr>
              <a:t>Outline</a:t>
            </a:r>
            <a:endParaRPr lang="en-US" dirty="0" smtClean="0">
              <a:solidFill>
                <a:srgbClr val="006600"/>
              </a:solidFill>
            </a:endParaRPr>
          </a:p>
        </p:txBody>
      </p:sp>
      <p:sp>
        <p:nvSpPr>
          <p:cNvPr id="5124" name="Text Box 4"/>
          <p:cNvSpPr txBox="1">
            <a:spLocks noChangeArrowheads="1"/>
          </p:cNvSpPr>
          <p:nvPr/>
        </p:nvSpPr>
        <p:spPr bwMode="auto">
          <a:xfrm>
            <a:off x="106680" y="2133600"/>
            <a:ext cx="2103120" cy="646113"/>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dirty="0"/>
              <a:t>Atmospheric </a:t>
            </a:r>
            <a:r>
              <a:rPr lang="en-US" dirty="0" smtClean="0"/>
              <a:t>Model</a:t>
            </a:r>
            <a:endParaRPr lang="en-US" dirty="0"/>
          </a:p>
        </p:txBody>
      </p:sp>
      <p:sp>
        <p:nvSpPr>
          <p:cNvPr id="5125" name="Text Box 5"/>
          <p:cNvSpPr txBox="1">
            <a:spLocks noChangeArrowheads="1"/>
          </p:cNvSpPr>
          <p:nvPr/>
        </p:nvSpPr>
        <p:spPr bwMode="auto">
          <a:xfrm>
            <a:off x="4678680" y="4572000"/>
            <a:ext cx="2103120" cy="369332"/>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dirty="0" smtClean="0"/>
              <a:t>River Model</a:t>
            </a:r>
            <a:endParaRPr lang="en-US" dirty="0"/>
          </a:p>
        </p:txBody>
      </p:sp>
      <p:sp>
        <p:nvSpPr>
          <p:cNvPr id="5126" name="Text Box 6"/>
          <p:cNvSpPr txBox="1">
            <a:spLocks noChangeArrowheads="1"/>
          </p:cNvSpPr>
          <p:nvPr/>
        </p:nvSpPr>
        <p:spPr bwMode="auto">
          <a:xfrm>
            <a:off x="2392680" y="3352800"/>
            <a:ext cx="2103120" cy="646113"/>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dirty="0"/>
              <a:t>Land Surface Model</a:t>
            </a:r>
          </a:p>
        </p:txBody>
      </p:sp>
      <p:pic>
        <p:nvPicPr>
          <p:cNvPr id="5127" name="Picture 8"/>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8000" t="12201" r="8000" b="7039"/>
          <a:stretch>
            <a:fillRect/>
          </a:stretch>
        </p:blipFill>
        <p:spPr bwMode="auto">
          <a:xfrm>
            <a:off x="2286000" y="1506537"/>
            <a:ext cx="2286000" cy="175736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5128" name="AutoShape 10"/>
          <p:cNvSpPr>
            <a:spLocks noChangeArrowheads="1"/>
          </p:cNvSpPr>
          <p:nvPr/>
        </p:nvSpPr>
        <p:spPr bwMode="auto">
          <a:xfrm rot="-5400000">
            <a:off x="2286000" y="592137"/>
            <a:ext cx="914400" cy="91440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17694720 60000 65536"/>
              <a:gd name="T17" fmla="*/ 11796480 60000 65536"/>
              <a:gd name="T18" fmla="*/ 17694720 60000 65536"/>
              <a:gd name="T19" fmla="*/ 11796480 60000 65536"/>
              <a:gd name="T20" fmla="*/ 5898240 60000 65536"/>
              <a:gd name="T21" fmla="*/ 5898240 60000 65536"/>
              <a:gd name="T22" fmla="*/ 0 60000 65536"/>
              <a:gd name="T23" fmla="*/ 0 60000 65536"/>
              <a:gd name="T24" fmla="*/ 3085 w 21600"/>
              <a:gd name="T25" fmla="*/ 12343 h 21600"/>
              <a:gd name="T26" fmla="*/ 18514 w 21600"/>
              <a:gd name="T27" fmla="*/ 1851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5429" y="0"/>
                </a:moveTo>
                <a:lnTo>
                  <a:pt x="9257" y="6171"/>
                </a:lnTo>
                <a:lnTo>
                  <a:pt x="12343" y="6171"/>
                </a:lnTo>
                <a:lnTo>
                  <a:pt x="12343" y="12343"/>
                </a:lnTo>
                <a:lnTo>
                  <a:pt x="6171" y="12343"/>
                </a:lnTo>
                <a:lnTo>
                  <a:pt x="6171" y="9257"/>
                </a:lnTo>
                <a:lnTo>
                  <a:pt x="0" y="15429"/>
                </a:lnTo>
                <a:lnTo>
                  <a:pt x="6171" y="21600"/>
                </a:lnTo>
                <a:lnTo>
                  <a:pt x="6171" y="18514"/>
                </a:lnTo>
                <a:lnTo>
                  <a:pt x="18514" y="18514"/>
                </a:lnTo>
                <a:lnTo>
                  <a:pt x="18514" y="6171"/>
                </a:lnTo>
                <a:lnTo>
                  <a:pt x="21600" y="6171"/>
                </a:lnTo>
                <a:lnTo>
                  <a:pt x="15429" y="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5129" name="AutoShape 11"/>
          <p:cNvSpPr>
            <a:spLocks noChangeArrowheads="1"/>
          </p:cNvSpPr>
          <p:nvPr/>
        </p:nvSpPr>
        <p:spPr bwMode="auto">
          <a:xfrm flipV="1">
            <a:off x="4572000" y="1892300"/>
            <a:ext cx="914400" cy="914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chemeClr val="accent1"/>
          </a:solidFill>
          <a:ln w="9525">
            <a:solidFill>
              <a:schemeClr val="tx1"/>
            </a:solidFill>
            <a:miter lim="800000"/>
            <a:headEnd/>
            <a:tailEnd/>
          </a:ln>
        </p:spPr>
        <p:txBody>
          <a:bodyPr wrap="none" anchor="ctr"/>
          <a:lstStyle/>
          <a:p>
            <a:endParaRPr lang="en-US"/>
          </a:p>
        </p:txBody>
      </p:sp>
      <p:pic>
        <p:nvPicPr>
          <p:cNvPr id="5130" name="Picture 8"/>
          <p:cNvPicPr>
            <a:picLocks noChangeAspect="1" noChangeArrowheads="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7692" t="19415" r="28093" b="19566"/>
          <a:stretch>
            <a:fillRect/>
          </a:stretch>
        </p:blipFill>
        <p:spPr bwMode="auto">
          <a:xfrm>
            <a:off x="4572000" y="2806700"/>
            <a:ext cx="2286000" cy="167630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5131" name="Picture 8" descr="Total Precipitation"/>
          <p:cNvPicPr>
            <a:picLocks noChangeAspect="1" noChangeArrowheads="1" noCrop="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2286000" cy="206516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2" name="Picture 3" descr="SABmap"/>
          <p:cNvPicPr>
            <a:picLocks noChangeAspect="1" noChangeArrowheads="1"/>
          </p:cNvPicPr>
          <p:nvPr/>
        </p:nvPicPr>
        <p:blipFill>
          <a:blip r:embed="rId6"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858000" y="4054787"/>
            <a:ext cx="2286000" cy="1811581"/>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3" name="Text Box 5"/>
          <p:cNvSpPr txBox="1">
            <a:spLocks noChangeArrowheads="1"/>
          </p:cNvSpPr>
          <p:nvPr/>
        </p:nvSpPr>
        <p:spPr bwMode="auto">
          <a:xfrm>
            <a:off x="6964680" y="5942568"/>
            <a:ext cx="2103120" cy="369332"/>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dirty="0" smtClean="0"/>
              <a:t>Estuary Model</a:t>
            </a:r>
            <a:endParaRPr lang="en-US" dirty="0"/>
          </a:p>
        </p:txBody>
      </p:sp>
      <p:sp>
        <p:nvSpPr>
          <p:cNvPr id="14" name="AutoShape 11"/>
          <p:cNvSpPr>
            <a:spLocks noChangeArrowheads="1"/>
          </p:cNvSpPr>
          <p:nvPr/>
        </p:nvSpPr>
        <p:spPr bwMode="auto">
          <a:xfrm flipV="1">
            <a:off x="6858000" y="3123168"/>
            <a:ext cx="914400" cy="914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2" name="TextBox 1"/>
          <p:cNvSpPr txBox="1"/>
          <p:nvPr/>
        </p:nvSpPr>
        <p:spPr>
          <a:xfrm>
            <a:off x="152400" y="2899370"/>
            <a:ext cx="1867590" cy="923330"/>
          </a:xfrm>
          <a:prstGeom prst="rect">
            <a:avLst/>
          </a:prstGeom>
          <a:noFill/>
        </p:spPr>
        <p:txBody>
          <a:bodyPr wrap="square" rtlCol="0">
            <a:spAutoFit/>
          </a:bodyPr>
          <a:lstStyle/>
          <a:p>
            <a:r>
              <a:rPr lang="en-US" dirty="0" smtClean="0"/>
              <a:t>Precipitation</a:t>
            </a:r>
            <a:br>
              <a:rPr lang="en-US" dirty="0" smtClean="0"/>
            </a:br>
            <a:r>
              <a:rPr lang="en-US" dirty="0" smtClean="0"/>
              <a:t>Nitrogen deposition</a:t>
            </a:r>
            <a:endParaRPr lang="en-US" dirty="0"/>
          </a:p>
        </p:txBody>
      </p:sp>
      <p:sp>
        <p:nvSpPr>
          <p:cNvPr id="15" name="TextBox 14"/>
          <p:cNvSpPr txBox="1"/>
          <p:nvPr/>
        </p:nvSpPr>
        <p:spPr>
          <a:xfrm>
            <a:off x="2438400" y="4079082"/>
            <a:ext cx="1867590" cy="646331"/>
          </a:xfrm>
          <a:prstGeom prst="rect">
            <a:avLst/>
          </a:prstGeom>
          <a:noFill/>
        </p:spPr>
        <p:txBody>
          <a:bodyPr wrap="square" rtlCol="0">
            <a:spAutoFit/>
          </a:bodyPr>
          <a:lstStyle/>
          <a:p>
            <a:r>
              <a:rPr lang="en-US" dirty="0" smtClean="0"/>
              <a:t>Evaporation</a:t>
            </a:r>
            <a:br>
              <a:rPr lang="en-US" dirty="0" smtClean="0"/>
            </a:br>
            <a:r>
              <a:rPr lang="en-US" dirty="0" smtClean="0"/>
              <a:t>Nitrogen fixation</a:t>
            </a:r>
            <a:endParaRPr lang="en-US" dirty="0"/>
          </a:p>
        </p:txBody>
      </p:sp>
      <p:sp>
        <p:nvSpPr>
          <p:cNvPr id="16" name="TextBox 15"/>
          <p:cNvSpPr txBox="1"/>
          <p:nvPr/>
        </p:nvSpPr>
        <p:spPr>
          <a:xfrm>
            <a:off x="4761810" y="5029200"/>
            <a:ext cx="1867590" cy="923330"/>
          </a:xfrm>
          <a:prstGeom prst="rect">
            <a:avLst/>
          </a:prstGeom>
          <a:noFill/>
        </p:spPr>
        <p:txBody>
          <a:bodyPr wrap="square" rtlCol="0">
            <a:spAutoFit/>
          </a:bodyPr>
          <a:lstStyle/>
          <a:p>
            <a:r>
              <a:rPr lang="en-US" dirty="0" smtClean="0"/>
              <a:t>Flow </a:t>
            </a:r>
            <a:br>
              <a:rPr lang="en-US" dirty="0" smtClean="0"/>
            </a:br>
            <a:r>
              <a:rPr lang="en-US" dirty="0" smtClean="0"/>
              <a:t>Nitrogen transport</a:t>
            </a:r>
            <a:endParaRPr lang="en-US" dirty="0"/>
          </a:p>
        </p:txBody>
      </p:sp>
      <p:sp>
        <p:nvSpPr>
          <p:cNvPr id="17" name="TextBox 16"/>
          <p:cNvSpPr txBox="1"/>
          <p:nvPr/>
        </p:nvSpPr>
        <p:spPr>
          <a:xfrm>
            <a:off x="7010400" y="6412468"/>
            <a:ext cx="2133600" cy="369332"/>
          </a:xfrm>
          <a:prstGeom prst="rect">
            <a:avLst/>
          </a:prstGeom>
          <a:noFill/>
        </p:spPr>
        <p:txBody>
          <a:bodyPr wrap="square" rtlCol="0">
            <a:spAutoFit/>
          </a:bodyPr>
          <a:lstStyle/>
          <a:p>
            <a:r>
              <a:rPr lang="en-US" dirty="0" smtClean="0"/>
              <a:t>Primary production</a:t>
            </a:r>
            <a:endParaRPr lang="en-US" dirty="0"/>
          </a:p>
        </p:txBody>
      </p:sp>
      <p:sp>
        <p:nvSpPr>
          <p:cNvPr id="18" name="TextBox 5"/>
          <p:cNvSpPr txBox="1">
            <a:spLocks noChangeArrowheads="1"/>
          </p:cNvSpPr>
          <p:nvPr/>
        </p:nvSpPr>
        <p:spPr bwMode="auto">
          <a:xfrm>
            <a:off x="0" y="5903893"/>
            <a:ext cx="6705600" cy="95410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800" i="1" dirty="0" smtClean="0">
                <a:solidFill>
                  <a:srgbClr val="FF0000"/>
                </a:solidFill>
              </a:rPr>
              <a:t>10 sections, all pieces of the main puzzle and part of a large integrated framework</a:t>
            </a:r>
            <a:endParaRPr lang="en-US" sz="2800" i="1" dirty="0">
              <a:solidFill>
                <a:srgbClr val="FF000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Climate Change and terrestrial water resources</a:t>
            </a:r>
            <a:endParaRPr lang="en-US" dirty="0"/>
          </a:p>
        </p:txBody>
      </p:sp>
      <p:sp>
        <p:nvSpPr>
          <p:cNvPr id="6" name="Text Placeholder 5"/>
          <p:cNvSpPr>
            <a:spLocks noGrp="1"/>
          </p:cNvSpPr>
          <p:nvPr>
            <p:ph type="body" idx="1"/>
          </p:nvPr>
        </p:nvSpPr>
        <p:spPr/>
        <p:txBody>
          <a:bodyPr/>
          <a:lstStyle/>
          <a:p>
            <a:r>
              <a:rPr lang="en-US" dirty="0" err="1" smtClean="0"/>
              <a:t>Cédric</a:t>
            </a:r>
            <a:r>
              <a:rPr lang="en-US" dirty="0" smtClean="0"/>
              <a:t> H. David (</a:t>
            </a:r>
            <a:r>
              <a:rPr lang="en-US" dirty="0">
                <a:hlinkClick r:id="rId2"/>
              </a:rPr>
              <a:t>cedric.david@utexas.edu</a:t>
            </a:r>
            <a:r>
              <a:rPr lang="en-US" dirty="0" smtClean="0"/>
              <a:t>) and </a:t>
            </a:r>
            <a:r>
              <a:rPr lang="en-US" dirty="0" err="1" smtClean="0"/>
              <a:t>Zong</a:t>
            </a:r>
            <a:r>
              <a:rPr lang="en-US" dirty="0" smtClean="0"/>
              <a:t>-Liang Yang </a:t>
            </a:r>
            <a:endParaRPr lang="en-US" dirty="0"/>
          </a:p>
        </p:txBody>
      </p:sp>
      <p:sp>
        <p:nvSpPr>
          <p:cNvPr id="4" name="Slide Number Placeholder 3"/>
          <p:cNvSpPr>
            <a:spLocks noGrp="1"/>
          </p:cNvSpPr>
          <p:nvPr>
            <p:ph type="sldNum" sz="quarter" idx="12"/>
          </p:nvPr>
        </p:nvSpPr>
        <p:spPr/>
        <p:txBody>
          <a:bodyPr/>
          <a:lstStyle/>
          <a:p>
            <a:pPr>
              <a:defRPr/>
            </a:pPr>
            <a:fld id="{57F865CD-3F65-4D64-929F-425B8D0ECAA6}" type="slidenum">
              <a:rPr lang="en-US" smtClean="0"/>
              <a:pPr>
                <a:defRPr/>
              </a:pPr>
              <a:t>8</a:t>
            </a:fld>
            <a:endParaRPr lang="en-US"/>
          </a:p>
        </p:txBody>
      </p:sp>
      <p:grpSp>
        <p:nvGrpSpPr>
          <p:cNvPr id="15" name="Group 14"/>
          <p:cNvGrpSpPr>
            <a:grpSpLocks noChangeAspect="1"/>
          </p:cNvGrpSpPr>
          <p:nvPr/>
        </p:nvGrpSpPr>
        <p:grpSpPr>
          <a:xfrm>
            <a:off x="3429000" y="228600"/>
            <a:ext cx="5486400" cy="3519821"/>
            <a:chOff x="0" y="469900"/>
            <a:chExt cx="9144000" cy="5866368"/>
          </a:xfrm>
        </p:grpSpPr>
        <p:pic>
          <p:nvPicPr>
            <p:cNvPr id="8" name="Picture 8"/>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8000" t="12201" r="8000" b="7039"/>
            <a:stretch>
              <a:fillRect/>
            </a:stretch>
          </p:blipFill>
          <p:spPr bwMode="auto">
            <a:xfrm>
              <a:off x="2286000" y="1976437"/>
              <a:ext cx="2286000" cy="175736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9" name="AutoShape 10"/>
            <p:cNvSpPr>
              <a:spLocks noChangeArrowheads="1"/>
            </p:cNvSpPr>
            <p:nvPr/>
          </p:nvSpPr>
          <p:spPr bwMode="auto">
            <a:xfrm rot="-5400000">
              <a:off x="2286000" y="1062037"/>
              <a:ext cx="914400" cy="91440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17694720 60000 65536"/>
                <a:gd name="T17" fmla="*/ 11796480 60000 65536"/>
                <a:gd name="T18" fmla="*/ 17694720 60000 65536"/>
                <a:gd name="T19" fmla="*/ 11796480 60000 65536"/>
                <a:gd name="T20" fmla="*/ 5898240 60000 65536"/>
                <a:gd name="T21" fmla="*/ 5898240 60000 65536"/>
                <a:gd name="T22" fmla="*/ 0 60000 65536"/>
                <a:gd name="T23" fmla="*/ 0 60000 65536"/>
                <a:gd name="T24" fmla="*/ 3085 w 21600"/>
                <a:gd name="T25" fmla="*/ 12343 h 21600"/>
                <a:gd name="T26" fmla="*/ 18514 w 21600"/>
                <a:gd name="T27" fmla="*/ 1851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5429" y="0"/>
                  </a:moveTo>
                  <a:lnTo>
                    <a:pt x="9257" y="6171"/>
                  </a:lnTo>
                  <a:lnTo>
                    <a:pt x="12343" y="6171"/>
                  </a:lnTo>
                  <a:lnTo>
                    <a:pt x="12343" y="12343"/>
                  </a:lnTo>
                  <a:lnTo>
                    <a:pt x="6171" y="12343"/>
                  </a:lnTo>
                  <a:lnTo>
                    <a:pt x="6171" y="9257"/>
                  </a:lnTo>
                  <a:lnTo>
                    <a:pt x="0" y="15429"/>
                  </a:lnTo>
                  <a:lnTo>
                    <a:pt x="6171" y="21600"/>
                  </a:lnTo>
                  <a:lnTo>
                    <a:pt x="6171" y="18514"/>
                  </a:lnTo>
                  <a:lnTo>
                    <a:pt x="18514" y="18514"/>
                  </a:lnTo>
                  <a:lnTo>
                    <a:pt x="18514" y="6171"/>
                  </a:lnTo>
                  <a:lnTo>
                    <a:pt x="21600" y="6171"/>
                  </a:lnTo>
                  <a:lnTo>
                    <a:pt x="15429" y="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0" name="AutoShape 11"/>
            <p:cNvSpPr>
              <a:spLocks noChangeArrowheads="1"/>
            </p:cNvSpPr>
            <p:nvPr/>
          </p:nvSpPr>
          <p:spPr bwMode="auto">
            <a:xfrm flipV="1">
              <a:off x="4572000" y="2362200"/>
              <a:ext cx="914400" cy="914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chemeClr val="accent1"/>
            </a:solidFill>
            <a:ln w="9525">
              <a:solidFill>
                <a:schemeClr val="tx1"/>
              </a:solidFill>
              <a:miter lim="800000"/>
              <a:headEnd/>
              <a:tailEnd/>
            </a:ln>
          </p:spPr>
          <p:txBody>
            <a:bodyPr wrap="none" anchor="ctr"/>
            <a:lstStyle/>
            <a:p>
              <a:endParaRPr lang="en-US"/>
            </a:p>
          </p:txBody>
        </p:sp>
        <p:pic>
          <p:nvPicPr>
            <p:cNvPr id="11" name="Picture 8"/>
            <p:cNvPicPr>
              <a:picLocks noChangeAspect="1" noChangeArrowheads="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7692" t="19415" r="28093" b="19566"/>
            <a:stretch>
              <a:fillRect/>
            </a:stretch>
          </p:blipFill>
          <p:spPr bwMode="auto">
            <a:xfrm>
              <a:off x="4572000" y="3276600"/>
              <a:ext cx="2286000" cy="167630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2" name="Picture 8" descr="Total Precipitation"/>
            <p:cNvPicPr>
              <a:picLocks noChangeAspect="1" noChangeArrowheads="1" noCrop="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469900"/>
              <a:ext cx="2286000" cy="206516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3" name="Picture 3" descr="SABmap"/>
            <p:cNvPicPr>
              <a:picLocks noChangeAspect="1" noChangeArrowheads="1"/>
            </p:cNvPicPr>
            <p:nvPr/>
          </p:nvPicPr>
          <p:blipFill>
            <a:blip r:embed="rId6"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858000" y="4524687"/>
              <a:ext cx="2286000" cy="1811581"/>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4" name="AutoShape 11"/>
            <p:cNvSpPr>
              <a:spLocks noChangeArrowheads="1"/>
            </p:cNvSpPr>
            <p:nvPr/>
          </p:nvSpPr>
          <p:spPr bwMode="auto">
            <a:xfrm flipV="1">
              <a:off x="6858000" y="3593068"/>
              <a:ext cx="914400" cy="914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chemeClr val="accent1"/>
            </a:solidFill>
            <a:ln w="9525">
              <a:solidFill>
                <a:schemeClr val="tx1"/>
              </a:solidFill>
              <a:miter lim="800000"/>
              <a:headEnd/>
              <a:tailEnd/>
            </a:ln>
          </p:spPr>
          <p:txBody>
            <a:bodyPr wrap="none" anchor="ctr"/>
            <a:lstStyle/>
            <a:p>
              <a:endParaRPr lang="en-US"/>
            </a:p>
          </p:txBody>
        </p:sp>
      </p:grpSp>
      <p:sp>
        <p:nvSpPr>
          <p:cNvPr id="26" name="Rectangle 25"/>
          <p:cNvSpPr/>
          <p:nvPr/>
        </p:nvSpPr>
        <p:spPr>
          <a:xfrm>
            <a:off x="3429000" y="228600"/>
            <a:ext cx="2057400" cy="1431131"/>
          </a:xfrm>
          <a:prstGeom prst="rect">
            <a:avLst/>
          </a:prstGeom>
          <a:no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7" name="TextBox 26"/>
          <p:cNvSpPr txBox="1"/>
          <p:nvPr/>
        </p:nvSpPr>
        <p:spPr>
          <a:xfrm>
            <a:off x="7696201" y="228600"/>
            <a:ext cx="1219200" cy="523220"/>
          </a:xfrm>
          <a:prstGeom prst="rect">
            <a:avLst/>
          </a:prstGeom>
          <a:noFill/>
        </p:spPr>
        <p:txBody>
          <a:bodyPr wrap="square" rtlCol="0">
            <a:spAutoFit/>
          </a:bodyPr>
          <a:lstStyle/>
          <a:p>
            <a:pPr algn="r"/>
            <a:r>
              <a:rPr lang="en-US" sz="2800" dirty="0" smtClean="0"/>
              <a:t>1/10</a:t>
            </a:r>
            <a:endParaRPr lang="en-US" sz="28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377610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dirty="0" smtClean="0"/>
              <a:t>NARCCAP	</a:t>
            </a:r>
          </a:p>
        </p:txBody>
      </p:sp>
      <p:sp>
        <p:nvSpPr>
          <p:cNvPr id="10243" name="Content Placeholder 2"/>
          <p:cNvSpPr>
            <a:spLocks noGrp="1"/>
          </p:cNvSpPr>
          <p:nvPr>
            <p:ph idx="1"/>
          </p:nvPr>
        </p:nvSpPr>
        <p:spPr>
          <a:xfrm>
            <a:off x="76200" y="1295400"/>
            <a:ext cx="5410200" cy="4525963"/>
          </a:xfrm>
        </p:spPr>
        <p:txBody>
          <a:bodyPr/>
          <a:lstStyle/>
          <a:p>
            <a:r>
              <a:rPr lang="en-US" sz="2800" dirty="0" smtClean="0"/>
              <a:t>North American Regional Climate Change Assessment Program</a:t>
            </a:r>
          </a:p>
          <a:p>
            <a:pPr lvl="1"/>
            <a:r>
              <a:rPr lang="en-US" sz="2400" dirty="0" smtClean="0"/>
              <a:t>Global</a:t>
            </a:r>
          </a:p>
          <a:p>
            <a:pPr lvl="2"/>
            <a:r>
              <a:rPr lang="en-US" sz="2000" dirty="0" smtClean="0"/>
              <a:t>Reanalysis </a:t>
            </a:r>
            <a:r>
              <a:rPr lang="en-US" sz="2000" dirty="0" smtClean="0">
                <a:sym typeface="Wingdings" pitchFamily="2" charset="2"/>
              </a:rPr>
              <a:t> “current” (NCEP/DOE AMIP-II)</a:t>
            </a:r>
            <a:endParaRPr lang="en-US" sz="2000" dirty="0" smtClean="0"/>
          </a:p>
          <a:p>
            <a:pPr lvl="2"/>
            <a:r>
              <a:rPr lang="en-US" sz="2000" dirty="0" smtClean="0"/>
              <a:t>Models </a:t>
            </a:r>
            <a:r>
              <a:rPr lang="en-US" sz="2000" dirty="0" smtClean="0">
                <a:sym typeface="Wingdings" pitchFamily="2" charset="2"/>
              </a:rPr>
              <a:t> “current” and “future using A2” (CCSM, CGCM3, GFDL, HadCM3)</a:t>
            </a:r>
            <a:endParaRPr lang="en-US" sz="2000" dirty="0" smtClean="0"/>
          </a:p>
          <a:p>
            <a:pPr lvl="1"/>
            <a:r>
              <a:rPr lang="en-US" sz="2400" dirty="0" smtClean="0"/>
              <a:t>Six regional models (CRCM, ECPC/RSM, HRM3, MM5I, RCM3 and WRF) </a:t>
            </a:r>
          </a:p>
        </p:txBody>
      </p:sp>
      <p:sp>
        <p:nvSpPr>
          <p:cNvPr id="10244" name="Slide Number Placeholder 3"/>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3ED67E6D-4623-4A23-89FD-3D39A5F8165C}" type="slidenum">
              <a:rPr lang="en-US" smtClean="0"/>
              <a:pPr eaLnBrk="1" hangingPunct="1"/>
              <a:t>9</a:t>
            </a:fld>
            <a:endParaRPr lang="en-US" smtClean="0"/>
          </a:p>
        </p:txBody>
      </p:sp>
      <p:sp>
        <p:nvSpPr>
          <p:cNvPr id="10245" name="TextBox 5"/>
          <p:cNvSpPr txBox="1">
            <a:spLocks noChangeArrowheads="1"/>
          </p:cNvSpPr>
          <p:nvPr/>
        </p:nvSpPr>
        <p:spPr bwMode="auto">
          <a:xfrm>
            <a:off x="76200" y="5867400"/>
            <a:ext cx="6324600" cy="95408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800" i="1" dirty="0">
                <a:solidFill>
                  <a:srgbClr val="FF0000"/>
                </a:solidFill>
              </a:rPr>
              <a:t>Dynamically downscaled current and future climate data</a:t>
            </a:r>
          </a:p>
        </p:txBody>
      </p:sp>
      <p:sp>
        <p:nvSpPr>
          <p:cNvPr id="10246" name="TextBox 6"/>
          <p:cNvSpPr txBox="1">
            <a:spLocks noChangeArrowheads="1"/>
          </p:cNvSpPr>
          <p:nvPr/>
        </p:nvSpPr>
        <p:spPr bwMode="auto">
          <a:xfrm>
            <a:off x="6934200" y="5029200"/>
            <a:ext cx="1219200" cy="7080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000"/>
              <a:t>3-hourly</a:t>
            </a:r>
          </a:p>
          <a:p>
            <a:pPr eaLnBrk="1" hangingPunct="1"/>
            <a:r>
              <a:rPr lang="en-US" sz="2000"/>
              <a:t>50 km</a:t>
            </a:r>
          </a:p>
        </p:txBody>
      </p:sp>
      <p:pic>
        <p:nvPicPr>
          <p:cNvPr id="10247" name="Picture 3"/>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5185" r="56667" b="84445"/>
          <a:stretch>
            <a:fillRect/>
          </a:stretch>
        </p:blipFill>
        <p:spPr bwMode="auto">
          <a:xfrm>
            <a:off x="5672138" y="4495800"/>
            <a:ext cx="3395662" cy="457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0248" name="Picture 8" descr="http://narccap.ucar.edu/img/narccap-domain.png"/>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638800" y="1828800"/>
            <a:ext cx="3440113" cy="2590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7070381"/>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11396</TotalTime>
  <Words>3122</Words>
  <Application>Microsoft Macintosh PowerPoint</Application>
  <PresentationFormat>On-screen Show (4:3)</PresentationFormat>
  <Paragraphs>473</Paragraphs>
  <Slides>47</Slides>
  <Notes>27</Notes>
  <HiddenSlides>0</HiddenSlides>
  <MMClips>2</MMClips>
  <ScaleCrop>false</ScaleCrop>
  <HeadingPairs>
    <vt:vector size="4" baseType="variant">
      <vt:variant>
        <vt:lpstr>Design Template</vt:lpstr>
      </vt:variant>
      <vt:variant>
        <vt:i4>1</vt:i4>
      </vt:variant>
      <vt:variant>
        <vt:lpstr>Slide Titles</vt:lpstr>
      </vt:variant>
      <vt:variant>
        <vt:i4>47</vt:i4>
      </vt:variant>
    </vt:vector>
  </HeadingPairs>
  <TitlesOfParts>
    <vt:vector size="48" baseType="lpstr">
      <vt:lpstr>Default Design</vt:lpstr>
      <vt:lpstr>Developing and Applying an Integrated Multi-scale Earth System Modeling Framework to Study the Impacts of Changing Climate, Local Weather, and Land Use on Watersheds and Downstream Coastal Ecosystems</vt:lpstr>
      <vt:lpstr>Slide 2</vt:lpstr>
      <vt:lpstr>Everything is interconnected…</vt:lpstr>
      <vt:lpstr>NASA Interdisciplinary Science (IDS) project</vt:lpstr>
      <vt:lpstr>Study area: Texas and its river basins</vt:lpstr>
      <vt:lpstr>The team</vt:lpstr>
      <vt:lpstr>Outline</vt:lpstr>
      <vt:lpstr>Climate Change and terrestrial water resources</vt:lpstr>
      <vt:lpstr>NARCCAP </vt:lpstr>
      <vt:lpstr>How much water tomorrow?</vt:lpstr>
      <vt:lpstr>Improving dynamical downscaling methods</vt:lpstr>
      <vt:lpstr>Correcting GCM bias before dynamical downscaling</vt:lpstr>
      <vt:lpstr>Impact on dynamical downscaling results</vt:lpstr>
      <vt:lpstr>Land surface modeling over the Mississippi basin</vt:lpstr>
      <vt:lpstr>Noah-MP land surface model</vt:lpstr>
      <vt:lpstr>Noah-MP applied to Mississippi Basin</vt:lpstr>
      <vt:lpstr>Noah-MP lumped hydrographs</vt:lpstr>
      <vt:lpstr>Nitrogen budget of texas</vt:lpstr>
      <vt:lpstr>Distribution of Nitrogen Sources in Texas</vt:lpstr>
      <vt:lpstr>Regional (TX-ANB) vs. National (NANI) Comparisons of Nitrogen Sources and Inputs</vt:lpstr>
      <vt:lpstr>National (NANI) vs. Regional (NANI-R) Potential Export</vt:lpstr>
      <vt:lpstr>River Modeling in the texas gulf coast hydrologic region</vt:lpstr>
      <vt:lpstr>River model</vt:lpstr>
      <vt:lpstr>Slide 24</vt:lpstr>
      <vt:lpstr>River modeling over the Mississippi basin</vt:lpstr>
      <vt:lpstr>River modeling over the Mississippi River Basin</vt:lpstr>
      <vt:lpstr>Compare two land surface models and two river networks</vt:lpstr>
      <vt:lpstr>Compare Grid based and Vector based river networks</vt:lpstr>
      <vt:lpstr>Modeling Water Quality in San Antonio River Basin using Radar Rainfall Data</vt:lpstr>
      <vt:lpstr>Observing and modeling riverine pollution</vt:lpstr>
      <vt:lpstr>Calibration/validation of SWAT hydrology</vt:lpstr>
      <vt:lpstr>Water Quality with SWAT</vt:lpstr>
      <vt:lpstr>Nutrient sampling</vt:lpstr>
      <vt:lpstr>Historical Data from Texas Commission of Environmental Quality</vt:lpstr>
      <vt:lpstr>High nutrient concentration at high flow</vt:lpstr>
      <vt:lpstr>Field sampling along a climate gradient</vt:lpstr>
      <vt:lpstr>Simulating Nutrient Cycles in Estuary Waters</vt:lpstr>
      <vt:lpstr>Box model of San Antonio Bay</vt:lpstr>
      <vt:lpstr>Simulating Nutrient Cycles in Estuary Waters</vt:lpstr>
      <vt:lpstr>Simulating Nutrient Cycles in Estuary Waters with Multiple Models</vt:lpstr>
      <vt:lpstr>Multi-model primary production response to nutrient load</vt:lpstr>
      <vt:lpstr>Ocean &amp; bay Color from Satellites</vt:lpstr>
      <vt:lpstr>Slide 43</vt:lpstr>
      <vt:lpstr>Slide 44</vt:lpstr>
      <vt:lpstr>Slide 45</vt:lpstr>
      <vt:lpstr>Summary and conclusions</vt:lpstr>
      <vt:lpstr>Slide 47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Cédric H. David</dc:creator>
  <cp:lastModifiedBy>ODIN</cp:lastModifiedBy>
  <cp:revision>744</cp:revision>
  <dcterms:created xsi:type="dcterms:W3CDTF">2012-04-24T15:50:03Z</dcterms:created>
  <dcterms:modified xsi:type="dcterms:W3CDTF">2012-04-24T15:53:07Z</dcterms:modified>
</cp:coreProperties>
</file>