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9" r:id="rId4"/>
    <p:sldId id="270" r:id="rId5"/>
    <p:sldId id="271" r:id="rId6"/>
    <p:sldId id="272" r:id="rId7"/>
    <p:sldId id="273" r:id="rId8"/>
    <p:sldId id="278" r:id="rId9"/>
    <p:sldId id="274" r:id="rId10"/>
    <p:sldId id="275" r:id="rId11"/>
    <p:sldId id="276" r:id="rId12"/>
    <p:sldId id="277" r:id="rId13"/>
    <p:sldId id="268" r:id="rId14"/>
  </p:sldIdLst>
  <p:sldSz cx="9144000" cy="6858000" type="screen4x3"/>
  <p:notesSz cx="6669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descr="longlogo.jpg"/>
          <p:cNvPicPr>
            <a:picLocks noChangeAspect="1"/>
          </p:cNvPicPr>
          <p:nvPr userDrawn="1"/>
        </p:nvPicPr>
        <p:blipFill>
          <a:blip r:embed="rId2" cstate="print"/>
          <a:stretch>
            <a:fillRect/>
          </a:stretch>
        </p:blipFill>
        <p:spPr>
          <a:xfrm>
            <a:off x="41564" y="6257058"/>
            <a:ext cx="7143750" cy="4762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4839534" y="6674640"/>
            <a:ext cx="4519186" cy="215444"/>
          </a:xfrm>
          <a:prstGeom prst="rect">
            <a:avLst/>
          </a:prstGeom>
          <a:noFill/>
        </p:spPr>
        <p:txBody>
          <a:bodyPr wrap="none" rtlCol="0">
            <a:spAutoFit/>
          </a:bodyPr>
          <a:lstStyle/>
          <a:p>
            <a:r>
              <a:rPr lang="en-US" sz="800" noProof="0" dirty="0" smtClean="0">
                <a:latin typeface="Times New Roman" pitchFamily="18" charset="0"/>
                <a:cs typeface="Times New Roman" pitchFamily="18" charset="0"/>
              </a:rPr>
              <a:t>NASA 2012 Ocean Color Research Team Meeting, Seattle, 23-25 April 2012.</a:t>
            </a:r>
            <a:r>
              <a:rPr lang="en-US" sz="800" baseline="0" noProof="0" dirty="0" smtClean="0">
                <a:latin typeface="Times New Roman" pitchFamily="18" charset="0"/>
                <a:cs typeface="Times New Roman" pitchFamily="18" charset="0"/>
              </a:rPr>
              <a:t> </a:t>
            </a:r>
            <a:r>
              <a:rPr lang="en-US" sz="800" b="1" baseline="0" noProof="0" dirty="0" smtClean="0">
                <a:latin typeface="Times New Roman" pitchFamily="18" charset="0"/>
                <a:cs typeface="Times New Roman" pitchFamily="18" charset="0"/>
              </a:rPr>
              <a:t>IOCCG special session</a:t>
            </a:r>
            <a:endParaRPr lang="en-US" sz="800" b="1" noProof="0" dirty="0">
              <a:latin typeface="Times New Roman" pitchFamily="18" charset="0"/>
              <a:cs typeface="Times New Roman" pitchFamily="18" charset="0"/>
            </a:endParaRPr>
          </a:p>
        </p:txBody>
      </p:sp>
      <p:pic>
        <p:nvPicPr>
          <p:cNvPr id="8" name="Image 7" descr="longlogo.jpg"/>
          <p:cNvPicPr>
            <a:picLocks noChangeAspect="1"/>
          </p:cNvPicPr>
          <p:nvPr userDrawn="1"/>
        </p:nvPicPr>
        <p:blipFill>
          <a:blip r:embed="rId13" cstate="print"/>
          <a:stretch>
            <a:fillRect/>
          </a:stretch>
        </p:blipFill>
        <p:spPr>
          <a:xfrm>
            <a:off x="41564" y="6257058"/>
            <a:ext cx="7143750" cy="476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2242" y="357643"/>
            <a:ext cx="8723844" cy="5078314"/>
          </a:xfrm>
          <a:prstGeom prst="rect">
            <a:avLst/>
          </a:prstGeom>
          <a:noFill/>
        </p:spPr>
        <p:txBody>
          <a:bodyPr wrap="square" rtlCol="0">
            <a:spAutoFit/>
          </a:bodyPr>
          <a:lstStyle/>
          <a:p>
            <a:pPr algn="ctr"/>
            <a:r>
              <a:rPr lang="en-US" sz="3600" dirty="0" smtClean="0">
                <a:latin typeface="Palatino Linotype" pitchFamily="18" charset="0"/>
              </a:rPr>
              <a:t>Why an                 special session</a:t>
            </a:r>
          </a:p>
          <a:p>
            <a:pPr algn="ctr"/>
            <a:r>
              <a:rPr lang="en-US" sz="3600" dirty="0" smtClean="0">
                <a:latin typeface="Palatino Linotype" pitchFamily="18" charset="0"/>
              </a:rPr>
              <a:t>at the occasion of the </a:t>
            </a:r>
          </a:p>
          <a:p>
            <a:pPr algn="ctr"/>
            <a:r>
              <a:rPr lang="en-US" sz="3600" dirty="0" smtClean="0">
                <a:latin typeface="Palatino Linotype" pitchFamily="18" charset="0"/>
              </a:rPr>
              <a:t>NASA 2012 OCRT meeting?</a:t>
            </a:r>
          </a:p>
          <a:p>
            <a:pPr algn="ctr"/>
            <a:endParaRPr lang="en-US" sz="3600" i="1" dirty="0" smtClean="0">
              <a:latin typeface="Palatino Linotype" pitchFamily="18" charset="0"/>
            </a:endParaRPr>
          </a:p>
          <a:p>
            <a:pPr algn="ctr"/>
            <a:r>
              <a:rPr lang="en-US" sz="3600" i="1" dirty="0" smtClean="0">
                <a:latin typeface="Palatino Linotype" pitchFamily="18" charset="0"/>
              </a:rPr>
              <a:t>Introduction </a:t>
            </a:r>
            <a:r>
              <a:rPr lang="en-US" sz="3600" i="1" dirty="0">
                <a:latin typeface="Palatino Linotype" pitchFamily="18" charset="0"/>
              </a:rPr>
              <a:t>and </a:t>
            </a:r>
            <a:endParaRPr lang="en-US" sz="3600" i="1" dirty="0" smtClean="0">
              <a:latin typeface="Palatino Linotype" pitchFamily="18" charset="0"/>
            </a:endParaRPr>
          </a:p>
          <a:p>
            <a:pPr algn="ctr"/>
            <a:r>
              <a:rPr lang="en-US" sz="3600" i="1" dirty="0" smtClean="0">
                <a:latin typeface="Palatino Linotype" pitchFamily="18" charset="0"/>
              </a:rPr>
              <a:t>Overall </a:t>
            </a:r>
            <a:r>
              <a:rPr lang="en-US" sz="3600" i="1" dirty="0">
                <a:latin typeface="Palatino Linotype" pitchFamily="18" charset="0"/>
              </a:rPr>
              <a:t>Goals of the Special Session</a:t>
            </a:r>
            <a:endParaRPr lang="en-US" sz="3600" dirty="0" smtClean="0">
              <a:latin typeface="Palatino Linotype" pitchFamily="18" charset="0"/>
            </a:endParaRPr>
          </a:p>
          <a:p>
            <a:pPr algn="ctr"/>
            <a:endParaRPr lang="en-US" sz="3600" i="1" dirty="0" smtClean="0">
              <a:latin typeface="Palatino Linotype" pitchFamily="18" charset="0"/>
            </a:endParaRPr>
          </a:p>
          <a:p>
            <a:pPr algn="ctr"/>
            <a:r>
              <a:rPr lang="en-US" sz="3600" i="1" dirty="0" smtClean="0">
                <a:latin typeface="Palatino Linotype" pitchFamily="18" charset="0"/>
              </a:rPr>
              <a:t>David Antoine</a:t>
            </a:r>
          </a:p>
          <a:p>
            <a:pPr algn="ctr"/>
            <a:r>
              <a:rPr lang="en-US" sz="3600" i="1" dirty="0" smtClean="0">
                <a:latin typeface="Palatino Linotype" pitchFamily="18" charset="0"/>
              </a:rPr>
              <a:t>Chair, IOCCG</a:t>
            </a:r>
          </a:p>
        </p:txBody>
      </p:sp>
      <p:pic>
        <p:nvPicPr>
          <p:cNvPr id="6" name="Image 5" descr="longlogo.jpg"/>
          <p:cNvPicPr>
            <a:picLocks noChangeAspect="1"/>
          </p:cNvPicPr>
          <p:nvPr/>
        </p:nvPicPr>
        <p:blipFill>
          <a:blip r:embed="rId2" cstate="print"/>
          <a:srcRect l="6551" r="62488"/>
          <a:stretch>
            <a:fillRect/>
          </a:stretch>
        </p:blipFill>
        <p:spPr>
          <a:xfrm>
            <a:off x="3056491" y="499486"/>
            <a:ext cx="1821475" cy="3922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reports1-6.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928992" cy="6858000"/>
          </a:xfrm>
          <a:prstGeom prst="rect">
            <a:avLst/>
          </a:prstGeom>
        </p:spPr>
      </p:pic>
    </p:spTree>
    <p:extLst>
      <p:ext uri="{BB962C8B-B14F-4D97-AF65-F5344CB8AC3E}">
        <p14:creationId xmlns:p14="http://schemas.microsoft.com/office/powerpoint/2010/main" val="2540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apports7-1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8928992" cy="6858000"/>
          </a:xfrm>
          <a:prstGeom prst="rect">
            <a:avLst/>
          </a:prstGeom>
        </p:spPr>
      </p:pic>
    </p:spTree>
    <p:extLst>
      <p:ext uri="{BB962C8B-B14F-4D97-AF65-F5344CB8AC3E}">
        <p14:creationId xmlns:p14="http://schemas.microsoft.com/office/powerpoint/2010/main" val="211306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47256" y="408535"/>
            <a:ext cx="6696744" cy="4104456"/>
          </a:xfrm>
        </p:spPr>
        <p:txBody>
          <a:bodyPr/>
          <a:lstStyle/>
          <a:p>
            <a:pPr marL="0" indent="0">
              <a:buNone/>
            </a:pPr>
            <a:r>
              <a:rPr lang="en-US" dirty="0" smtClean="0">
                <a:solidFill>
                  <a:srgbClr val="31859C"/>
                </a:solidFill>
                <a:latin typeface="Times New Roman"/>
                <a:cs typeface="Times New Roman"/>
              </a:rPr>
              <a:t>Training / capacity building</a:t>
            </a:r>
          </a:p>
          <a:p>
            <a:endParaRPr lang="en-US" sz="1800" b="0" dirty="0" smtClean="0">
              <a:solidFill>
                <a:schemeClr val="tx1"/>
              </a:solidFill>
              <a:latin typeface="Times New Roman"/>
              <a:cs typeface="Times New Roman"/>
            </a:endParaRPr>
          </a:p>
          <a:p>
            <a:r>
              <a:rPr lang="en-US" sz="2400" b="0" dirty="0" smtClean="0">
                <a:solidFill>
                  <a:schemeClr val="tx1"/>
                </a:solidFill>
                <a:latin typeface="Times New Roman"/>
                <a:cs typeface="Times New Roman"/>
              </a:rPr>
              <a:t>A number of summer schools, in particular for developing countries (ocean color fundamentals, training to using ocean color satellite data, to deploying instrumentation etc...)</a:t>
            </a:r>
          </a:p>
          <a:p>
            <a:endParaRPr lang="en-US" sz="2400" b="0" dirty="0" smtClean="0">
              <a:solidFill>
                <a:schemeClr val="tx1"/>
              </a:solidFill>
              <a:latin typeface="Times New Roman"/>
              <a:cs typeface="Times New Roman"/>
            </a:endParaRPr>
          </a:p>
          <a:p>
            <a:r>
              <a:rPr lang="en-US" sz="2400" b="0" dirty="0" smtClean="0">
                <a:solidFill>
                  <a:schemeClr val="tx1"/>
                </a:solidFill>
                <a:latin typeface="Times New Roman"/>
                <a:cs typeface="Times New Roman"/>
              </a:rPr>
              <a:t>This is </a:t>
            </a:r>
            <a:r>
              <a:rPr lang="en-US" sz="2400" dirty="0" smtClean="0">
                <a:latin typeface="Times New Roman"/>
                <a:cs typeface="Times New Roman"/>
              </a:rPr>
              <a:t>a recurrent and ongoing activity, complemented from 2012 by a summer lecture series (more fundamental aspects)</a:t>
            </a:r>
            <a:endParaRPr lang="en-US" sz="2400" b="0" dirty="0" smtClean="0">
              <a:solidFill>
                <a:schemeClr val="tx1"/>
              </a:solidFill>
              <a:latin typeface="Times New Roman"/>
              <a:cs typeface="Times New Roman"/>
            </a:endParaRPr>
          </a:p>
          <a:p>
            <a:endParaRPr lang="en-US" sz="2400" b="0" dirty="0" smtClean="0">
              <a:solidFill>
                <a:schemeClr val="tx1"/>
              </a:solidFill>
              <a:latin typeface="Times New Roman"/>
              <a:cs typeface="Times New Roman"/>
            </a:endParaRPr>
          </a:p>
          <a:p>
            <a:endParaRPr lang="en-US" sz="2400" b="0" dirty="0" smtClean="0">
              <a:solidFill>
                <a:schemeClr val="tx1"/>
              </a:solidFill>
              <a:latin typeface="Times New Roman"/>
              <a:cs typeface="Times New Roman"/>
            </a:endParaRPr>
          </a:p>
        </p:txBody>
      </p:sp>
      <p:pic>
        <p:nvPicPr>
          <p:cNvPr id="2" name="Image 1" descr="cours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59106" cy="6858000"/>
          </a:xfrm>
          <a:prstGeom prst="rect">
            <a:avLst/>
          </a:prstGeom>
        </p:spPr>
      </p:pic>
    </p:spTree>
    <p:extLst>
      <p:ext uri="{BB962C8B-B14F-4D97-AF65-F5344CB8AC3E}">
        <p14:creationId xmlns:p14="http://schemas.microsoft.com/office/powerpoint/2010/main" val="34615143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266" y="122115"/>
            <a:ext cx="8981187" cy="6140141"/>
          </a:xfrm>
          <a:prstGeom prst="rect">
            <a:avLst/>
          </a:prstGeom>
        </p:spPr>
        <p:txBody>
          <a:bodyPr wrap="square">
            <a:spAutoFit/>
          </a:bodyPr>
          <a:lstStyle/>
          <a:p>
            <a:r>
              <a:rPr lang="en-US" sz="2400" b="1" dirty="0" smtClean="0">
                <a:solidFill>
                  <a:srgbClr val="31859C"/>
                </a:solidFill>
                <a:latin typeface="Times New Roman"/>
                <a:cs typeface="Times New Roman"/>
              </a:rPr>
              <a:t>IOCCG special session: towards an international ocean color science team meeting</a:t>
            </a:r>
            <a:endParaRPr lang="en-US" sz="2400" dirty="0" smtClean="0">
              <a:solidFill>
                <a:srgbClr val="31859C"/>
              </a:solidFill>
              <a:latin typeface="Times New Roman"/>
              <a:cs typeface="Times New Roman"/>
            </a:endParaRPr>
          </a:p>
          <a:p>
            <a:endParaRPr lang="en-US" dirty="0" smtClean="0">
              <a:latin typeface="Times New Roman"/>
              <a:cs typeface="Times New Roman"/>
            </a:endParaRPr>
          </a:p>
          <a:p>
            <a:pPr>
              <a:spcAft>
                <a:spcPts val="600"/>
              </a:spcAft>
            </a:pPr>
            <a:r>
              <a:rPr lang="en-US" sz="1700" dirty="0" smtClean="0">
                <a:latin typeface="Times New Roman"/>
                <a:cs typeface="Times New Roman"/>
              </a:rPr>
              <a:t>9:00-9:10         Introduction and Overall Goals of the Special Session – D. Antoine/LOV</a:t>
            </a:r>
          </a:p>
          <a:p>
            <a:pPr>
              <a:spcAft>
                <a:spcPts val="600"/>
              </a:spcAft>
            </a:pPr>
            <a:r>
              <a:rPr lang="en-US" sz="1700" dirty="0" smtClean="0">
                <a:latin typeface="Times New Roman"/>
                <a:cs typeface="Times New Roman"/>
              </a:rPr>
              <a:t>9:10-9:30         The development of IOCCG since its inception, and the role it currently has in the</a:t>
            </a:r>
          </a:p>
          <a:p>
            <a:pPr>
              <a:spcAft>
                <a:spcPts val="600"/>
              </a:spcAft>
            </a:pPr>
            <a:r>
              <a:rPr lang="en-US" sz="1700" dirty="0" smtClean="0">
                <a:latin typeface="Times New Roman"/>
                <a:cs typeface="Times New Roman"/>
              </a:rPr>
              <a:t>                        international ocean color community – J. Yoder/WHOI</a:t>
            </a:r>
          </a:p>
          <a:p>
            <a:pPr>
              <a:spcAft>
                <a:spcPts val="600"/>
              </a:spcAft>
            </a:pPr>
            <a:r>
              <a:rPr lang="en-US" sz="1700" dirty="0" smtClean="0">
                <a:latin typeface="Times New Roman"/>
                <a:cs typeface="Times New Roman"/>
              </a:rPr>
              <a:t>9:30-9:50         Current IOCCG activities related to global ocean color CDRs, and rationale for an</a:t>
            </a:r>
          </a:p>
          <a:p>
            <a:pPr>
              <a:spcAft>
                <a:spcPts val="600"/>
              </a:spcAft>
            </a:pPr>
            <a:r>
              <a:rPr lang="en-US" sz="1700" dirty="0" smtClean="0">
                <a:latin typeface="Times New Roman"/>
                <a:cs typeface="Times New Roman"/>
              </a:rPr>
              <a:t>                        International Ocean Color Science Team Meeting – D. Antoine/LOV</a:t>
            </a:r>
          </a:p>
          <a:p>
            <a:pPr>
              <a:spcAft>
                <a:spcPts val="600"/>
              </a:spcAft>
            </a:pPr>
            <a:r>
              <a:rPr lang="en-US" sz="1700" dirty="0" smtClean="0">
                <a:latin typeface="Times New Roman"/>
                <a:cs typeface="Times New Roman"/>
              </a:rPr>
              <a:t>9:50-10:10      IOCCG standing working group on ocean color CDRs evaluation – J. Yoder/WHOI</a:t>
            </a:r>
          </a:p>
          <a:p>
            <a:pPr>
              <a:spcAft>
                <a:spcPts val="600"/>
              </a:spcAft>
            </a:pPr>
            <a:r>
              <a:rPr lang="en-US" sz="1700" dirty="0" smtClean="0">
                <a:latin typeface="Times New Roman"/>
                <a:cs typeface="Times New Roman"/>
              </a:rPr>
              <a:t>10:10-10:30     Current status of the CEOS/IOCCG INSITU-OCR initiative – S. Bailey/NASA GSFC    </a:t>
            </a:r>
          </a:p>
          <a:p>
            <a:r>
              <a:rPr lang="en-US" sz="1700" b="1" dirty="0" smtClean="0">
                <a:latin typeface="Times New Roman"/>
                <a:cs typeface="Times New Roman"/>
              </a:rPr>
              <a:t>10:30-10:50    BREAK</a:t>
            </a:r>
            <a:endParaRPr lang="en-US" sz="1700" dirty="0" smtClean="0">
              <a:latin typeface="Times New Roman"/>
              <a:cs typeface="Times New Roman"/>
            </a:endParaRPr>
          </a:p>
          <a:p>
            <a:pPr>
              <a:spcAft>
                <a:spcPts val="600"/>
              </a:spcAft>
            </a:pPr>
            <a:r>
              <a:rPr lang="en-US" sz="1700" dirty="0" smtClean="0">
                <a:latin typeface="Times New Roman"/>
                <a:cs typeface="Times New Roman"/>
              </a:rPr>
              <a:t>10:50-11:10     An example of international science community building: the GHRSST project – </a:t>
            </a:r>
          </a:p>
          <a:p>
            <a:pPr>
              <a:spcAft>
                <a:spcPts val="600"/>
              </a:spcAft>
            </a:pPr>
            <a:r>
              <a:rPr lang="en-US" sz="1700" dirty="0" smtClean="0">
                <a:latin typeface="Times New Roman"/>
                <a:cs typeface="Times New Roman"/>
              </a:rPr>
              <a:t>	        P. </a:t>
            </a:r>
            <a:r>
              <a:rPr lang="en-US" sz="1700" dirty="0" err="1" smtClean="0">
                <a:latin typeface="Times New Roman"/>
                <a:cs typeface="Times New Roman"/>
              </a:rPr>
              <a:t>Minnett</a:t>
            </a:r>
            <a:r>
              <a:rPr lang="en-US" sz="1700" dirty="0" smtClean="0">
                <a:latin typeface="Times New Roman"/>
                <a:cs typeface="Times New Roman"/>
              </a:rPr>
              <a:t>/University of Miami</a:t>
            </a:r>
          </a:p>
          <a:p>
            <a:pPr>
              <a:spcAft>
                <a:spcPts val="600"/>
              </a:spcAft>
            </a:pPr>
            <a:r>
              <a:rPr lang="en-US" sz="1700" dirty="0" smtClean="0">
                <a:latin typeface="Times New Roman"/>
                <a:cs typeface="Times New Roman"/>
              </a:rPr>
              <a:t>11:10-11:30     Lessons learned from SIMBIOS, in particular in terms of international coordination – </a:t>
            </a:r>
          </a:p>
          <a:p>
            <a:pPr>
              <a:spcAft>
                <a:spcPts val="600"/>
              </a:spcAft>
            </a:pPr>
            <a:r>
              <a:rPr lang="en-US" sz="1700" dirty="0" smtClean="0">
                <a:latin typeface="Times New Roman"/>
                <a:cs typeface="Times New Roman"/>
              </a:rPr>
              <a:t>	       B. Franz/NASA GSFC</a:t>
            </a:r>
          </a:p>
          <a:p>
            <a:pPr>
              <a:spcAft>
                <a:spcPts val="600"/>
              </a:spcAft>
            </a:pPr>
            <a:r>
              <a:rPr lang="en-US" sz="1700" dirty="0" smtClean="0">
                <a:latin typeface="Times New Roman"/>
                <a:cs typeface="Times New Roman"/>
              </a:rPr>
              <a:t>11:30-12:00     Discussion session, in particular about: what would you expect from an annual IOCST 	meeting? What type of organization/content would be appropriate? What sort of outputs 	would be useful? Which balance between talks, working sessions, posters would be 	appropriate – All</a:t>
            </a:r>
            <a:endParaRPr lang="en-US" sz="1700" dirty="0">
              <a:latin typeface="Times New Roman"/>
              <a:cs typeface="Times New Roman"/>
            </a:endParaRPr>
          </a:p>
        </p:txBody>
      </p:sp>
    </p:spTree>
    <p:extLst>
      <p:ext uri="{BB962C8B-B14F-4D97-AF65-F5344CB8AC3E}">
        <p14:creationId xmlns:p14="http://schemas.microsoft.com/office/powerpoint/2010/main" val="97615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9417" y="259718"/>
            <a:ext cx="9024583" cy="5786199"/>
          </a:xfrm>
          <a:prstGeom prst="rect">
            <a:avLst/>
          </a:prstGeom>
          <a:noFill/>
        </p:spPr>
        <p:txBody>
          <a:bodyPr wrap="square" rtlCol="0">
            <a:spAutoFit/>
          </a:bodyPr>
          <a:lstStyle/>
          <a:p>
            <a:r>
              <a:rPr lang="en-US" sz="4000" dirty="0" smtClean="0">
                <a:solidFill>
                  <a:schemeClr val="accent5">
                    <a:lumMod val="75000"/>
                  </a:schemeClr>
                </a:solidFill>
                <a:latin typeface="Times New Roman"/>
                <a:cs typeface="Times New Roman"/>
              </a:rPr>
              <a:t>Overall goals:</a:t>
            </a:r>
          </a:p>
          <a:p>
            <a:endParaRPr lang="en-US" sz="3200" dirty="0">
              <a:latin typeface="Times New Roman"/>
              <a:cs typeface="Times New Roman"/>
            </a:endParaRPr>
          </a:p>
          <a:p>
            <a:pPr marL="571500" indent="-571500">
              <a:buFontTx/>
              <a:buChar char="-"/>
            </a:pPr>
            <a:r>
              <a:rPr lang="en-US" sz="3200" dirty="0" smtClean="0">
                <a:latin typeface="Times New Roman"/>
                <a:cs typeface="Times New Roman"/>
              </a:rPr>
              <a:t>To inform the community about IOCCG and its current activities (what, why, who ??)</a:t>
            </a:r>
          </a:p>
          <a:p>
            <a:pPr marL="571500" indent="-571500">
              <a:buFontTx/>
              <a:buChar char="-"/>
            </a:pPr>
            <a:endParaRPr lang="en-US" sz="3200" dirty="0">
              <a:latin typeface="Times New Roman"/>
              <a:cs typeface="Times New Roman"/>
            </a:endParaRPr>
          </a:p>
          <a:p>
            <a:pPr marL="571500" indent="-571500">
              <a:buFontTx/>
              <a:buChar char="-"/>
            </a:pPr>
            <a:r>
              <a:rPr lang="en-US" sz="3200" dirty="0" smtClean="0">
                <a:latin typeface="Times New Roman"/>
                <a:cs typeface="Times New Roman"/>
              </a:rPr>
              <a:t>To propose an </a:t>
            </a:r>
            <a:r>
              <a:rPr lang="en-US" sz="3200" i="1" dirty="0" smtClean="0">
                <a:latin typeface="Times New Roman"/>
                <a:cs typeface="Times New Roman"/>
              </a:rPr>
              <a:t>International Ocean Color Science Team Meeting</a:t>
            </a:r>
            <a:r>
              <a:rPr lang="en-US" sz="3200" dirty="0" smtClean="0">
                <a:latin typeface="Times New Roman"/>
                <a:cs typeface="Times New Roman"/>
              </a:rPr>
              <a:t>, starting in 2013 (to get feedback from the audience on the need and organization of such a meeting)</a:t>
            </a:r>
          </a:p>
          <a:p>
            <a:endParaRPr lang="en-US" sz="3200" dirty="0" smtClean="0">
              <a:latin typeface="Times New Roman"/>
              <a:cs typeface="Times New Roman"/>
            </a:endParaRPr>
          </a:p>
          <a:p>
            <a:r>
              <a:rPr lang="en-US" sz="2100" b="1" i="1" dirty="0" smtClean="0">
                <a:latin typeface="Times New Roman"/>
                <a:cs typeface="Times New Roman"/>
              </a:rPr>
              <a:t>Note</a:t>
            </a:r>
            <a:r>
              <a:rPr lang="en-US" sz="2100" i="1" dirty="0" smtClean="0">
                <a:latin typeface="Times New Roman"/>
                <a:cs typeface="Times New Roman"/>
              </a:rPr>
              <a:t>: a similar session will be organized in October 2012, at the occasion </a:t>
            </a:r>
            <a:r>
              <a:rPr lang="en-US" sz="2100" i="1" dirty="0">
                <a:latin typeface="Times New Roman"/>
                <a:cs typeface="Times New Roman"/>
              </a:rPr>
              <a:t>of the </a:t>
            </a:r>
            <a:r>
              <a:rPr lang="en-US" sz="2100" i="1" dirty="0" smtClean="0">
                <a:latin typeface="Times New Roman"/>
                <a:cs typeface="Times New Roman"/>
              </a:rPr>
              <a:t>3</a:t>
            </a:r>
            <a:r>
              <a:rPr lang="en-US" sz="2100" i="1" baseline="30000" dirty="0" smtClean="0">
                <a:latin typeface="Times New Roman"/>
                <a:cs typeface="Times New Roman"/>
              </a:rPr>
              <a:t>rd</a:t>
            </a:r>
            <a:r>
              <a:rPr lang="en-US" sz="2100" i="1" dirty="0" smtClean="0">
                <a:latin typeface="Times New Roman"/>
                <a:cs typeface="Times New Roman"/>
              </a:rPr>
              <a:t> MERIS</a:t>
            </a:r>
            <a:r>
              <a:rPr lang="en-US" sz="2100" i="1" dirty="0">
                <a:latin typeface="Times New Roman"/>
                <a:cs typeface="Times New Roman"/>
              </a:rPr>
              <a:t>/(A)ATSR &amp; OLCI/SLSTR Preparatory Workshop</a:t>
            </a:r>
            <a:endParaRPr lang="en-US" sz="2100" i="1" dirty="0" smtClean="0">
              <a:latin typeface="Times New Roman"/>
              <a:cs typeface="Times New Roman"/>
            </a:endParaRPr>
          </a:p>
        </p:txBody>
      </p:sp>
    </p:spTree>
    <p:extLst>
      <p:ext uri="{BB962C8B-B14F-4D97-AF65-F5344CB8AC3E}">
        <p14:creationId xmlns:p14="http://schemas.microsoft.com/office/powerpoint/2010/main" val="204147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4684" y="337566"/>
            <a:ext cx="8728890" cy="5752101"/>
          </a:xfrm>
        </p:spPr>
        <p:txBody>
          <a:bodyPr/>
          <a:lstStyle/>
          <a:p>
            <a:pPr marL="0" indent="0">
              <a:buNone/>
            </a:pPr>
            <a:r>
              <a:rPr lang="fr-FR" dirty="0" err="1" smtClean="0">
                <a:solidFill>
                  <a:schemeClr val="accent5">
                    <a:lumMod val="75000"/>
                  </a:schemeClr>
                </a:solidFill>
                <a:latin typeface="Times New Roman"/>
                <a:cs typeface="Times New Roman"/>
              </a:rPr>
              <a:t>What’s</a:t>
            </a:r>
            <a:r>
              <a:rPr lang="fr-FR" dirty="0" smtClean="0">
                <a:solidFill>
                  <a:schemeClr val="accent5">
                    <a:lumMod val="75000"/>
                  </a:schemeClr>
                </a:solidFill>
                <a:latin typeface="Times New Roman"/>
                <a:cs typeface="Times New Roman"/>
              </a:rPr>
              <a:t> IOCCG?</a:t>
            </a:r>
          </a:p>
          <a:p>
            <a:endParaRPr lang="fr-FR" sz="1600" dirty="0" smtClean="0">
              <a:latin typeface="Times New Roman"/>
              <a:cs typeface="Times New Roman"/>
            </a:endParaRPr>
          </a:p>
          <a:p>
            <a:pPr marL="0" indent="0"/>
            <a:r>
              <a:rPr lang="en-GB" sz="1600" b="0" dirty="0" smtClean="0">
                <a:solidFill>
                  <a:srgbClr val="000000"/>
                </a:solidFill>
                <a:latin typeface="Times New Roman"/>
                <a:cs typeface="Times New Roman"/>
              </a:rPr>
              <a:t>The </a:t>
            </a:r>
            <a:r>
              <a:rPr lang="en-GB" sz="1600" dirty="0" smtClean="0">
                <a:solidFill>
                  <a:srgbClr val="000000"/>
                </a:solidFill>
                <a:latin typeface="Times New Roman"/>
                <a:cs typeface="Times New Roman"/>
              </a:rPr>
              <a:t>International Ocean-Colour Coordinating Group (IOCCG) </a:t>
            </a:r>
            <a:r>
              <a:rPr lang="en-GB" sz="1600" b="0" dirty="0" smtClean="0">
                <a:solidFill>
                  <a:srgbClr val="000000"/>
                </a:solidFill>
                <a:latin typeface="Times New Roman"/>
                <a:cs typeface="Times New Roman"/>
              </a:rPr>
              <a:t>was </a:t>
            </a:r>
            <a:r>
              <a:rPr lang="en-GB" sz="1600" b="1" dirty="0" smtClean="0">
                <a:solidFill>
                  <a:srgbClr val="000000"/>
                </a:solidFill>
                <a:latin typeface="Times New Roman"/>
                <a:cs typeface="Times New Roman"/>
              </a:rPr>
              <a:t>established in 1996 </a:t>
            </a:r>
            <a:r>
              <a:rPr lang="en-GB" sz="1600" b="0" dirty="0" smtClean="0">
                <a:solidFill>
                  <a:srgbClr val="000000"/>
                </a:solidFill>
                <a:latin typeface="Times New Roman"/>
                <a:cs typeface="Times New Roman"/>
              </a:rPr>
              <a:t>following a resolution endorsed by the Committee on Earth Observation Satellites (</a:t>
            </a:r>
            <a:r>
              <a:rPr lang="en-GB" sz="1600" b="1" dirty="0" smtClean="0">
                <a:solidFill>
                  <a:srgbClr val="000000"/>
                </a:solidFill>
                <a:latin typeface="Times New Roman"/>
                <a:cs typeface="Times New Roman"/>
              </a:rPr>
              <a:t>CEOS</a:t>
            </a:r>
            <a:r>
              <a:rPr lang="en-GB" sz="1600" b="0" dirty="0" smtClean="0">
                <a:solidFill>
                  <a:srgbClr val="000000"/>
                </a:solidFill>
                <a:latin typeface="Times New Roman"/>
                <a:cs typeface="Times New Roman"/>
              </a:rPr>
              <a:t>). The group is made up of an international Committee of experts comprising representatives from </a:t>
            </a:r>
            <a:r>
              <a:rPr lang="en-GB" sz="1600" b="1" dirty="0" smtClean="0">
                <a:solidFill>
                  <a:srgbClr val="000000"/>
                </a:solidFill>
                <a:latin typeface="Times New Roman"/>
                <a:cs typeface="Times New Roman"/>
              </a:rPr>
              <a:t>both the provider (Space Agencies) and user communities (scientists, managers)</a:t>
            </a:r>
            <a:r>
              <a:rPr lang="en-GB" sz="1600" b="0" dirty="0" smtClean="0">
                <a:solidFill>
                  <a:srgbClr val="000000"/>
                </a:solidFill>
                <a:latin typeface="Times New Roman"/>
                <a:cs typeface="Times New Roman"/>
              </a:rPr>
              <a:t>. The objectives of the IOCCG are to </a:t>
            </a:r>
            <a:r>
              <a:rPr lang="en-GB" sz="1600" b="1" dirty="0" smtClean="0">
                <a:solidFill>
                  <a:srgbClr val="000000"/>
                </a:solidFill>
                <a:latin typeface="Times New Roman"/>
                <a:cs typeface="Times New Roman"/>
              </a:rPr>
              <a:t>develop consensus and synthesis at the world scale in the subject area of satellite ocean colour radiometry</a:t>
            </a:r>
            <a:r>
              <a:rPr lang="en-GB" sz="1600" dirty="0" smtClean="0">
                <a:solidFill>
                  <a:srgbClr val="000000"/>
                </a:solidFill>
                <a:latin typeface="Times New Roman"/>
                <a:cs typeface="Times New Roman"/>
              </a:rPr>
              <a:t> </a:t>
            </a:r>
            <a:r>
              <a:rPr lang="en-GB" sz="1600" b="0" dirty="0" smtClean="0">
                <a:solidFill>
                  <a:srgbClr val="000000"/>
                </a:solidFill>
                <a:latin typeface="Times New Roman"/>
                <a:cs typeface="Times New Roman"/>
              </a:rPr>
              <a:t>(OCR). Specialised scientific </a:t>
            </a:r>
            <a:r>
              <a:rPr lang="en-GB" sz="1600" b="1" dirty="0" smtClean="0">
                <a:solidFill>
                  <a:srgbClr val="000000"/>
                </a:solidFill>
                <a:latin typeface="Times New Roman"/>
                <a:cs typeface="Times New Roman"/>
              </a:rPr>
              <a:t>working groups </a:t>
            </a:r>
            <a:r>
              <a:rPr lang="en-GB" sz="1600" b="0" dirty="0" smtClean="0">
                <a:solidFill>
                  <a:srgbClr val="000000"/>
                </a:solidFill>
                <a:latin typeface="Times New Roman"/>
                <a:cs typeface="Times New Roman"/>
              </a:rPr>
              <a:t>are established to investigate various aspects of ocean-colour technology and its applications, and their findings are published in the highly-acclaimed </a:t>
            </a:r>
            <a:r>
              <a:rPr lang="en-GB" sz="1600" dirty="0" smtClean="0">
                <a:solidFill>
                  <a:srgbClr val="000000"/>
                </a:solidFill>
                <a:latin typeface="Times New Roman"/>
                <a:cs typeface="Times New Roman"/>
              </a:rPr>
              <a:t>IOCCG </a:t>
            </a:r>
            <a:r>
              <a:rPr lang="en-GB" sz="1600" b="1" dirty="0" smtClean="0">
                <a:solidFill>
                  <a:srgbClr val="000000"/>
                </a:solidFill>
                <a:latin typeface="Times New Roman"/>
                <a:cs typeface="Times New Roman"/>
              </a:rPr>
              <a:t>Report Series</a:t>
            </a:r>
            <a:r>
              <a:rPr lang="en-GB" sz="1600" b="0" dirty="0" smtClean="0">
                <a:solidFill>
                  <a:srgbClr val="000000"/>
                </a:solidFill>
                <a:latin typeface="Times New Roman"/>
                <a:cs typeface="Times New Roman"/>
              </a:rPr>
              <a:t>. Continuity of ocean colour radiance datasets is addressed through the CEOS OCR-Virtual Constellation. The IOCCG also has a </a:t>
            </a:r>
            <a:r>
              <a:rPr lang="en-GB" sz="1600" dirty="0" smtClean="0">
                <a:solidFill>
                  <a:srgbClr val="000000"/>
                </a:solidFill>
                <a:latin typeface="Times New Roman"/>
                <a:cs typeface="Times New Roman"/>
              </a:rPr>
              <a:t>strong interest in </a:t>
            </a:r>
            <a:r>
              <a:rPr lang="en-GB" sz="1600" b="1" dirty="0" smtClean="0">
                <a:solidFill>
                  <a:srgbClr val="000000"/>
                </a:solidFill>
                <a:latin typeface="Times New Roman"/>
                <a:cs typeface="Times New Roman"/>
              </a:rPr>
              <a:t>capacity building</a:t>
            </a:r>
            <a:r>
              <a:rPr lang="en-GB" sz="1600" b="0" dirty="0" smtClean="0">
                <a:solidFill>
                  <a:srgbClr val="000000"/>
                </a:solidFill>
                <a:latin typeface="Times New Roman"/>
                <a:cs typeface="Times New Roman"/>
              </a:rPr>
              <a:t>, and conducts and sponsors advanced training courses on applications of ocean-colour data in various countries around the world.</a:t>
            </a:r>
          </a:p>
          <a:p>
            <a:pPr marL="0" indent="0"/>
            <a:endParaRPr lang="en-GB" sz="1600" b="0" dirty="0" smtClean="0">
              <a:solidFill>
                <a:srgbClr val="000000"/>
              </a:solidFill>
              <a:latin typeface="Times New Roman"/>
              <a:cs typeface="Times New Roman"/>
            </a:endParaRPr>
          </a:p>
          <a:p>
            <a:pPr marL="0" indent="0"/>
            <a:r>
              <a:rPr lang="en-GB" sz="1600" b="0" dirty="0" smtClean="0">
                <a:solidFill>
                  <a:srgbClr val="000000"/>
                </a:solidFill>
                <a:latin typeface="Times New Roman"/>
                <a:cs typeface="Times New Roman"/>
              </a:rPr>
              <a:t>The IOCCG is an </a:t>
            </a:r>
            <a:r>
              <a:rPr lang="en-GB" sz="1600" dirty="0" smtClean="0">
                <a:solidFill>
                  <a:srgbClr val="000000"/>
                </a:solidFill>
                <a:latin typeface="Times New Roman"/>
                <a:cs typeface="Times New Roman"/>
              </a:rPr>
              <a:t>Affiliated Programme of the Scientific Committee on Oceanic Research </a:t>
            </a:r>
            <a:r>
              <a:rPr lang="en-GB" sz="1600" b="0" dirty="0" smtClean="0">
                <a:solidFill>
                  <a:srgbClr val="000000"/>
                </a:solidFill>
                <a:latin typeface="Times New Roman"/>
                <a:cs typeface="Times New Roman"/>
              </a:rPr>
              <a:t>(SCOR), and an </a:t>
            </a:r>
            <a:r>
              <a:rPr lang="en-GB" sz="1600" dirty="0" smtClean="0">
                <a:solidFill>
                  <a:srgbClr val="000000"/>
                </a:solidFill>
                <a:latin typeface="Times New Roman"/>
                <a:cs typeface="Times New Roman"/>
              </a:rPr>
              <a:t>Associate Member of CEOS</a:t>
            </a:r>
            <a:r>
              <a:rPr lang="en-GB" sz="1600" b="0" dirty="0" smtClean="0">
                <a:solidFill>
                  <a:srgbClr val="000000"/>
                </a:solidFill>
                <a:latin typeface="Times New Roman"/>
                <a:cs typeface="Times New Roman"/>
              </a:rPr>
              <a:t>. The activities of the IOCCG are supported by financial contributions from a number of national Space Agencies and other organisations, and upon infrastructure support from SCOR and the Bedford Institute of Oceanography (Department of Fisheries and Oceans, Canada), which hosts the IOCCG Project Office.</a:t>
            </a:r>
          </a:p>
        </p:txBody>
      </p:sp>
    </p:spTree>
    <p:extLst>
      <p:ext uri="{BB962C8B-B14F-4D97-AF65-F5344CB8AC3E}">
        <p14:creationId xmlns:p14="http://schemas.microsoft.com/office/powerpoint/2010/main" val="3838910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840" y="182882"/>
            <a:ext cx="8918160" cy="5817231"/>
          </a:xfrm>
        </p:spPr>
        <p:txBody>
          <a:bodyPr/>
          <a:lstStyle/>
          <a:p>
            <a:pPr marL="0" indent="0">
              <a:buNone/>
            </a:pPr>
            <a:r>
              <a:rPr lang="fr-FR" dirty="0" smtClean="0">
                <a:solidFill>
                  <a:schemeClr val="accent5">
                    <a:lumMod val="75000"/>
                  </a:schemeClr>
                </a:solidFill>
                <a:latin typeface="Times New Roman"/>
                <a:cs typeface="Times New Roman"/>
              </a:rPr>
              <a:t>Objectives of IOCCG</a:t>
            </a:r>
          </a:p>
          <a:p>
            <a:endParaRPr lang="fr-FR" sz="1400" dirty="0" smtClean="0">
              <a:latin typeface="Times New Roman"/>
              <a:cs typeface="Times New Roman"/>
            </a:endParaRPr>
          </a:p>
          <a:p>
            <a:pPr marL="285750" indent="-285750">
              <a:buFont typeface="Wingdings" charset="2"/>
              <a:buChar char="v"/>
            </a:pPr>
            <a:r>
              <a:rPr lang="en-GB" sz="1600" b="0" dirty="0" smtClean="0">
                <a:solidFill>
                  <a:srgbClr val="000000"/>
                </a:solidFill>
                <a:latin typeface="Times New Roman"/>
                <a:cs typeface="Times New Roman"/>
              </a:rPr>
              <a:t>To </a:t>
            </a:r>
            <a:r>
              <a:rPr lang="en-GB" sz="1600" b="1" dirty="0" smtClean="0">
                <a:solidFill>
                  <a:srgbClr val="000000"/>
                </a:solidFill>
                <a:latin typeface="Times New Roman"/>
                <a:cs typeface="Times New Roman"/>
              </a:rPr>
              <a:t>foster expertise in using ocean-colour data </a:t>
            </a:r>
            <a:r>
              <a:rPr lang="en-GB" sz="1600" b="0" dirty="0" smtClean="0">
                <a:solidFill>
                  <a:srgbClr val="000000"/>
                </a:solidFill>
                <a:latin typeface="Times New Roman"/>
                <a:cs typeface="Times New Roman"/>
              </a:rPr>
              <a:t>(training)</a:t>
            </a:r>
          </a:p>
          <a:p>
            <a:pPr marL="269875" indent="0"/>
            <a:r>
              <a:rPr lang="en-GB" sz="1600" b="0" dirty="0" smtClean="0">
                <a:solidFill>
                  <a:srgbClr val="000000"/>
                </a:solidFill>
                <a:latin typeface="Times New Roman"/>
                <a:cs typeface="Times New Roman"/>
              </a:rPr>
              <a:t>Broaden the user community for ocean </a:t>
            </a:r>
            <a:r>
              <a:rPr lang="en-GB" sz="1600" b="0" dirty="0" err="1" smtClean="0">
                <a:solidFill>
                  <a:srgbClr val="000000"/>
                </a:solidFill>
                <a:latin typeface="Times New Roman"/>
                <a:cs typeface="Times New Roman"/>
              </a:rPr>
              <a:t>color</a:t>
            </a:r>
            <a:r>
              <a:rPr lang="en-GB" sz="1600" b="0" dirty="0" smtClean="0">
                <a:solidFill>
                  <a:srgbClr val="000000"/>
                </a:solidFill>
                <a:latin typeface="Times New Roman"/>
                <a:cs typeface="Times New Roman"/>
              </a:rPr>
              <a:t> data, particularly in developing countries, through training courses, workshops and international symposia.</a:t>
            </a:r>
          </a:p>
          <a:p>
            <a:pPr marL="285750" indent="-285750">
              <a:buFont typeface="Wingdings" charset="2"/>
              <a:buChar char="v"/>
            </a:pPr>
            <a:r>
              <a:rPr lang="en-GB" sz="1600" b="0" dirty="0" smtClean="0">
                <a:solidFill>
                  <a:srgbClr val="000000"/>
                </a:solidFill>
                <a:latin typeface="Times New Roman"/>
                <a:cs typeface="Times New Roman"/>
              </a:rPr>
              <a:t>To provide a </a:t>
            </a:r>
            <a:r>
              <a:rPr lang="en-GB" sz="1600" b="1" dirty="0" smtClean="0">
                <a:solidFill>
                  <a:srgbClr val="000000"/>
                </a:solidFill>
                <a:latin typeface="Times New Roman"/>
                <a:cs typeface="Times New Roman"/>
              </a:rPr>
              <a:t>common voice for the user community</a:t>
            </a:r>
          </a:p>
          <a:p>
            <a:pPr marL="269875" indent="0"/>
            <a:r>
              <a:rPr lang="en-GB" sz="1600" b="0" dirty="0" smtClean="0">
                <a:solidFill>
                  <a:srgbClr val="000000"/>
                </a:solidFill>
                <a:latin typeface="Times New Roman"/>
                <a:cs typeface="Times New Roman"/>
              </a:rPr>
              <a:t>Develop a consensus among users on key issues related to satellite-ocean-colour science and technology, and communicate the collective view to the appropriate international bodies and space agencies.</a:t>
            </a:r>
          </a:p>
          <a:p>
            <a:pPr marL="285750" indent="-285750">
              <a:buFont typeface="Wingdings" charset="2"/>
              <a:buChar char="v"/>
            </a:pPr>
            <a:r>
              <a:rPr lang="en-GB" sz="1600" b="0" dirty="0" smtClean="0">
                <a:solidFill>
                  <a:srgbClr val="000000"/>
                </a:solidFill>
                <a:latin typeface="Times New Roman"/>
                <a:cs typeface="Times New Roman"/>
              </a:rPr>
              <a:t>To </a:t>
            </a:r>
            <a:r>
              <a:rPr lang="en-GB" sz="1600" b="1" dirty="0" smtClean="0">
                <a:solidFill>
                  <a:srgbClr val="000000"/>
                </a:solidFill>
                <a:latin typeface="Times New Roman"/>
                <a:cs typeface="Times New Roman"/>
              </a:rPr>
              <a:t>advocate the importance of ocean-colour data </a:t>
            </a:r>
            <a:r>
              <a:rPr lang="en-GB" sz="1600" b="0" dirty="0" smtClean="0">
                <a:solidFill>
                  <a:srgbClr val="000000"/>
                </a:solidFill>
                <a:latin typeface="Times New Roman"/>
                <a:cs typeface="Times New Roman"/>
              </a:rPr>
              <a:t>to the global community</a:t>
            </a:r>
          </a:p>
          <a:p>
            <a:pPr marL="269875" indent="0"/>
            <a:r>
              <a:rPr lang="en-GB" sz="1600" b="0" dirty="0" smtClean="0">
                <a:solidFill>
                  <a:srgbClr val="000000"/>
                </a:solidFill>
                <a:latin typeface="Times New Roman"/>
                <a:cs typeface="Times New Roman"/>
              </a:rPr>
              <a:t>Promote the importance of ocean colour data to the global community.</a:t>
            </a:r>
          </a:p>
          <a:p>
            <a:pPr marL="285750" indent="-285750">
              <a:buFont typeface="Wingdings" charset="2"/>
              <a:buChar char="v"/>
            </a:pPr>
            <a:r>
              <a:rPr lang="en-GB" sz="1600" b="1" dirty="0" smtClean="0">
                <a:solidFill>
                  <a:srgbClr val="000000"/>
                </a:solidFill>
                <a:latin typeface="Times New Roman"/>
                <a:cs typeface="Times New Roman"/>
              </a:rPr>
              <a:t>Optimize quality of data for calibration and validation</a:t>
            </a:r>
          </a:p>
          <a:p>
            <a:pPr marL="269875" indent="0"/>
            <a:r>
              <a:rPr lang="en-GB" sz="1600" b="0" dirty="0" smtClean="0">
                <a:solidFill>
                  <a:srgbClr val="000000"/>
                </a:solidFill>
                <a:latin typeface="Times New Roman"/>
                <a:cs typeface="Times New Roman"/>
              </a:rPr>
              <a:t>Encourage the formation of an international calibration and validation network for ocean colour and ensure that sea-truth measurements conform to accepted international protocols.</a:t>
            </a:r>
          </a:p>
          <a:p>
            <a:pPr marL="285750" indent="-285750">
              <a:buFont typeface="Wingdings" charset="2"/>
              <a:buChar char="v"/>
            </a:pPr>
            <a:r>
              <a:rPr lang="en-GB" sz="1600" b="1" dirty="0" smtClean="0">
                <a:solidFill>
                  <a:srgbClr val="000000"/>
                </a:solidFill>
                <a:latin typeface="Times New Roman"/>
                <a:cs typeface="Times New Roman"/>
              </a:rPr>
              <a:t>Advocate the collection of essential ocean and atmosphere data</a:t>
            </a:r>
            <a:r>
              <a:rPr lang="en-GB" sz="1600" b="0" dirty="0" smtClean="0">
                <a:solidFill>
                  <a:srgbClr val="000000"/>
                </a:solidFill>
                <a:latin typeface="Times New Roman"/>
                <a:cs typeface="Times New Roman"/>
              </a:rPr>
              <a:t>.</a:t>
            </a:r>
          </a:p>
          <a:p>
            <a:pPr marL="269875" indent="0"/>
            <a:r>
              <a:rPr lang="en-GB" sz="1600" b="0" dirty="0" smtClean="0">
                <a:solidFill>
                  <a:srgbClr val="000000"/>
                </a:solidFill>
                <a:latin typeface="Times New Roman"/>
                <a:cs typeface="Times New Roman"/>
              </a:rPr>
              <a:t>Identify key variables relevant to the application of ocean-colour data and promote data-collecting strategies to fill existing gaps in time and space.</a:t>
            </a:r>
          </a:p>
          <a:p>
            <a:pPr marL="285750" indent="-285750">
              <a:buFont typeface="Wingdings" charset="2"/>
              <a:buChar char="v"/>
            </a:pPr>
            <a:r>
              <a:rPr lang="en-GB" sz="1600" b="1" dirty="0" smtClean="0">
                <a:solidFill>
                  <a:srgbClr val="000000"/>
                </a:solidFill>
                <a:latin typeface="Times New Roman"/>
                <a:cs typeface="Times New Roman"/>
              </a:rPr>
              <a:t>Facilitate merging and access to ocean-colour data</a:t>
            </a:r>
          </a:p>
          <a:p>
            <a:pPr marL="269875" indent="0"/>
            <a:r>
              <a:rPr lang="en-GB" sz="1600" b="0" dirty="0" smtClean="0">
                <a:solidFill>
                  <a:srgbClr val="000000"/>
                </a:solidFill>
                <a:latin typeface="Times New Roman"/>
                <a:cs typeface="Times New Roman"/>
              </a:rPr>
              <a:t>Encourage agencies to agree on common data products and algorithms and conform to common formats for accessing and exchanging data.</a:t>
            </a:r>
          </a:p>
        </p:txBody>
      </p:sp>
    </p:spTree>
    <p:extLst>
      <p:ext uri="{BB962C8B-B14F-4D97-AF65-F5344CB8AC3E}">
        <p14:creationId xmlns:p14="http://schemas.microsoft.com/office/powerpoint/2010/main" val="25236175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871" y="207308"/>
            <a:ext cx="8836753" cy="6085892"/>
          </a:xfrm>
        </p:spPr>
        <p:txBody>
          <a:bodyPr/>
          <a:lstStyle/>
          <a:p>
            <a:pPr marL="0" indent="0">
              <a:buNone/>
            </a:pPr>
            <a:r>
              <a:rPr lang="en-US" dirty="0" smtClean="0">
                <a:solidFill>
                  <a:schemeClr val="accent5">
                    <a:lumMod val="75000"/>
                  </a:schemeClr>
                </a:solidFill>
                <a:latin typeface="Times New Roman"/>
                <a:cs typeface="Times New Roman"/>
              </a:rPr>
              <a:t>Terms of reference of IOCCG</a:t>
            </a:r>
          </a:p>
          <a:p>
            <a:pPr marL="0" indent="0"/>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serve as a </a:t>
            </a:r>
            <a:r>
              <a:rPr lang="en-US" sz="1600" b="1" dirty="0" smtClean="0">
                <a:solidFill>
                  <a:srgbClr val="000000"/>
                </a:solidFill>
                <a:latin typeface="Times New Roman"/>
                <a:cs typeface="Times New Roman"/>
              </a:rPr>
              <a:t>communication and coordination channel </a:t>
            </a:r>
            <a:r>
              <a:rPr lang="en-US" sz="1600" b="0" dirty="0" smtClean="0">
                <a:solidFill>
                  <a:srgbClr val="000000"/>
                </a:solidFill>
                <a:latin typeface="Times New Roman"/>
                <a:cs typeface="Times New Roman"/>
              </a:rPr>
              <a:t>between data providers and the global, user community of satellite-ocean-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 data, and so to maximize the benefits that accumulate from international investments in 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 science and technology.</a:t>
            </a:r>
          </a:p>
          <a:p>
            <a:pPr marL="285750" indent="-285750">
              <a:buFont typeface="Wingdings" charset="2"/>
              <a:buChar char="v"/>
            </a:pPr>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construct a </a:t>
            </a:r>
            <a:r>
              <a:rPr lang="en-US" sz="1600" b="1" dirty="0" smtClean="0">
                <a:solidFill>
                  <a:srgbClr val="000000"/>
                </a:solidFill>
                <a:latin typeface="Times New Roman"/>
                <a:cs typeface="Times New Roman"/>
              </a:rPr>
              <a:t>partnership, at the international level, between the space agencies and the users of satellite-ocean-</a:t>
            </a:r>
            <a:r>
              <a:rPr lang="en-US" sz="1600" b="1" dirty="0" err="1" smtClean="0">
                <a:solidFill>
                  <a:srgbClr val="000000"/>
                </a:solidFill>
                <a:latin typeface="Times New Roman"/>
                <a:cs typeface="Times New Roman"/>
              </a:rPr>
              <a:t>colour</a:t>
            </a:r>
            <a:r>
              <a:rPr lang="en-US" sz="1600" b="1" dirty="0" smtClean="0">
                <a:solidFill>
                  <a:srgbClr val="000000"/>
                </a:solidFill>
                <a:latin typeface="Times New Roman"/>
                <a:cs typeface="Times New Roman"/>
              </a:rPr>
              <a:t> data</a:t>
            </a:r>
            <a:r>
              <a:rPr lang="en-US" sz="1600" b="0" dirty="0" smtClean="0">
                <a:solidFill>
                  <a:srgbClr val="000000"/>
                </a:solidFill>
                <a:latin typeface="Times New Roman"/>
                <a:cs typeface="Times New Roman"/>
              </a:rPr>
              <a:t> to develop and coordinate data utilization.</a:t>
            </a:r>
          </a:p>
          <a:p>
            <a:pPr marL="285750" indent="-285750">
              <a:buFont typeface="Wingdings" charset="2"/>
              <a:buChar char="v"/>
            </a:pPr>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work closely with the appropriate international bodies (including CEOS, IOC and SCOR), international scientific programs (such as IGBP and GOOS), satellite-ocean-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-mission offices and other agencies (such as environmental and fishing agencies) to </a:t>
            </a:r>
            <a:r>
              <a:rPr lang="en-US" sz="1600" b="1" dirty="0" smtClean="0">
                <a:solidFill>
                  <a:srgbClr val="000000"/>
                </a:solidFill>
                <a:latin typeface="Times New Roman"/>
                <a:cs typeface="Times New Roman"/>
              </a:rPr>
              <a:t>harmonize the international effort and advance ocean-</a:t>
            </a:r>
            <a:r>
              <a:rPr lang="en-US" sz="1600" b="1" dirty="0" err="1" smtClean="0">
                <a:solidFill>
                  <a:srgbClr val="000000"/>
                </a:solidFill>
                <a:latin typeface="Times New Roman"/>
                <a:cs typeface="Times New Roman"/>
              </a:rPr>
              <a:t>colour</a:t>
            </a:r>
            <a:r>
              <a:rPr lang="en-US" sz="1600" b="1" dirty="0" smtClean="0">
                <a:solidFill>
                  <a:srgbClr val="000000"/>
                </a:solidFill>
                <a:latin typeface="Times New Roman"/>
                <a:cs typeface="Times New Roman"/>
              </a:rPr>
              <a:t> science and its applications</a:t>
            </a:r>
            <a:r>
              <a:rPr lang="en-US" sz="1600" b="0" dirty="0" smtClean="0">
                <a:solidFill>
                  <a:srgbClr val="000000"/>
                </a:solidFill>
                <a:latin typeface="Times New Roman"/>
                <a:cs typeface="Times New Roman"/>
              </a:rPr>
              <a:t>.</a:t>
            </a:r>
          </a:p>
          <a:p>
            <a:pPr marL="285750" indent="-285750">
              <a:buFont typeface="Wingdings" charset="2"/>
              <a:buChar char="v"/>
            </a:pPr>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develop a </a:t>
            </a:r>
            <a:r>
              <a:rPr lang="en-US" sz="1600" b="1" dirty="0" smtClean="0">
                <a:solidFill>
                  <a:srgbClr val="000000"/>
                </a:solidFill>
                <a:latin typeface="Times New Roman"/>
                <a:cs typeface="Times New Roman"/>
              </a:rPr>
              <a:t>collective voice for the community of users of ocean-</a:t>
            </a:r>
            <a:r>
              <a:rPr lang="en-US" sz="1600" b="1" dirty="0" err="1" smtClean="0">
                <a:solidFill>
                  <a:srgbClr val="000000"/>
                </a:solidFill>
                <a:latin typeface="Times New Roman"/>
                <a:cs typeface="Times New Roman"/>
              </a:rPr>
              <a:t>colour</a:t>
            </a:r>
            <a:r>
              <a:rPr lang="en-US" sz="1600" b="1" dirty="0" smtClean="0">
                <a:solidFill>
                  <a:srgbClr val="000000"/>
                </a:solidFill>
                <a:latin typeface="Times New Roman"/>
                <a:cs typeface="Times New Roman"/>
              </a:rPr>
              <a:t> data </a:t>
            </a:r>
            <a:r>
              <a:rPr lang="en-US" sz="1600" b="0" dirty="0" smtClean="0">
                <a:solidFill>
                  <a:srgbClr val="000000"/>
                </a:solidFill>
                <a:latin typeface="Times New Roman"/>
                <a:cs typeface="Times New Roman"/>
              </a:rPr>
              <a:t>and to articulate this voice to the appropriate international bodies, international scientific programs and space agencies.</a:t>
            </a:r>
          </a:p>
          <a:p>
            <a:pPr marL="285750" indent="-285750">
              <a:buFont typeface="Wingdings" charset="2"/>
              <a:buChar char="v"/>
            </a:pPr>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a:t>
            </a:r>
            <a:r>
              <a:rPr lang="en-US" sz="1600" b="1" dirty="0" smtClean="0">
                <a:solidFill>
                  <a:srgbClr val="000000"/>
                </a:solidFill>
                <a:latin typeface="Times New Roman"/>
                <a:cs typeface="Times New Roman"/>
              </a:rPr>
              <a:t>promote the long-term continuity of satellite ocean-</a:t>
            </a:r>
            <a:r>
              <a:rPr lang="en-US" sz="1600" b="1" dirty="0" err="1" smtClean="0">
                <a:solidFill>
                  <a:srgbClr val="000000"/>
                </a:solidFill>
                <a:latin typeface="Times New Roman"/>
                <a:cs typeface="Times New Roman"/>
              </a:rPr>
              <a:t>colour</a:t>
            </a:r>
            <a:r>
              <a:rPr lang="en-US" sz="1600" b="1" dirty="0" smtClean="0">
                <a:solidFill>
                  <a:srgbClr val="000000"/>
                </a:solidFill>
                <a:latin typeface="Times New Roman"/>
                <a:cs typeface="Times New Roman"/>
              </a:rPr>
              <a:t> data sets</a:t>
            </a:r>
            <a:r>
              <a:rPr lang="en-US" sz="1600" b="0" dirty="0" smtClean="0">
                <a:solidFill>
                  <a:srgbClr val="000000"/>
                </a:solidFill>
                <a:latin typeface="Times New Roman"/>
                <a:cs typeface="Times New Roman"/>
              </a:rPr>
              <a:t>; the development of operational, 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 data services and new generations of 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 sensors; and the </a:t>
            </a:r>
            <a:r>
              <a:rPr lang="en-US" sz="1600" b="1" dirty="0" smtClean="0">
                <a:solidFill>
                  <a:srgbClr val="000000"/>
                </a:solidFill>
                <a:latin typeface="Times New Roman"/>
                <a:cs typeface="Times New Roman"/>
              </a:rPr>
              <a:t>integration of data from complementary ocean sensors</a:t>
            </a:r>
            <a:r>
              <a:rPr lang="en-US" sz="1600" b="0" dirty="0" smtClean="0">
                <a:solidFill>
                  <a:srgbClr val="000000"/>
                </a:solidFill>
                <a:latin typeface="Times New Roman"/>
                <a:cs typeface="Times New Roman"/>
              </a:rPr>
              <a:t>.	</a:t>
            </a:r>
            <a:endParaRPr lang="en-US" sz="1600" b="0" dirty="0">
              <a:solidFill>
                <a:srgbClr val="000000"/>
              </a:solidFill>
              <a:latin typeface="Times New Roman"/>
              <a:cs typeface="Times New Roman"/>
            </a:endParaRPr>
          </a:p>
        </p:txBody>
      </p:sp>
    </p:spTree>
    <p:extLst>
      <p:ext uri="{BB962C8B-B14F-4D97-AF65-F5344CB8AC3E}">
        <p14:creationId xmlns:p14="http://schemas.microsoft.com/office/powerpoint/2010/main" val="17652134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3934" y="93329"/>
            <a:ext cx="5006090" cy="6081989"/>
          </a:xfrm>
          <a:prstGeom prst="rect">
            <a:avLst/>
          </a:prstGeom>
        </p:spPr>
      </p:pic>
      <p:sp>
        <p:nvSpPr>
          <p:cNvPr id="6" name="Rectangle 5"/>
          <p:cNvSpPr/>
          <p:nvPr/>
        </p:nvSpPr>
        <p:spPr bwMode="auto">
          <a:xfrm>
            <a:off x="4860032" y="6309320"/>
            <a:ext cx="4032448" cy="432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imes New Roman"/>
              <a:cs typeface="Times New Roman"/>
            </a:endParaRPr>
          </a:p>
        </p:txBody>
      </p:sp>
      <p:sp>
        <p:nvSpPr>
          <p:cNvPr id="7" name="ZoneTexte 6"/>
          <p:cNvSpPr txBox="1"/>
          <p:nvPr/>
        </p:nvSpPr>
        <p:spPr>
          <a:xfrm>
            <a:off x="5953989" y="666023"/>
            <a:ext cx="3000541" cy="584776"/>
          </a:xfrm>
          <a:prstGeom prst="rect">
            <a:avLst/>
          </a:prstGeom>
          <a:noFill/>
        </p:spPr>
        <p:txBody>
          <a:bodyPr wrap="none" rtlCol="0">
            <a:spAutoFit/>
          </a:bodyPr>
          <a:lstStyle/>
          <a:p>
            <a:r>
              <a:rPr lang="fr-FR" sz="3200" dirty="0" smtClean="0">
                <a:solidFill>
                  <a:srgbClr val="31859C"/>
                </a:solidFill>
                <a:latin typeface="Times New Roman"/>
                <a:cs typeface="Times New Roman"/>
              </a:rPr>
              <a:t>IOCCG sponsors</a:t>
            </a:r>
            <a:endParaRPr lang="fr-FR" sz="3200" dirty="0">
              <a:solidFill>
                <a:srgbClr val="31859C"/>
              </a:solidFill>
              <a:latin typeface="Times New Roman"/>
              <a:cs typeface="Times New Roman"/>
            </a:endParaRPr>
          </a:p>
        </p:txBody>
      </p:sp>
    </p:spTree>
    <p:extLst>
      <p:ext uri="{BB962C8B-B14F-4D97-AF65-F5344CB8AC3E}">
        <p14:creationId xmlns:p14="http://schemas.microsoft.com/office/powerpoint/2010/main" val="28469444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30385" y="302349"/>
            <a:ext cx="8497069" cy="5987886"/>
          </a:xfrm>
          <a:prstGeom prst="rect">
            <a:avLst/>
          </a:prstGeom>
        </p:spPr>
        <p:txBody>
          <a:bodyPr/>
          <a:lstStyle>
            <a:lvl1pPr marL="342900" indent="-342900" algn="l" rtl="0" eaLnBrk="1" fontAlgn="base" hangingPunct="1">
              <a:spcBef>
                <a:spcPct val="20000"/>
              </a:spcBef>
              <a:spcAft>
                <a:spcPct val="0"/>
              </a:spcAft>
              <a:defRPr sz="2400" b="1">
                <a:solidFill>
                  <a:srgbClr val="00759E"/>
                </a:solidFill>
                <a:latin typeface="Ebrima" pitchFamily="2" charset="0"/>
                <a:ea typeface="Ebrima" pitchFamily="2" charset="0"/>
                <a:cs typeface="Ebrima" pitchFamily="2" charset="0"/>
              </a:defRPr>
            </a:lvl1pPr>
            <a:lvl2pPr marL="533400" indent="-285750" algn="l" rtl="0" eaLnBrk="1" fontAlgn="base" hangingPunct="1">
              <a:spcBef>
                <a:spcPct val="20000"/>
              </a:spcBef>
              <a:spcAft>
                <a:spcPct val="0"/>
              </a:spcAft>
              <a:buClr>
                <a:srgbClr val="0086A2"/>
              </a:buClr>
              <a:buSzPct val="75000"/>
              <a:buFont typeface="Wingdings" pitchFamily="2" charset="2"/>
              <a:buChar char="v"/>
              <a:defRPr sz="2000">
                <a:solidFill>
                  <a:srgbClr val="4D4D4D"/>
                </a:solidFill>
                <a:latin typeface="Ebrima" pitchFamily="2" charset="0"/>
                <a:ea typeface="Ebrima" pitchFamily="2" charset="0"/>
                <a:cs typeface="Ebrima" pitchFamily="2" charset="0"/>
              </a:defRPr>
            </a:lvl2pPr>
            <a:lvl3pPr marL="722313" indent="-261938" algn="l" rtl="0" eaLnBrk="1" fontAlgn="base" hangingPunct="1">
              <a:spcBef>
                <a:spcPct val="20000"/>
              </a:spcBef>
              <a:spcAft>
                <a:spcPct val="0"/>
              </a:spcAft>
              <a:buClr>
                <a:srgbClr val="4D4D4D"/>
              </a:buClr>
              <a:buSzPct val="80000"/>
              <a:buFont typeface="Wingdings" pitchFamily="2" charset="2"/>
              <a:buChar char="ü"/>
              <a:defRPr sz="1800">
                <a:solidFill>
                  <a:srgbClr val="4D4D4D"/>
                </a:solidFill>
                <a:latin typeface="Ebrima" pitchFamily="2" charset="0"/>
                <a:ea typeface="Ebrima" pitchFamily="2" charset="0"/>
                <a:cs typeface="Ebrima" pitchFamily="2" charset="0"/>
              </a:defRPr>
            </a:lvl3pPr>
            <a:lvl4pPr marL="895350" indent="-228600" algn="l" rtl="0" eaLnBrk="1" fontAlgn="base" hangingPunct="1">
              <a:spcBef>
                <a:spcPct val="20000"/>
              </a:spcBef>
              <a:spcAft>
                <a:spcPct val="0"/>
              </a:spcAft>
              <a:buFont typeface="Courier New" pitchFamily="49" charset="0"/>
              <a:buChar char="o"/>
              <a:defRPr sz="1600">
                <a:solidFill>
                  <a:schemeClr val="tx1"/>
                </a:solidFill>
                <a:latin typeface="Ebrima" pitchFamily="2" charset="0"/>
                <a:ea typeface="Ebrima" pitchFamily="2" charset="0"/>
                <a:cs typeface="Ebrima" pitchFamily="2" charset="0"/>
              </a:defRPr>
            </a:lvl4pPr>
            <a:lvl5pPr marL="1169988" indent="-228600" algn="l" rtl="0" eaLnBrk="1" fontAlgn="base" hangingPunct="1">
              <a:spcBef>
                <a:spcPct val="20000"/>
              </a:spcBef>
              <a:spcAft>
                <a:spcPct val="0"/>
              </a:spcAft>
              <a:buChar char="»"/>
              <a:defRPr sz="1400">
                <a:solidFill>
                  <a:schemeClr val="tx1"/>
                </a:solidFill>
                <a:latin typeface="Ebrima" pitchFamily="2" charset="0"/>
                <a:ea typeface="Ebrima" pitchFamily="2" charset="0"/>
                <a:cs typeface="Ebrima" pitchFamily="2" charset="0"/>
              </a:defRPr>
            </a:lvl5pPr>
            <a:lvl6pPr marL="2524125" indent="-228600" algn="l" rtl="0" eaLnBrk="1" fontAlgn="base" hangingPunct="1">
              <a:spcBef>
                <a:spcPct val="20000"/>
              </a:spcBef>
              <a:spcAft>
                <a:spcPct val="0"/>
              </a:spcAft>
              <a:buChar char="»"/>
              <a:defRPr>
                <a:solidFill>
                  <a:schemeClr val="tx1"/>
                </a:solidFill>
                <a:latin typeface="+mn-lt"/>
              </a:defRPr>
            </a:lvl6pPr>
            <a:lvl7pPr marL="2981325" indent="-228600" algn="l" rtl="0" eaLnBrk="1" fontAlgn="base" hangingPunct="1">
              <a:spcBef>
                <a:spcPct val="20000"/>
              </a:spcBef>
              <a:spcAft>
                <a:spcPct val="0"/>
              </a:spcAft>
              <a:buChar char="»"/>
              <a:defRPr>
                <a:solidFill>
                  <a:schemeClr val="tx1"/>
                </a:solidFill>
                <a:latin typeface="+mn-lt"/>
              </a:defRPr>
            </a:lvl7pPr>
            <a:lvl8pPr marL="3438525" indent="-228600" algn="l" rtl="0" eaLnBrk="1" fontAlgn="base" hangingPunct="1">
              <a:spcBef>
                <a:spcPct val="20000"/>
              </a:spcBef>
              <a:spcAft>
                <a:spcPct val="0"/>
              </a:spcAft>
              <a:buChar char="»"/>
              <a:defRPr>
                <a:solidFill>
                  <a:schemeClr val="tx1"/>
                </a:solidFill>
                <a:latin typeface="+mn-lt"/>
              </a:defRPr>
            </a:lvl8pPr>
            <a:lvl9pPr marL="3895725" indent="-228600" algn="l" rtl="0" eaLnBrk="1" fontAlgn="base" hangingPunct="1">
              <a:spcBef>
                <a:spcPct val="20000"/>
              </a:spcBef>
              <a:spcAft>
                <a:spcPct val="0"/>
              </a:spcAft>
              <a:buChar char="»"/>
              <a:defRPr>
                <a:solidFill>
                  <a:schemeClr val="tx1"/>
                </a:solidFill>
                <a:latin typeface="+mn-lt"/>
              </a:defRPr>
            </a:lvl9pPr>
          </a:lstStyle>
          <a:p>
            <a:r>
              <a:rPr lang="en-US" sz="3200" b="0" dirty="0" smtClean="0">
                <a:latin typeface="Times New Roman"/>
                <a:cs typeface="Times New Roman"/>
              </a:rPr>
              <a:t>Members of </a:t>
            </a:r>
            <a:r>
              <a:rPr lang="en-US" sz="3200" b="0" dirty="0" smtClean="0">
                <a:latin typeface="Times New Roman"/>
                <a:cs typeface="Times New Roman"/>
              </a:rPr>
              <a:t>IOCCG</a:t>
            </a:r>
          </a:p>
          <a:p>
            <a:endParaRPr lang="en-US" sz="1000" b="0" dirty="0" smtClean="0">
              <a:solidFill>
                <a:srgbClr val="000000"/>
              </a:solidFill>
              <a:latin typeface="Times New Roman"/>
              <a:cs typeface="Times New Roman"/>
            </a:endParaRPr>
          </a:p>
          <a:p>
            <a:pPr marL="285750" indent="-285750">
              <a:buFont typeface="Wingdings" charset="2"/>
              <a:buChar char="v"/>
            </a:pPr>
            <a:r>
              <a:rPr lang="en-US" sz="1800" b="0" dirty="0" smtClean="0">
                <a:solidFill>
                  <a:srgbClr val="000000"/>
                </a:solidFill>
                <a:latin typeface="Times New Roman"/>
                <a:cs typeface="Times New Roman"/>
              </a:rPr>
              <a:t>Representatives from space agencies and scientific members (about 50/50). Executive committee is formed by contributing agencies, Chair and past Chair, and executive scientist (Venetia Stuart)</a:t>
            </a:r>
          </a:p>
          <a:p>
            <a:pPr marL="285750" indent="-285750">
              <a:buFont typeface="Wingdings" charset="2"/>
              <a:buChar char="v"/>
            </a:pPr>
            <a:endParaRPr lang="en-US" sz="1200" b="0" dirty="0" smtClean="0">
              <a:solidFill>
                <a:srgbClr val="000000"/>
              </a:solidFill>
              <a:latin typeface="Times New Roman"/>
              <a:cs typeface="Times New Roman"/>
            </a:endParaRPr>
          </a:p>
          <a:p>
            <a:pPr marL="285750" indent="-285750">
              <a:buFont typeface="Wingdings" charset="2"/>
              <a:buChar char="v"/>
            </a:pPr>
            <a:r>
              <a:rPr lang="en-US" sz="1800" b="0" dirty="0" smtClean="0">
                <a:solidFill>
                  <a:srgbClr val="000000"/>
                </a:solidFill>
                <a:latin typeface="Times New Roman"/>
                <a:cs typeface="Times New Roman"/>
              </a:rPr>
              <a:t> 3-year terms, renewable once (on proposal of the executive committee)</a:t>
            </a:r>
          </a:p>
          <a:p>
            <a:pPr marL="285750" indent="-285750">
              <a:buFont typeface="Wingdings" charset="2"/>
              <a:buChar char="v"/>
            </a:pPr>
            <a:endParaRPr lang="en-US" sz="1200" b="0" dirty="0" smtClean="0">
              <a:solidFill>
                <a:srgbClr val="000000"/>
              </a:solidFill>
              <a:latin typeface="Times New Roman"/>
              <a:cs typeface="Times New Roman"/>
            </a:endParaRPr>
          </a:p>
          <a:p>
            <a:pPr marL="285750" indent="-285750">
              <a:buFont typeface="Wingdings" charset="2"/>
              <a:buChar char="v"/>
            </a:pPr>
            <a:r>
              <a:rPr lang="en-US" sz="1800" b="0" dirty="0" smtClean="0">
                <a:solidFill>
                  <a:srgbClr val="000000"/>
                </a:solidFill>
                <a:latin typeface="Times New Roman"/>
                <a:cs typeface="Times New Roman"/>
              </a:rPr>
              <a:t>Currently </a:t>
            </a:r>
            <a:r>
              <a:rPr lang="en-US" sz="1800" b="0" dirty="0" smtClean="0">
                <a:solidFill>
                  <a:srgbClr val="000000"/>
                </a:solidFill>
                <a:latin typeface="Times New Roman"/>
                <a:cs typeface="Times New Roman"/>
              </a:rPr>
              <a:t>25 members</a:t>
            </a:r>
            <a:endParaRPr lang="en-US" sz="1800" b="0" dirty="0" smtClean="0">
              <a:solidFill>
                <a:srgbClr val="000000"/>
              </a:solidFill>
              <a:latin typeface="Times New Roman"/>
              <a:cs typeface="Times New Roman"/>
            </a:endParaRPr>
          </a:p>
          <a:p>
            <a:pPr marL="285750" indent="-285750">
              <a:buFont typeface="Wingdings" charset="2"/>
              <a:buChar char="v"/>
            </a:pPr>
            <a:endParaRPr lang="en-US" sz="1200" b="0" dirty="0" smtClean="0">
              <a:solidFill>
                <a:srgbClr val="000000"/>
              </a:solidFill>
              <a:latin typeface="Times New Roman"/>
              <a:cs typeface="Times New Roman"/>
            </a:endParaRPr>
          </a:p>
          <a:p>
            <a:pPr marL="285750" indent="-285750">
              <a:buFont typeface="Wingdings" charset="2"/>
              <a:buChar char="v"/>
            </a:pPr>
            <a:r>
              <a:rPr lang="en-US" sz="1800" b="0" dirty="0" smtClean="0">
                <a:solidFill>
                  <a:srgbClr val="000000"/>
                </a:solidFill>
                <a:latin typeface="Times New Roman"/>
                <a:cs typeface="Times New Roman"/>
              </a:rPr>
              <a:t>Past scientific members: 40 international scientists since the creation of IOCCG</a:t>
            </a:r>
          </a:p>
          <a:p>
            <a:pPr marL="285750" indent="-285750">
              <a:buFont typeface="Wingdings" charset="2"/>
              <a:buChar char="v"/>
            </a:pPr>
            <a:endParaRPr lang="en-US" sz="1200" b="0" dirty="0" smtClean="0">
              <a:solidFill>
                <a:srgbClr val="000000"/>
              </a:solidFill>
              <a:latin typeface="Times New Roman"/>
              <a:cs typeface="Times New Roman"/>
            </a:endParaRPr>
          </a:p>
          <a:p>
            <a:pPr marL="285750" indent="-285750">
              <a:buFont typeface="Wingdings" charset="2"/>
              <a:buChar char="v"/>
            </a:pPr>
            <a:r>
              <a:rPr lang="en-US" sz="1800" b="0" dirty="0" smtClean="0">
                <a:solidFill>
                  <a:srgbClr val="000000"/>
                </a:solidFill>
                <a:latin typeface="Times New Roman"/>
                <a:cs typeface="Times New Roman"/>
              </a:rPr>
              <a:t>Chairmanship: </a:t>
            </a:r>
          </a:p>
          <a:p>
            <a:pPr marL="0" indent="0"/>
            <a:r>
              <a:rPr lang="en-US" sz="1800" b="0" dirty="0" smtClean="0">
                <a:solidFill>
                  <a:srgbClr val="000000"/>
                </a:solidFill>
                <a:latin typeface="Times New Roman"/>
                <a:cs typeface="Times New Roman"/>
              </a:rPr>
              <a:t>	- Trevor Platt (1996-2006)</a:t>
            </a:r>
          </a:p>
          <a:p>
            <a:pPr marL="0" indent="0"/>
            <a:r>
              <a:rPr lang="en-US" sz="1800" b="0" dirty="0" smtClean="0">
                <a:solidFill>
                  <a:srgbClr val="000000"/>
                </a:solidFill>
                <a:latin typeface="Times New Roman"/>
                <a:cs typeface="Times New Roman"/>
              </a:rPr>
              <a:t>	- Jim Yoder (2007-2009)</a:t>
            </a:r>
          </a:p>
          <a:p>
            <a:pPr marL="0" indent="0"/>
            <a:r>
              <a:rPr lang="en-US" sz="1800" b="0" dirty="0" smtClean="0">
                <a:solidFill>
                  <a:srgbClr val="000000"/>
                </a:solidFill>
                <a:latin typeface="Times New Roman"/>
                <a:cs typeface="Times New Roman"/>
              </a:rPr>
              <a:t>	- David Antoine (2010-…</a:t>
            </a:r>
            <a:r>
              <a:rPr lang="en-US" sz="1800" b="0" dirty="0" smtClean="0">
                <a:solidFill>
                  <a:srgbClr val="000000"/>
                </a:solidFill>
                <a:latin typeface="Times New Roman"/>
                <a:cs typeface="Times New Roman"/>
              </a:rPr>
              <a:t>)</a:t>
            </a:r>
          </a:p>
          <a:p>
            <a:pPr marL="0" indent="0"/>
            <a:endParaRPr lang="en-US" sz="1200" b="0" dirty="0" smtClean="0">
              <a:solidFill>
                <a:srgbClr val="000000"/>
              </a:solidFill>
              <a:latin typeface="Times New Roman"/>
              <a:cs typeface="Times New Roman"/>
            </a:endParaRPr>
          </a:p>
          <a:p>
            <a:pPr marL="285750" indent="-285750">
              <a:buFont typeface="Wingdings" charset="2"/>
              <a:buChar char="v"/>
            </a:pPr>
            <a:r>
              <a:rPr lang="en-US" sz="1800" b="0" dirty="0" smtClean="0">
                <a:solidFill>
                  <a:srgbClr val="000000"/>
                </a:solidFill>
                <a:latin typeface="Times New Roman"/>
                <a:cs typeface="Times New Roman"/>
              </a:rPr>
              <a:t>Executive scientist: Venetia Stuart (since the beginning of IOCCG) </a:t>
            </a:r>
            <a:endParaRPr lang="en-US" sz="1800" b="0" dirty="0">
              <a:solidFill>
                <a:srgbClr val="000000"/>
              </a:solidFill>
              <a:latin typeface="Times New Roman"/>
              <a:cs typeface="Times New Roman"/>
            </a:endParaRPr>
          </a:p>
          <a:p>
            <a:pPr marL="285750" indent="-285750">
              <a:buFont typeface="Wingdings" charset="2"/>
              <a:buChar char="v"/>
            </a:pPr>
            <a:endParaRPr lang="en-US" sz="1800" b="0" dirty="0" smtClean="0">
              <a:solidFill>
                <a:srgbClr val="000000"/>
              </a:solidFill>
              <a:latin typeface="Times New Roman"/>
              <a:cs typeface="Times New Roman"/>
            </a:endParaRPr>
          </a:p>
          <a:p>
            <a:pPr marL="285750" indent="-285750">
              <a:buFont typeface="Wingdings" charset="2"/>
              <a:buChar char="v"/>
            </a:pPr>
            <a:endParaRPr lang="en-US" sz="1800" b="0" dirty="0" smtClean="0">
              <a:solidFill>
                <a:srgbClr val="000000"/>
              </a:solidFill>
              <a:latin typeface="Times New Roman"/>
              <a:cs typeface="Times New Roman"/>
            </a:endParaRPr>
          </a:p>
          <a:p>
            <a:pPr marL="0" indent="0"/>
            <a:endParaRPr lang="en-US" sz="1800" b="0" dirty="0" smtClean="0">
              <a:solidFill>
                <a:srgbClr val="000000"/>
              </a:solidFill>
              <a:latin typeface="Times New Roman"/>
              <a:cs typeface="Times New Roman"/>
            </a:endParaRPr>
          </a:p>
        </p:txBody>
      </p:sp>
    </p:spTree>
    <p:extLst>
      <p:ext uri="{BB962C8B-B14F-4D97-AF65-F5344CB8AC3E}">
        <p14:creationId xmlns:p14="http://schemas.microsoft.com/office/powerpoint/2010/main" val="60082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629148" y="0"/>
            <a:ext cx="6281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3200" dirty="0">
                <a:solidFill>
                  <a:schemeClr val="accent5">
                    <a:lumMod val="75000"/>
                  </a:schemeClr>
                </a:solidFill>
                <a:latin typeface="Times New Roman" charset="0"/>
              </a:rPr>
              <a:t>IOCCG Committee Members (2012) </a:t>
            </a:r>
          </a:p>
        </p:txBody>
      </p:sp>
      <p:sp>
        <p:nvSpPr>
          <p:cNvPr id="2053" name="Text Box 5"/>
          <p:cNvSpPr txBox="1">
            <a:spLocks noChangeArrowheads="1"/>
          </p:cNvSpPr>
          <p:nvPr/>
        </p:nvSpPr>
        <p:spPr bwMode="auto">
          <a:xfrm>
            <a:off x="208046" y="621339"/>
            <a:ext cx="8696001" cy="6203950"/>
          </a:xfrm>
          <a:prstGeom prst="rect">
            <a:avLst/>
          </a:prstGeom>
          <a:solidFill>
            <a:schemeClr val="bg1"/>
          </a:solidFill>
          <a:ln>
            <a:noFill/>
          </a:ln>
          <a:effectLst/>
        </p:spPr>
        <p:txBody>
          <a:bodyPr wrap="square">
            <a:spAutoFit/>
          </a:bodyPr>
          <a:lstStyle/>
          <a:p>
            <a:r>
              <a:rPr lang="en-CA" sz="1600" dirty="0" err="1">
                <a:latin typeface="Times New Roman" charset="0"/>
              </a:rPr>
              <a:t>Ahn</a:t>
            </a:r>
            <a:r>
              <a:rPr lang="en-CA" sz="1600" dirty="0">
                <a:latin typeface="Times New Roman" charset="0"/>
              </a:rPr>
              <a:t>, Yu-Hwan	            -	Korea Ocean Research and Development Institute, Korea</a:t>
            </a:r>
          </a:p>
          <a:p>
            <a:r>
              <a:rPr lang="en-CA" sz="1600" dirty="0">
                <a:latin typeface="Times New Roman" charset="0"/>
              </a:rPr>
              <a:t>Antoine, David (Chairman)    -	</a:t>
            </a:r>
            <a:r>
              <a:rPr lang="en-CA" sz="1600" dirty="0" err="1">
                <a:latin typeface="Times New Roman" charset="0"/>
              </a:rPr>
              <a:t>Laboratoire</a:t>
            </a:r>
            <a:r>
              <a:rPr lang="en-CA" sz="1600" dirty="0">
                <a:latin typeface="Times New Roman" charset="0"/>
              </a:rPr>
              <a:t> de Physique et </a:t>
            </a:r>
            <a:r>
              <a:rPr lang="en-CA" sz="1600" dirty="0" err="1">
                <a:latin typeface="Times New Roman" charset="0"/>
              </a:rPr>
              <a:t>Chimie</a:t>
            </a:r>
            <a:r>
              <a:rPr lang="en-CA" sz="1600" dirty="0">
                <a:latin typeface="Times New Roman" charset="0"/>
              </a:rPr>
              <a:t> Marines, France</a:t>
            </a:r>
          </a:p>
          <a:p>
            <a:r>
              <a:rPr lang="en-CA" sz="1600" dirty="0">
                <a:latin typeface="Times New Roman" charset="0"/>
              </a:rPr>
              <a:t>Bernard, Stewart	            -	Council for Scientific and Industrial Research, South Africa</a:t>
            </a:r>
          </a:p>
          <a:p>
            <a:r>
              <a:rPr lang="en-CA" sz="1600" dirty="0" err="1">
                <a:latin typeface="Times New Roman" charset="0"/>
              </a:rPr>
              <a:t>Bonekamp</a:t>
            </a:r>
            <a:r>
              <a:rPr lang="en-CA" sz="1600" dirty="0">
                <a:latin typeface="Times New Roman" charset="0"/>
              </a:rPr>
              <a:t>, Hans 	            -	EUMETSAT, EU</a:t>
            </a:r>
          </a:p>
          <a:p>
            <a:r>
              <a:rPr lang="en-CA" sz="1600" dirty="0" err="1">
                <a:latin typeface="Times New Roman" charset="0"/>
              </a:rPr>
              <a:t>Bontempi</a:t>
            </a:r>
            <a:r>
              <a:rPr lang="en-CA" sz="1600" dirty="0">
                <a:latin typeface="Times New Roman" charset="0"/>
              </a:rPr>
              <a:t>, Paula                     -	NASA HQ, USA</a:t>
            </a:r>
          </a:p>
          <a:p>
            <a:r>
              <a:rPr lang="en-CA" sz="1600" dirty="0" err="1">
                <a:latin typeface="Times New Roman" charset="0"/>
              </a:rPr>
              <a:t>Chauhan</a:t>
            </a:r>
            <a:r>
              <a:rPr lang="en-CA" sz="1600" dirty="0">
                <a:latin typeface="Times New Roman" charset="0"/>
              </a:rPr>
              <a:t>, </a:t>
            </a:r>
            <a:r>
              <a:rPr lang="en-CA" sz="1600" dirty="0" err="1">
                <a:latin typeface="Times New Roman" charset="0"/>
              </a:rPr>
              <a:t>Prakash</a:t>
            </a:r>
            <a:r>
              <a:rPr lang="en-CA" sz="1600" dirty="0">
                <a:latin typeface="Times New Roman" charset="0"/>
              </a:rPr>
              <a:t>	            -	ISRO, India</a:t>
            </a:r>
          </a:p>
          <a:p>
            <a:r>
              <a:rPr lang="en-CA" sz="1600" dirty="0" err="1">
                <a:latin typeface="Times New Roman" charset="0"/>
              </a:rPr>
              <a:t>Crevier</a:t>
            </a:r>
            <a:r>
              <a:rPr lang="en-CA" sz="1600" dirty="0">
                <a:latin typeface="Times New Roman" charset="0"/>
              </a:rPr>
              <a:t>, Yves 	            -	Canadian Space Agency, Canada</a:t>
            </a:r>
          </a:p>
          <a:p>
            <a:r>
              <a:rPr lang="en-CA" sz="1600" dirty="0" err="1">
                <a:latin typeface="Times New Roman" charset="0"/>
              </a:rPr>
              <a:t>DiGiacomo</a:t>
            </a:r>
            <a:r>
              <a:rPr lang="en-CA" sz="1600" dirty="0">
                <a:latin typeface="Times New Roman" charset="0"/>
              </a:rPr>
              <a:t>, Paul 	            -	NOAA NESDIS, USA</a:t>
            </a:r>
          </a:p>
          <a:p>
            <a:r>
              <a:rPr lang="en-CA" sz="1600" dirty="0" err="1">
                <a:latin typeface="Times New Roman" charset="0"/>
              </a:rPr>
              <a:t>Doerffer</a:t>
            </a:r>
            <a:r>
              <a:rPr lang="en-CA" sz="1600" dirty="0">
                <a:latin typeface="Times New Roman" charset="0"/>
              </a:rPr>
              <a:t>, Roland	            -	GKSS, Germany</a:t>
            </a:r>
          </a:p>
          <a:p>
            <a:r>
              <a:rPr lang="en-CA" sz="1600" dirty="0">
                <a:latin typeface="Times New Roman" charset="0"/>
              </a:rPr>
              <a:t>Dowell, Mark	            -	JRC, Italy</a:t>
            </a:r>
          </a:p>
          <a:p>
            <a:r>
              <a:rPr lang="en-CA" sz="1600" dirty="0" err="1">
                <a:latin typeface="Times New Roman" charset="0"/>
              </a:rPr>
              <a:t>Dutkiewicz</a:t>
            </a:r>
            <a:r>
              <a:rPr lang="en-CA" sz="1600" dirty="0">
                <a:latin typeface="Times New Roman" charset="0"/>
              </a:rPr>
              <a:t>, Stephanie            -	MIT, USA</a:t>
            </a:r>
          </a:p>
          <a:p>
            <a:r>
              <a:rPr lang="en-CA" sz="1600" dirty="0">
                <a:solidFill>
                  <a:srgbClr val="CC3300"/>
                </a:solidFill>
                <a:latin typeface="Times New Roman" charset="0"/>
              </a:rPr>
              <a:t>*</a:t>
            </a:r>
            <a:r>
              <a:rPr lang="en-CA" sz="1600" dirty="0">
                <a:latin typeface="Times New Roman" charset="0"/>
              </a:rPr>
              <a:t>Feldman, Gene	            -	NASA HQ, USA</a:t>
            </a:r>
          </a:p>
          <a:p>
            <a:r>
              <a:rPr lang="en-CA" sz="1600" dirty="0" err="1">
                <a:latin typeface="Times New Roman" charset="0"/>
              </a:rPr>
              <a:t>Greb</a:t>
            </a:r>
            <a:r>
              <a:rPr lang="en-CA" sz="1600" dirty="0">
                <a:latin typeface="Times New Roman" charset="0"/>
              </a:rPr>
              <a:t>, Steven	            -	Wisconsin Department of Natural Resources, USA </a:t>
            </a:r>
          </a:p>
          <a:p>
            <a:r>
              <a:rPr lang="en-CA" sz="1600" dirty="0">
                <a:solidFill>
                  <a:srgbClr val="CC3300"/>
                </a:solidFill>
                <a:latin typeface="Times New Roman" charset="0"/>
              </a:rPr>
              <a:t>*</a:t>
            </a:r>
            <a:r>
              <a:rPr lang="en-CA" sz="1600" dirty="0">
                <a:latin typeface="Times New Roman" charset="0"/>
              </a:rPr>
              <a:t>Hardman-</a:t>
            </a:r>
            <a:r>
              <a:rPr lang="en-CA" sz="1600" dirty="0" err="1">
                <a:latin typeface="Times New Roman" charset="0"/>
              </a:rPr>
              <a:t>Mountford</a:t>
            </a:r>
            <a:r>
              <a:rPr lang="en-CA" sz="1600" dirty="0">
                <a:latin typeface="Times New Roman" charset="0"/>
              </a:rPr>
              <a:t>, Nick   -	CSIRO, Australia</a:t>
            </a:r>
          </a:p>
          <a:p>
            <a:r>
              <a:rPr lang="en-CA" sz="1600" dirty="0">
                <a:latin typeface="Times New Roman" charset="0"/>
              </a:rPr>
              <a:t>Ishizaka, </a:t>
            </a:r>
            <a:r>
              <a:rPr lang="en-CA" sz="1600" dirty="0" err="1">
                <a:latin typeface="Times New Roman" charset="0"/>
              </a:rPr>
              <a:t>Joji</a:t>
            </a:r>
            <a:r>
              <a:rPr lang="en-CA" sz="1600" dirty="0">
                <a:latin typeface="Times New Roman" charset="0"/>
              </a:rPr>
              <a:t>                           -	Nagoya University, Japan</a:t>
            </a:r>
          </a:p>
          <a:p>
            <a:r>
              <a:rPr lang="en-CA" sz="1600" dirty="0" err="1">
                <a:latin typeface="Times New Roman" charset="0"/>
              </a:rPr>
              <a:t>Kampel</a:t>
            </a:r>
            <a:r>
              <a:rPr lang="en-CA" sz="1600" dirty="0">
                <a:latin typeface="Times New Roman" charset="0"/>
              </a:rPr>
              <a:t>, Milton	            -	INPE, Brazil</a:t>
            </a:r>
          </a:p>
          <a:p>
            <a:r>
              <a:rPr lang="en-CA" sz="1600" dirty="0" err="1">
                <a:latin typeface="Times New Roman" charset="0"/>
              </a:rPr>
              <a:t>Lambin</a:t>
            </a:r>
            <a:r>
              <a:rPr lang="en-CA" sz="1600" dirty="0">
                <a:latin typeface="Times New Roman" charset="0"/>
              </a:rPr>
              <a:t>, Juliette	            -	CNES, France</a:t>
            </a:r>
          </a:p>
          <a:p>
            <a:r>
              <a:rPr lang="en-CA" sz="1600" dirty="0">
                <a:latin typeface="Times New Roman" charset="0"/>
              </a:rPr>
              <a:t>Mao, </a:t>
            </a:r>
            <a:r>
              <a:rPr lang="en-CA" sz="1600" dirty="0" err="1">
                <a:latin typeface="Times New Roman" charset="0"/>
              </a:rPr>
              <a:t>Zhihua</a:t>
            </a:r>
            <a:r>
              <a:rPr lang="en-CA" sz="1600" dirty="0">
                <a:latin typeface="Times New Roman" charset="0"/>
              </a:rPr>
              <a:t>	            -	Second Institute of Oceanography, China</a:t>
            </a:r>
          </a:p>
          <a:p>
            <a:r>
              <a:rPr lang="en-CA" sz="1600" dirty="0">
                <a:latin typeface="Times New Roman" charset="0"/>
              </a:rPr>
              <a:t>Murakami, Hiroshi	            -	JAXA EORC, Japan</a:t>
            </a:r>
          </a:p>
          <a:p>
            <a:r>
              <a:rPr lang="en-CA" sz="1600" dirty="0" err="1">
                <a:latin typeface="Times New Roman" charset="0"/>
              </a:rPr>
              <a:t>Pozdnyakov</a:t>
            </a:r>
            <a:r>
              <a:rPr lang="en-CA" sz="1600" dirty="0">
                <a:latin typeface="Times New Roman" charset="0"/>
              </a:rPr>
              <a:t>, Dmitry 	            -	NIERSC, Russia</a:t>
            </a:r>
          </a:p>
          <a:p>
            <a:r>
              <a:rPr lang="en-CA" sz="1600" dirty="0" err="1">
                <a:latin typeface="Times New Roman" charset="0"/>
              </a:rPr>
              <a:t>Regner</a:t>
            </a:r>
            <a:r>
              <a:rPr lang="en-CA" sz="1600" dirty="0">
                <a:latin typeface="Times New Roman" charset="0"/>
              </a:rPr>
              <a:t>, Peter	            -	ESA/ESRIN, Italy </a:t>
            </a:r>
          </a:p>
          <a:p>
            <a:r>
              <a:rPr lang="en-CA" sz="1600" dirty="0" err="1">
                <a:latin typeface="Times New Roman" charset="0"/>
              </a:rPr>
              <a:t>Sathyendranath</a:t>
            </a:r>
            <a:r>
              <a:rPr lang="en-CA" sz="1600" dirty="0">
                <a:latin typeface="Times New Roman" charset="0"/>
              </a:rPr>
              <a:t>, </a:t>
            </a:r>
            <a:r>
              <a:rPr lang="en-CA" sz="1600" dirty="0" err="1">
                <a:latin typeface="Times New Roman" charset="0"/>
              </a:rPr>
              <a:t>Shubha</a:t>
            </a:r>
            <a:r>
              <a:rPr lang="en-CA" sz="1600" dirty="0">
                <a:latin typeface="Times New Roman" charset="0"/>
              </a:rPr>
              <a:t>         -	NCEO, UK, and Plymouth Marine Laboratory</a:t>
            </a:r>
          </a:p>
          <a:p>
            <a:r>
              <a:rPr lang="en-CA" sz="1600" dirty="0">
                <a:latin typeface="Times New Roman" charset="0"/>
              </a:rPr>
              <a:t>Tanaka, </a:t>
            </a:r>
            <a:r>
              <a:rPr lang="en-CA" sz="1600" dirty="0" err="1">
                <a:latin typeface="Times New Roman" charset="0"/>
              </a:rPr>
              <a:t>Tasuku</a:t>
            </a:r>
            <a:r>
              <a:rPr lang="en-CA" sz="1600" dirty="0">
                <a:latin typeface="Times New Roman" charset="0"/>
              </a:rPr>
              <a:t>	            -	Yamaguchi University, Japan</a:t>
            </a:r>
          </a:p>
          <a:p>
            <a:r>
              <a:rPr lang="en-CA" sz="1600" dirty="0">
                <a:latin typeface="Times New Roman" charset="0"/>
              </a:rPr>
              <a:t>Yoder, James (Past-Chair)     -	Woods Hole Oceanographic Institution, USA</a:t>
            </a:r>
          </a:p>
          <a:p>
            <a:r>
              <a:rPr lang="en-CA" sz="1600" dirty="0">
                <a:solidFill>
                  <a:srgbClr val="CC3300"/>
                </a:solidFill>
                <a:latin typeface="Times New Roman" charset="0"/>
              </a:rPr>
              <a:t>*</a:t>
            </a:r>
            <a:r>
              <a:rPr lang="en-CA" sz="1600" dirty="0" err="1">
                <a:latin typeface="Times New Roman" charset="0"/>
              </a:rPr>
              <a:t>Zibordi</a:t>
            </a:r>
            <a:r>
              <a:rPr lang="en-CA" sz="1600" dirty="0">
                <a:latin typeface="Times New Roman" charset="0"/>
              </a:rPr>
              <a:t>, Giuseppe	            -  	JRC. EU</a:t>
            </a:r>
          </a:p>
        </p:txBody>
      </p:sp>
    </p:spTree>
    <p:extLst>
      <p:ext uri="{BB962C8B-B14F-4D97-AF65-F5344CB8AC3E}">
        <p14:creationId xmlns:p14="http://schemas.microsoft.com/office/powerpoint/2010/main" val="24961202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996" y="101470"/>
            <a:ext cx="8875422" cy="6118457"/>
          </a:xfrm>
        </p:spPr>
        <p:txBody>
          <a:bodyPr/>
          <a:lstStyle/>
          <a:p>
            <a:pPr marL="0" indent="0">
              <a:buNone/>
            </a:pPr>
            <a:r>
              <a:rPr lang="en-US" dirty="0" smtClean="0">
                <a:solidFill>
                  <a:schemeClr val="accent5">
                    <a:lumMod val="75000"/>
                  </a:schemeClr>
                </a:solidFill>
                <a:latin typeface="Times New Roman"/>
                <a:cs typeface="Times New Roman"/>
              </a:rPr>
              <a:t>IOCCG working groups</a:t>
            </a:r>
          </a:p>
          <a:p>
            <a:pPr marL="0" indent="0">
              <a:buNone/>
            </a:pPr>
            <a:r>
              <a:rPr lang="en-US" sz="1800" b="1" dirty="0" smtClean="0">
                <a:latin typeface="Times New Roman"/>
                <a:cs typeface="Times New Roman"/>
              </a:rPr>
              <a:t>Past (report has been published)</a:t>
            </a:r>
            <a:endParaRPr lang="en-US" sz="1800" b="1" dirty="0" smtClean="0">
              <a:solidFill>
                <a:srgbClr val="000000"/>
              </a:solidFill>
              <a:latin typeface="Times New Roman"/>
              <a:cs typeface="Times New Roman"/>
            </a:endParaRPr>
          </a:p>
          <a:p>
            <a:pPr marL="228600" indent="-228600">
              <a:buFont typeface="+mj-lt"/>
              <a:buAutoNum type="arabicPeriod"/>
            </a:pPr>
            <a:r>
              <a:rPr lang="en-US" sz="1300" b="0" dirty="0" smtClean="0">
                <a:solidFill>
                  <a:srgbClr val="000000"/>
                </a:solidFill>
                <a:latin typeface="Times New Roman"/>
                <a:cs typeface="Times New Roman"/>
              </a:rPr>
              <a:t>Minimum Requirements for an Operational Ocean-</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Sensor (Chaired by A. Morel).</a:t>
            </a:r>
          </a:p>
          <a:p>
            <a:pPr marL="228600" indent="-228600">
              <a:buFont typeface="+mj-lt"/>
              <a:buAutoNum type="arabicPeriod"/>
            </a:pPr>
            <a:r>
              <a:rPr lang="en-US" sz="1300" b="0" dirty="0" smtClean="0">
                <a:solidFill>
                  <a:srgbClr val="000000"/>
                </a:solidFill>
                <a:latin typeface="Times New Roman"/>
                <a:cs typeface="Times New Roman"/>
              </a:rPr>
              <a:t>Status and Plans for Satellite Ocean-</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Missions: Considerations for Complementary Missions (J. Yoder)</a:t>
            </a:r>
          </a:p>
          <a:p>
            <a:pPr marL="228600" indent="-228600">
              <a:buFont typeface="+mj-lt"/>
              <a:buAutoNum type="arabicPeriod"/>
            </a:pPr>
            <a:r>
              <a:rPr lang="en-US" sz="1300" b="0" dirty="0" smtClean="0">
                <a:solidFill>
                  <a:srgbClr val="000000"/>
                </a:solidFill>
                <a:latin typeface="Times New Roman"/>
                <a:cs typeface="Times New Roman"/>
              </a:rPr>
              <a:t>Ocean-</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in Case 2 Waters (</a:t>
            </a:r>
            <a:r>
              <a:rPr lang="en-US" sz="1300" b="0" dirty="0" err="1" smtClean="0">
                <a:solidFill>
                  <a:srgbClr val="000000"/>
                </a:solidFill>
                <a:latin typeface="Times New Roman"/>
                <a:cs typeface="Times New Roman"/>
              </a:rPr>
              <a:t>S.Sathyendranath</a:t>
            </a:r>
            <a:r>
              <a:rPr lang="en-US" sz="1300" b="0" dirty="0" smtClean="0">
                <a:solidFill>
                  <a:srgbClr val="000000"/>
                </a:solidFill>
                <a:latin typeface="Times New Roman"/>
                <a:cs typeface="Times New Roman"/>
              </a:rPr>
              <a:t>). </a:t>
            </a:r>
          </a:p>
          <a:p>
            <a:pPr marL="228600" indent="-228600">
              <a:buFont typeface="+mj-lt"/>
              <a:buAutoNum type="arabicPeriod"/>
            </a:pPr>
            <a:r>
              <a:rPr lang="en-US" sz="1300" b="0" dirty="0" smtClean="0">
                <a:solidFill>
                  <a:srgbClr val="000000"/>
                </a:solidFill>
                <a:latin typeface="Times New Roman"/>
                <a:cs typeface="Times New Roman"/>
              </a:rPr>
              <a:t>Standardizing the Extraterrestrial Solar Flux Spectrum (A. Morel and J. Mueller) </a:t>
            </a:r>
          </a:p>
          <a:p>
            <a:pPr marL="228600" indent="-228600">
              <a:buFont typeface="+mj-lt"/>
              <a:buAutoNum type="arabicPeriod"/>
            </a:pPr>
            <a:r>
              <a:rPr lang="en-US" sz="1300" b="0" dirty="0" smtClean="0">
                <a:solidFill>
                  <a:srgbClr val="000000"/>
                </a:solidFill>
                <a:latin typeface="Times New Roman"/>
                <a:cs typeface="Times New Roman"/>
              </a:rPr>
              <a:t>Ocean-</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Data Binning (D. Antoine)</a:t>
            </a:r>
          </a:p>
          <a:p>
            <a:pPr marL="228600" indent="-228600">
              <a:buFont typeface="+mj-lt"/>
              <a:buAutoNum type="arabicPeriod"/>
            </a:pPr>
            <a:r>
              <a:rPr lang="en-US" sz="1300" b="0" dirty="0" smtClean="0">
                <a:solidFill>
                  <a:srgbClr val="000000"/>
                </a:solidFill>
                <a:latin typeface="Times New Roman"/>
                <a:cs typeface="Times New Roman"/>
              </a:rPr>
              <a:t>Ocean-</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Algorithms (Z.-P. Lee) </a:t>
            </a:r>
          </a:p>
          <a:p>
            <a:pPr marL="228600" indent="-228600">
              <a:buFont typeface="+mj-lt"/>
              <a:buAutoNum type="arabicPeriod"/>
            </a:pPr>
            <a:r>
              <a:rPr lang="en-US" sz="1300" b="0" dirty="0" smtClean="0">
                <a:solidFill>
                  <a:srgbClr val="000000"/>
                </a:solidFill>
                <a:latin typeface="Times New Roman"/>
                <a:cs typeface="Times New Roman"/>
              </a:rPr>
              <a:t>Coordination of Merged Data Sets (W. Gregg and P. </a:t>
            </a:r>
            <a:r>
              <a:rPr lang="en-US" sz="1300" b="0" dirty="0" err="1" smtClean="0">
                <a:solidFill>
                  <a:srgbClr val="000000"/>
                </a:solidFill>
                <a:latin typeface="Times New Roman"/>
                <a:cs typeface="Times New Roman"/>
              </a:rPr>
              <a:t>Bontempi</a:t>
            </a:r>
            <a:r>
              <a:rPr lang="en-US" sz="1300" b="0" dirty="0" smtClean="0">
                <a:solidFill>
                  <a:srgbClr val="000000"/>
                </a:solidFill>
                <a:latin typeface="Times New Roman"/>
                <a:cs typeface="Times New Roman"/>
              </a:rPr>
              <a:t>) </a:t>
            </a:r>
          </a:p>
          <a:p>
            <a:pPr marL="228600" indent="-228600">
              <a:buFont typeface="+mj-lt"/>
              <a:buAutoNum type="arabicPeriod"/>
            </a:pPr>
            <a:r>
              <a:rPr lang="en-US" sz="1300" b="0" dirty="0" smtClean="0">
                <a:solidFill>
                  <a:srgbClr val="000000"/>
                </a:solidFill>
                <a:latin typeface="Times New Roman"/>
                <a:cs typeface="Times New Roman"/>
              </a:rPr>
              <a:t>Why Ocean </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The Societal Benefits of Ocean- </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Technology (C. Brown, T. Platt and N. </a:t>
            </a:r>
            <a:r>
              <a:rPr lang="en-US" sz="1300" b="0" dirty="0" err="1" smtClean="0">
                <a:solidFill>
                  <a:srgbClr val="000000"/>
                </a:solidFill>
                <a:latin typeface="Times New Roman"/>
                <a:cs typeface="Times New Roman"/>
              </a:rPr>
              <a:t>Hoepffner</a:t>
            </a:r>
            <a:r>
              <a:rPr lang="en-US" sz="1300" b="0" dirty="0" smtClean="0">
                <a:solidFill>
                  <a:srgbClr val="000000"/>
                </a:solidFill>
                <a:latin typeface="Times New Roman"/>
                <a:cs typeface="Times New Roman"/>
              </a:rPr>
              <a:t>)</a:t>
            </a:r>
          </a:p>
          <a:p>
            <a:pPr marL="228600" indent="-228600">
              <a:buFont typeface="+mj-lt"/>
              <a:buAutoNum type="arabicPeriod"/>
            </a:pPr>
            <a:r>
              <a:rPr lang="en-US" sz="1300" b="0" dirty="0" smtClean="0">
                <a:solidFill>
                  <a:srgbClr val="000000"/>
                </a:solidFill>
                <a:latin typeface="Times New Roman"/>
                <a:cs typeface="Times New Roman"/>
              </a:rPr>
              <a:t>Remote Sensing in Fisheries and Aquaculture (M.-H. Forget, V. Stuart, T. Platt)</a:t>
            </a:r>
          </a:p>
          <a:p>
            <a:pPr marL="228600" indent="-228600">
              <a:buFont typeface="+mj-lt"/>
              <a:buAutoNum type="arabicPeriod"/>
            </a:pPr>
            <a:r>
              <a:rPr lang="en-US" sz="1300" b="0" dirty="0" smtClean="0">
                <a:solidFill>
                  <a:srgbClr val="000000"/>
                </a:solidFill>
                <a:latin typeface="Times New Roman"/>
                <a:cs typeface="Times New Roman"/>
              </a:rPr>
              <a:t>Partition of the Ocean into Ecological Provinces: Role of Ocean-</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Radiometry (M. Dowell and T. Platt) </a:t>
            </a:r>
          </a:p>
          <a:p>
            <a:pPr marL="228600" indent="-228600">
              <a:buFont typeface="+mj-lt"/>
              <a:buAutoNum type="arabicPeriod"/>
            </a:pPr>
            <a:r>
              <a:rPr lang="en-US" sz="1300" b="0" dirty="0" smtClean="0">
                <a:solidFill>
                  <a:srgbClr val="000000"/>
                </a:solidFill>
                <a:latin typeface="Times New Roman"/>
                <a:cs typeface="Times New Roman"/>
              </a:rPr>
              <a:t>Atmospheric Correction for Remotely-Sensed Ocean-</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Products (M. Wang)</a:t>
            </a:r>
          </a:p>
          <a:p>
            <a:pPr marL="0" indent="0">
              <a:buNone/>
            </a:pPr>
            <a:r>
              <a:rPr lang="en-US" sz="1800" b="1" dirty="0">
                <a:latin typeface="Times New Roman"/>
                <a:cs typeface="Times New Roman"/>
              </a:rPr>
              <a:t>Past (report </a:t>
            </a:r>
            <a:r>
              <a:rPr lang="en-US" sz="1800" b="1" dirty="0" smtClean="0">
                <a:latin typeface="Times New Roman"/>
                <a:cs typeface="Times New Roman"/>
              </a:rPr>
              <a:t>under press)</a:t>
            </a:r>
            <a:endParaRPr lang="en-US" sz="1800" b="0" dirty="0" smtClean="0">
              <a:solidFill>
                <a:srgbClr val="000000"/>
              </a:solidFill>
              <a:latin typeface="Times New Roman"/>
              <a:cs typeface="Times New Roman"/>
            </a:endParaRPr>
          </a:p>
          <a:p>
            <a:pPr marL="228600" indent="-228600">
              <a:buFont typeface="+mj-lt"/>
              <a:buAutoNum type="arabicPeriod"/>
            </a:pPr>
            <a:r>
              <a:rPr lang="en-US" sz="1300" b="0" dirty="0" smtClean="0">
                <a:solidFill>
                  <a:srgbClr val="000000"/>
                </a:solidFill>
                <a:latin typeface="Times New Roman"/>
                <a:cs typeface="Times New Roman"/>
              </a:rPr>
              <a:t>Bio-Optical Sensors on Argo Floats (H. </a:t>
            </a:r>
            <a:r>
              <a:rPr lang="en-US" sz="1300" b="0" dirty="0" err="1" smtClean="0">
                <a:solidFill>
                  <a:srgbClr val="000000"/>
                </a:solidFill>
                <a:latin typeface="Times New Roman"/>
                <a:cs typeface="Times New Roman"/>
              </a:rPr>
              <a:t>Claustre</a:t>
            </a:r>
            <a:r>
              <a:rPr lang="en-US" sz="1300" b="0" dirty="0" smtClean="0">
                <a:solidFill>
                  <a:srgbClr val="000000"/>
                </a:solidFill>
                <a:latin typeface="Times New Roman"/>
                <a:cs typeface="Times New Roman"/>
              </a:rPr>
              <a:t>)</a:t>
            </a:r>
          </a:p>
          <a:p>
            <a:pPr marL="228600" indent="-228600">
              <a:buFont typeface="+mj-lt"/>
              <a:buAutoNum type="arabicPeriod"/>
            </a:pPr>
            <a:r>
              <a:rPr lang="en-US" sz="1300" b="0" dirty="0" smtClean="0">
                <a:solidFill>
                  <a:srgbClr val="000000"/>
                </a:solidFill>
                <a:latin typeface="Times New Roman"/>
                <a:cs typeface="Times New Roman"/>
              </a:rPr>
              <a:t>Ocean color observations from the geostationary orbit (D. Antoine)</a:t>
            </a:r>
          </a:p>
          <a:p>
            <a:pPr marL="0" indent="0">
              <a:buNone/>
            </a:pPr>
            <a:r>
              <a:rPr lang="en-US" sz="1800" b="1" dirty="0" smtClean="0">
                <a:latin typeface="Times New Roman"/>
                <a:cs typeface="Times New Roman"/>
              </a:rPr>
              <a:t>Current</a:t>
            </a:r>
            <a:endParaRPr lang="en-US" sz="1800" b="1" dirty="0" smtClean="0">
              <a:solidFill>
                <a:srgbClr val="000000"/>
              </a:solidFill>
              <a:latin typeface="Times New Roman"/>
              <a:cs typeface="Times New Roman"/>
            </a:endParaRPr>
          </a:p>
          <a:p>
            <a:pPr marL="228600" indent="-228600">
              <a:buFont typeface="+mj-lt"/>
              <a:buAutoNum type="arabicPeriod"/>
            </a:pPr>
            <a:r>
              <a:rPr lang="en-US" sz="1300" b="0" dirty="0" smtClean="0">
                <a:solidFill>
                  <a:srgbClr val="000000"/>
                </a:solidFill>
                <a:latin typeface="Times New Roman"/>
                <a:cs typeface="Times New Roman"/>
              </a:rPr>
              <a:t>Calibration of Ocean-</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Sensors (R. </a:t>
            </a:r>
            <a:r>
              <a:rPr lang="en-US" sz="1300" b="0" dirty="0" err="1" smtClean="0">
                <a:solidFill>
                  <a:srgbClr val="000000"/>
                </a:solidFill>
                <a:latin typeface="Times New Roman"/>
                <a:cs typeface="Times New Roman"/>
              </a:rPr>
              <a:t>Frouin</a:t>
            </a:r>
            <a:r>
              <a:rPr lang="en-US" sz="1300" b="0" dirty="0" smtClean="0">
                <a:solidFill>
                  <a:srgbClr val="000000"/>
                </a:solidFill>
                <a:latin typeface="Times New Roman"/>
                <a:cs typeface="Times New Roman"/>
              </a:rPr>
              <a:t>)</a:t>
            </a:r>
          </a:p>
          <a:p>
            <a:pPr marL="228600" indent="-228600">
              <a:buFont typeface="+mj-lt"/>
              <a:buAutoNum type="arabicPeriod"/>
            </a:pPr>
            <a:r>
              <a:rPr lang="en-US" sz="1300" b="0" dirty="0" smtClean="0">
                <a:solidFill>
                  <a:srgbClr val="000000"/>
                </a:solidFill>
                <a:latin typeface="Times New Roman"/>
                <a:cs typeface="Times New Roman"/>
              </a:rPr>
              <a:t>Phytoplankton Functional Types (S. </a:t>
            </a:r>
            <a:r>
              <a:rPr lang="en-US" sz="1300" b="0" dirty="0" err="1" smtClean="0">
                <a:solidFill>
                  <a:srgbClr val="000000"/>
                </a:solidFill>
                <a:latin typeface="Times New Roman"/>
                <a:cs typeface="Times New Roman"/>
              </a:rPr>
              <a:t>Sathyendranath</a:t>
            </a:r>
            <a:r>
              <a:rPr lang="en-US" sz="1300" b="0" dirty="0" smtClean="0">
                <a:solidFill>
                  <a:srgbClr val="000000"/>
                </a:solidFill>
                <a:latin typeface="Times New Roman"/>
                <a:cs typeface="Times New Roman"/>
              </a:rPr>
              <a:t>)</a:t>
            </a:r>
          </a:p>
          <a:p>
            <a:pPr marL="228600" indent="-228600">
              <a:buFont typeface="+mj-lt"/>
              <a:buAutoNum type="arabicPeriod"/>
            </a:pPr>
            <a:r>
              <a:rPr lang="en-US" sz="1300" b="0" dirty="0" smtClean="0">
                <a:solidFill>
                  <a:srgbClr val="000000"/>
                </a:solidFill>
                <a:latin typeface="Times New Roman"/>
                <a:cs typeface="Times New Roman"/>
              </a:rPr>
              <a:t>Mission Requirements for Ocean </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Remote Sensing (C. McClain, G. Meister, P. </a:t>
            </a:r>
            <a:r>
              <a:rPr lang="en-US" sz="1300" b="0" dirty="0" err="1" smtClean="0">
                <a:solidFill>
                  <a:srgbClr val="000000"/>
                </a:solidFill>
                <a:latin typeface="Times New Roman"/>
                <a:cs typeface="Times New Roman"/>
              </a:rPr>
              <a:t>Bontempi</a:t>
            </a:r>
            <a:r>
              <a:rPr lang="en-US" sz="1300" b="0" dirty="0" smtClean="0">
                <a:solidFill>
                  <a:srgbClr val="000000"/>
                </a:solidFill>
                <a:latin typeface="Times New Roman"/>
                <a:cs typeface="Times New Roman"/>
              </a:rPr>
              <a:t>)</a:t>
            </a:r>
          </a:p>
          <a:p>
            <a:pPr marL="228600" indent="-228600">
              <a:buFont typeface="+mj-lt"/>
              <a:buAutoNum type="arabicPeriod"/>
            </a:pPr>
            <a:r>
              <a:rPr lang="en-US" sz="1300" b="0" dirty="0" smtClean="0">
                <a:solidFill>
                  <a:srgbClr val="000000"/>
                </a:solidFill>
                <a:latin typeface="Times New Roman"/>
                <a:cs typeface="Times New Roman"/>
              </a:rPr>
              <a:t>Harmful Algal Blooms (S. Bernard)</a:t>
            </a:r>
          </a:p>
          <a:p>
            <a:pPr marL="228600" indent="-228600">
              <a:buFont typeface="+mj-lt"/>
              <a:buAutoNum type="arabicPeriod"/>
            </a:pPr>
            <a:r>
              <a:rPr lang="en-US" sz="1300" b="0" dirty="0" smtClean="0">
                <a:solidFill>
                  <a:srgbClr val="000000"/>
                </a:solidFill>
                <a:latin typeface="Times New Roman"/>
                <a:cs typeface="Times New Roman"/>
              </a:rPr>
              <a:t>Polar Seas Ocean </a:t>
            </a:r>
            <a:r>
              <a:rPr lang="en-US" sz="1300" b="0" dirty="0" err="1" smtClean="0">
                <a:solidFill>
                  <a:srgbClr val="000000"/>
                </a:solidFill>
                <a:latin typeface="Times New Roman"/>
                <a:cs typeface="Times New Roman"/>
              </a:rPr>
              <a:t>Colour</a:t>
            </a:r>
            <a:r>
              <a:rPr lang="en-US" sz="1300" b="0" dirty="0" smtClean="0">
                <a:solidFill>
                  <a:srgbClr val="000000"/>
                </a:solidFill>
                <a:latin typeface="Times New Roman"/>
                <a:cs typeface="Times New Roman"/>
              </a:rPr>
              <a:t> Remote Sensing (M. </a:t>
            </a:r>
            <a:r>
              <a:rPr lang="en-US" sz="1300" b="0" dirty="0" err="1" smtClean="0">
                <a:solidFill>
                  <a:srgbClr val="000000"/>
                </a:solidFill>
                <a:latin typeface="Times New Roman"/>
                <a:cs typeface="Times New Roman"/>
              </a:rPr>
              <a:t>Babin</a:t>
            </a:r>
            <a:r>
              <a:rPr lang="en-US" sz="1300" b="0" dirty="0" smtClean="0">
                <a:solidFill>
                  <a:srgbClr val="000000"/>
                </a:solidFill>
                <a:latin typeface="Times New Roman"/>
                <a:cs typeface="Times New Roman"/>
              </a:rPr>
              <a:t>)</a:t>
            </a:r>
          </a:p>
          <a:p>
            <a:pPr marL="228600" indent="-228600">
              <a:buFont typeface="+mj-lt"/>
              <a:buAutoNum type="arabicPeriod"/>
            </a:pPr>
            <a:r>
              <a:rPr lang="en-US" sz="1300" dirty="0" err="1" smtClean="0">
                <a:solidFill>
                  <a:srgbClr val="000000"/>
                </a:solidFill>
                <a:latin typeface="Times New Roman"/>
                <a:cs typeface="Times New Roman"/>
              </a:rPr>
              <a:t>Intercomparison</a:t>
            </a:r>
            <a:r>
              <a:rPr lang="en-US" sz="1300" dirty="0" smtClean="0">
                <a:solidFill>
                  <a:srgbClr val="000000"/>
                </a:solidFill>
                <a:latin typeface="Times New Roman"/>
                <a:cs typeface="Times New Roman"/>
              </a:rPr>
              <a:t> of retrieval algorithms in coastal waters (K. Ruddick)</a:t>
            </a:r>
            <a:endParaRPr lang="en-US" sz="1300" b="0" dirty="0" smtClean="0">
              <a:solidFill>
                <a:srgbClr val="000000"/>
              </a:solidFill>
              <a:latin typeface="Times New Roman"/>
              <a:cs typeface="Times New Roman"/>
            </a:endParaRPr>
          </a:p>
          <a:p>
            <a:pPr marL="228600" indent="-228600">
              <a:buFont typeface="+mj-lt"/>
              <a:buAutoNum type="arabicPeriod"/>
            </a:pPr>
            <a:endParaRPr lang="en-US" sz="1400" b="0" dirty="0" smtClean="0">
              <a:solidFill>
                <a:srgbClr val="000000"/>
              </a:solidFill>
              <a:latin typeface="Times New Roman"/>
              <a:cs typeface="Times New Roman"/>
            </a:endParaRPr>
          </a:p>
        </p:txBody>
      </p:sp>
    </p:spTree>
    <p:extLst>
      <p:ext uri="{BB962C8B-B14F-4D97-AF65-F5344CB8AC3E}">
        <p14:creationId xmlns:p14="http://schemas.microsoft.com/office/powerpoint/2010/main" val="39856120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1388</Words>
  <Application>Microsoft Macintosh PowerPoint</Application>
  <PresentationFormat>Présentation à l'écran (4:3)</PresentationFormat>
  <Paragraphs>133</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david</dc:creator>
  <cp:lastModifiedBy>David Antoine</cp:lastModifiedBy>
  <cp:revision>94</cp:revision>
  <dcterms:created xsi:type="dcterms:W3CDTF">2011-02-07T16:46:36Z</dcterms:created>
  <dcterms:modified xsi:type="dcterms:W3CDTF">2012-04-24T15:22:52Z</dcterms:modified>
</cp:coreProperties>
</file>