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Default Extension="pdf" ContentType="application/pdf"/>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Default Extension="tiff" ContentType="image/tiff"/>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2"/>
  </p:notesMasterIdLst>
  <p:sldIdLst>
    <p:sldId id="257" r:id="rId3"/>
    <p:sldId id="258" r:id="rId4"/>
    <p:sldId id="280" r:id="rId5"/>
    <p:sldId id="259" r:id="rId6"/>
    <p:sldId id="260" r:id="rId7"/>
    <p:sldId id="273" r:id="rId8"/>
    <p:sldId id="275" r:id="rId9"/>
    <p:sldId id="276" r:id="rId10"/>
    <p:sldId id="277" r:id="rId11"/>
    <p:sldId id="278" r:id="rId12"/>
    <p:sldId id="279" r:id="rId13"/>
    <p:sldId id="283" r:id="rId14"/>
    <p:sldId id="264" r:id="rId15"/>
    <p:sldId id="281" r:id="rId16"/>
    <p:sldId id="265" r:id="rId17"/>
    <p:sldId id="266" r:id="rId18"/>
    <p:sldId id="267" r:id="rId19"/>
    <p:sldId id="271" r:id="rId20"/>
    <p:sldId id="272"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07" autoAdjust="0"/>
    <p:restoredTop sz="94660"/>
  </p:normalViewPr>
  <p:slideViewPr>
    <p:cSldViewPr snapToGrid="0" snapToObjects="1">
      <p:cViewPr>
        <p:scale>
          <a:sx n="100" d="100"/>
          <a:sy n="100" d="100"/>
        </p:scale>
        <p:origin x="-72"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F6B5BE-0BE5-3C43-9A00-61B1CC02AC26}" type="datetimeFigureOut">
              <a:rPr lang="en-US" smtClean="0"/>
              <a:pPr/>
              <a:t>5/13/2010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879E83-8D75-CE44-B405-BCC712ADDA9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p:cNvSpPr>
          <p:nvPr>
            <p:ph type="sldImg"/>
          </p:nvPr>
        </p:nvSpPr>
        <p:spPr bwMode="auto">
          <a:noFill/>
          <a:ln>
            <a:solidFill>
              <a:srgbClr val="000000"/>
            </a:solidFill>
            <a:miter lim="800000"/>
            <a:headEnd/>
            <a:tailEnd/>
          </a:ln>
        </p:spPr>
      </p:sp>
      <p:sp>
        <p:nvSpPr>
          <p:cNvPr id="30723" name="Rectangle 3"/>
          <p:cNvSpPr>
            <a:spLocks noGrp="1"/>
          </p:cNvSpPr>
          <p:nvPr>
            <p:ph type="body" idx="1"/>
          </p:nvPr>
        </p:nvSpPr>
        <p:spPr bwMode="auto">
          <a:noFill/>
        </p:spPr>
        <p:txBody>
          <a:bodyPr/>
          <a:lstStyle/>
          <a:p>
            <a:endParaRPr lang="en-US">
              <a:ea typeface="ＭＳ Ｐゴシック" pitchFamily="-109" charset="-128"/>
              <a:cs typeface="ＭＳ Ｐゴシック" pitchFamily="-109"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Coastal stations. Atmospheric correction issue.</a:t>
            </a:r>
            <a:endParaRPr lang="en-US" dirty="0"/>
          </a:p>
        </p:txBody>
      </p:sp>
      <p:sp>
        <p:nvSpPr>
          <p:cNvPr id="4" name="Slide Number Placeholder 3"/>
          <p:cNvSpPr>
            <a:spLocks noGrp="1"/>
          </p:cNvSpPr>
          <p:nvPr>
            <p:ph type="sldNum" sz="quarter" idx="10"/>
          </p:nvPr>
        </p:nvSpPr>
        <p:spPr/>
        <p:txBody>
          <a:bodyPr/>
          <a:lstStyle/>
          <a:p>
            <a:fld id="{7FE04565-AA7D-BF47-93B4-2ABBD43AB5B0}"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p:cNvSpPr>
          <p:nvPr>
            <p:ph type="sldImg"/>
          </p:nvPr>
        </p:nvSpPr>
        <p:spPr bwMode="auto">
          <a:noFill/>
          <a:ln>
            <a:solidFill>
              <a:srgbClr val="000000"/>
            </a:solidFill>
            <a:miter lim="800000"/>
            <a:headEnd/>
            <a:tailEnd/>
          </a:ln>
        </p:spPr>
      </p:sp>
      <p:sp>
        <p:nvSpPr>
          <p:cNvPr id="36867" name="Rectangle 3"/>
          <p:cNvSpPr>
            <a:spLocks noGrp="1"/>
          </p:cNvSpPr>
          <p:nvPr>
            <p:ph type="body" idx="1"/>
          </p:nvPr>
        </p:nvSpPr>
        <p:spPr bwMode="auto">
          <a:noFill/>
        </p:spPr>
        <p:txBody>
          <a:bodyPr/>
          <a:lstStyle/>
          <a:p>
            <a:endParaRPr lang="en-US">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p:cNvSpPr>
          <p:nvPr>
            <p:ph type="sldImg"/>
          </p:nvPr>
        </p:nvSpPr>
        <p:spPr bwMode="auto">
          <a:noFill/>
          <a:ln>
            <a:solidFill>
              <a:srgbClr val="000000"/>
            </a:solidFill>
            <a:miter lim="800000"/>
            <a:headEnd/>
            <a:tailEnd/>
          </a:ln>
        </p:spPr>
      </p:sp>
      <p:sp>
        <p:nvSpPr>
          <p:cNvPr id="29699" name="Rectangle 3"/>
          <p:cNvSpPr>
            <a:spLocks noGrp="1"/>
          </p:cNvSpPr>
          <p:nvPr>
            <p:ph type="body" idx="1"/>
          </p:nvPr>
        </p:nvSpPr>
        <p:spPr bwMode="auto">
          <a:noFill/>
        </p:spPr>
        <p:txBody>
          <a:bodyPr/>
          <a:lstStyle/>
          <a:p>
            <a:pPr>
              <a:spcBef>
                <a:spcPct val="0"/>
              </a:spcBef>
            </a:pPr>
            <a:r>
              <a:rPr lang="en-US" sz="1400">
                <a:latin typeface="Arial" charset="0"/>
                <a:ea typeface="ＭＳ Ｐゴシック" charset="-128"/>
                <a:cs typeface="ＭＳ Ｐゴシック" charset="-128"/>
              </a:rPr>
              <a:t>Particle Size Distribution (PSD) slope (upper left image), particle concentration for a differential size class (upper right image) and bio-volume (Integral of PSD by volume; lower right image). These products are obtained using  a mix of bio-optical modeling of b</a:t>
            </a:r>
            <a:r>
              <a:rPr lang="en-US" sz="1400" baseline="-25000">
                <a:latin typeface="Arial" charset="0"/>
                <a:ea typeface="ＭＳ Ｐゴシック" charset="-128"/>
                <a:cs typeface="ＭＳ Ｐゴシック" charset="-128"/>
              </a:rPr>
              <a:t>bp</a:t>
            </a:r>
            <a:r>
              <a:rPr lang="en-US" sz="1400">
                <a:latin typeface="Arial" charset="0"/>
                <a:ea typeface="ＭＳ Ｐゴシック" charset="-128"/>
                <a:cs typeface="ＭＳ Ｐゴシック" charset="-128"/>
              </a:rPr>
              <a:t>(λ) and Mie theory calculations. The maps were derived using monthly global SeaWiFS normalized water-leaving radiance observations.  </a:t>
            </a:r>
          </a:p>
          <a:p>
            <a:endParaRPr lang="en-US">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p:cNvSpPr>
          <p:nvPr>
            <p:ph type="sldImg"/>
          </p:nvPr>
        </p:nvSpPr>
        <p:spPr bwMode="auto">
          <a:noFill/>
          <a:ln>
            <a:solidFill>
              <a:srgbClr val="000000"/>
            </a:solidFill>
            <a:miter lim="800000"/>
            <a:headEnd/>
            <a:tailEnd/>
          </a:ln>
        </p:spPr>
      </p:sp>
      <p:sp>
        <p:nvSpPr>
          <p:cNvPr id="38915" name="Rectangle 3"/>
          <p:cNvSpPr>
            <a:spLocks noGrp="1"/>
          </p:cNvSpPr>
          <p:nvPr>
            <p:ph type="body" idx="1"/>
          </p:nvPr>
        </p:nvSpPr>
        <p:spPr bwMode="auto">
          <a:noFill/>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the </a:t>
            </a:r>
            <a:r>
              <a:rPr lang="en-US" dirty="0" err="1" smtClean="0"/>
              <a:t>future:Web</a:t>
            </a:r>
            <a:r>
              <a:rPr lang="en-US" dirty="0" smtClean="0"/>
              <a:t>-based, user-friendly interface with slicing &amp; dicing capability</a:t>
            </a:r>
          </a:p>
          <a:p>
            <a:endParaRPr lang="en-US" dirty="0">
              <a:ea typeface="ＭＳ Ｐゴシック" charset="-128"/>
              <a:cs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p:cNvSpPr>
          <p:nvPr>
            <p:ph type="sldImg"/>
          </p:nvPr>
        </p:nvSpPr>
        <p:spPr bwMode="auto">
          <a:noFill/>
          <a:ln>
            <a:solidFill>
              <a:srgbClr val="000000"/>
            </a:solidFill>
            <a:miter lim="800000"/>
            <a:headEnd/>
            <a:tailEnd/>
          </a:ln>
        </p:spPr>
      </p:sp>
      <p:sp>
        <p:nvSpPr>
          <p:cNvPr id="40963" name="Rectangle 3"/>
          <p:cNvSpPr>
            <a:spLocks noGrp="1"/>
          </p:cNvSpPr>
          <p:nvPr>
            <p:ph type="body" idx="1"/>
          </p:nvPr>
        </p:nvSpPr>
        <p:spPr bwMode="auto">
          <a:noFill/>
        </p:spPr>
        <p:txBody>
          <a:bodyPr/>
          <a:lstStyle/>
          <a:p>
            <a:endParaRPr lang="en-US">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p:cNvSpPr>
          <p:nvPr>
            <p:ph type="sldImg"/>
          </p:nvPr>
        </p:nvSpPr>
        <p:spPr bwMode="auto">
          <a:noFill/>
          <a:ln>
            <a:solidFill>
              <a:srgbClr val="000000"/>
            </a:solidFill>
            <a:miter lim="800000"/>
            <a:headEnd/>
            <a:tailEnd/>
          </a:ln>
        </p:spPr>
      </p:sp>
      <p:sp>
        <p:nvSpPr>
          <p:cNvPr id="49155" name="Rectangle 3"/>
          <p:cNvSpPr>
            <a:spLocks noGrp="1"/>
          </p:cNvSpPr>
          <p:nvPr>
            <p:ph type="body" idx="1"/>
          </p:nvPr>
        </p:nvSpPr>
        <p:spPr bwMode="auto">
          <a:noFill/>
        </p:spPr>
        <p:txBody>
          <a:bodyPr/>
          <a:lstStyle/>
          <a:p>
            <a:endParaRPr lang="en-US">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p:cNvSpPr>
          <p:nvPr>
            <p:ph type="sldImg"/>
          </p:nvPr>
        </p:nvSpPr>
        <p:spPr bwMode="auto">
          <a:noFill/>
          <a:ln>
            <a:solidFill>
              <a:srgbClr val="000000"/>
            </a:solidFill>
            <a:miter lim="800000"/>
            <a:headEnd/>
            <a:tailEnd/>
          </a:ln>
        </p:spPr>
      </p:sp>
      <p:sp>
        <p:nvSpPr>
          <p:cNvPr id="51203" name="Rectangle 3"/>
          <p:cNvSpPr>
            <a:spLocks noGrp="1"/>
          </p:cNvSpPr>
          <p:nvPr>
            <p:ph type="body" idx="1"/>
          </p:nvPr>
        </p:nvSpPr>
        <p:spPr bwMode="auto">
          <a:noFill/>
        </p:spPr>
        <p:txBody>
          <a:bodyPr/>
          <a:lstStyle/>
          <a:p>
            <a:endParaRPr lang="en-US">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Multiple satellites into</a:t>
            </a:r>
            <a:r>
              <a:rPr lang="en-US" baseline="0" dirty="0" smtClean="0"/>
              <a:t> a constellation. Ocean Color (UCSB) and PAR (R. </a:t>
            </a:r>
            <a:r>
              <a:rPr lang="en-US" baseline="0" dirty="0" err="1" smtClean="0"/>
              <a:t>Frouin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C879E83-8D75-CE44-B405-BCC712ADDA97}"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p:cNvSpPr>
          <p:nvPr>
            <p:ph type="sldImg"/>
          </p:nvPr>
        </p:nvSpPr>
        <p:spPr bwMode="auto">
          <a:noFill/>
          <a:ln>
            <a:solidFill>
              <a:srgbClr val="000000"/>
            </a:solidFill>
            <a:miter lim="800000"/>
            <a:headEnd/>
            <a:tailEnd/>
          </a:ln>
        </p:spPr>
      </p:sp>
      <p:sp>
        <p:nvSpPr>
          <p:cNvPr id="32771" name="Rectangle 3"/>
          <p:cNvSpPr>
            <a:spLocks noGrp="1"/>
          </p:cNvSpPr>
          <p:nvPr>
            <p:ph type="body" idx="1"/>
          </p:nvPr>
        </p:nvSpPr>
        <p:spPr bwMode="auto">
          <a:noFill/>
        </p:spPr>
        <p:txBody>
          <a:bodyPr/>
          <a:lstStyle/>
          <a:p>
            <a:endParaRPr lang="en-US">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p:cNvSpPr>
          <p:nvPr>
            <p:ph type="sldImg"/>
          </p:nvPr>
        </p:nvSpPr>
        <p:spPr bwMode="auto">
          <a:noFill/>
          <a:ln>
            <a:solidFill>
              <a:srgbClr val="000000"/>
            </a:solidFill>
            <a:miter lim="800000"/>
            <a:headEnd/>
            <a:tailEnd/>
          </a:ln>
        </p:spPr>
      </p:sp>
      <p:sp>
        <p:nvSpPr>
          <p:cNvPr id="34819" name="Rectangle 3"/>
          <p:cNvSpPr>
            <a:spLocks noGrp="1"/>
          </p:cNvSpPr>
          <p:nvPr>
            <p:ph type="body" idx="1"/>
          </p:nvPr>
        </p:nvSpPr>
        <p:spPr bwMode="auto">
          <a:noFill/>
        </p:spPr>
        <p:txBody>
          <a:bodyPr/>
          <a:lstStyle/>
          <a:p>
            <a:endParaRPr lang="en-US" dirty="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a:lstStyle/>
          <a:p>
            <a:r>
              <a:rPr lang="en-US" dirty="0" smtClean="0">
                <a:ea typeface="ＭＳ Ｐゴシック" charset="-128"/>
                <a:cs typeface="ＭＳ Ｐゴシック" charset="-128"/>
              </a:rPr>
              <a:t>Validation products at the same time as the products- Other products like PSD.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a:lstStyle/>
          <a:p>
            <a:r>
              <a:rPr lang="en-US" dirty="0" smtClean="0">
                <a:ea typeface="ＭＳ Ｐゴシック" pitchFamily="-106" charset="-128"/>
                <a:cs typeface="ＭＳ Ｐゴシック" pitchFamily="-106" charset="-128"/>
              </a:rPr>
              <a:t>Daily L3b data. Talk about other products: uncertainties, data origin, daily, 4-D, 8-D, Monthly (individual sensors and merged). Merged </a:t>
            </a:r>
            <a:r>
              <a:rPr lang="en-US" dirty="0" err="1" smtClean="0">
                <a:ea typeface="ＭＳ Ｐゴシック" pitchFamily="-106" charset="-128"/>
                <a:cs typeface="ＭＳ Ｐゴシック" pitchFamily="-106" charset="-128"/>
              </a:rPr>
              <a:t>SeaWiFS</a:t>
            </a:r>
            <a:r>
              <a:rPr lang="en-US" dirty="0" smtClean="0">
                <a:ea typeface="ＭＳ Ｐゴシック" pitchFamily="-106" charset="-128"/>
                <a:cs typeface="ＭＳ Ｐゴシック" pitchFamily="-106" charset="-128"/>
              </a:rPr>
              <a:t>-AQUA (to</a:t>
            </a:r>
            <a:r>
              <a:rPr lang="en-US" baseline="0" dirty="0" smtClean="0">
                <a:ea typeface="ＭＳ Ｐゴシック" pitchFamily="-106" charset="-128"/>
                <a:cs typeface="ＭＳ Ｐゴシック" pitchFamily="-106" charset="-128"/>
              </a:rPr>
              <a:t> be produced and distributed by OBPG soon). And Merged </a:t>
            </a:r>
            <a:r>
              <a:rPr lang="en-US" baseline="0" dirty="0" err="1" smtClean="0">
                <a:ea typeface="ＭＳ Ｐゴシック" pitchFamily="-106" charset="-128"/>
                <a:cs typeface="ＭＳ Ｐゴシック" pitchFamily="-106" charset="-128"/>
              </a:rPr>
              <a:t>SeaWiFS</a:t>
            </a:r>
            <a:r>
              <a:rPr lang="en-US" baseline="0" dirty="0" smtClean="0">
                <a:ea typeface="ＭＳ Ｐゴシック" pitchFamily="-106" charset="-128"/>
                <a:cs typeface="ＭＳ Ｐゴシック" pitchFamily="-106" charset="-128"/>
              </a:rPr>
              <a:t>-AQUA-MERIS (at UCSB). Tests on-going for adding Terra to the mix.</a:t>
            </a:r>
            <a:endParaRPr lang="en-US" dirty="0">
              <a:ea typeface="ＭＳ Ｐゴシック" pitchFamily="-106" charset="-128"/>
              <a:cs typeface="ＭＳ Ｐゴシック" pitchFamily="-106"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Numbers have changed because of recent reprocessing of </a:t>
            </a:r>
            <a:r>
              <a:rPr lang="en-US" dirty="0" err="1" smtClean="0"/>
              <a:t>SeaWiFS</a:t>
            </a:r>
            <a:r>
              <a:rPr lang="en-US" dirty="0" smtClean="0"/>
              <a:t>. AQUA and MERIS are being reprocessed</a:t>
            </a:r>
            <a:endParaRPr lang="en-US" dirty="0"/>
          </a:p>
        </p:txBody>
      </p:sp>
      <p:sp>
        <p:nvSpPr>
          <p:cNvPr id="4" name="Slide Number Placeholder 3"/>
          <p:cNvSpPr>
            <a:spLocks noGrp="1"/>
          </p:cNvSpPr>
          <p:nvPr>
            <p:ph type="sldNum" sz="quarter" idx="10"/>
          </p:nvPr>
        </p:nvSpPr>
        <p:spPr/>
        <p:txBody>
          <a:bodyPr/>
          <a:lstStyle/>
          <a:p>
            <a:fld id="{7FE04565-AA7D-BF47-93B4-2ABBD43AB5B0}"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daily uncertainty map show a wide range of variation with complex and uneven patterns that generally depends on which sensor or combination of sensors were available at each particular bin and how close the modeled and satellite </a:t>
            </a:r>
            <a:r>
              <a:rPr lang="en-US" sz="1200" kern="1200" dirty="0" err="1" smtClean="0">
                <a:solidFill>
                  <a:schemeClr val="tx1"/>
                </a:solidFill>
                <a:latin typeface="+mn-lt"/>
                <a:ea typeface="+mn-ea"/>
                <a:cs typeface="+mn-cs"/>
              </a:rPr>
              <a:t>NLw(</a:t>
            </a:r>
            <a:r>
              <a:rPr lang="en-US" sz="1200" kern="1200" dirty="0" err="1" smtClean="0">
                <a:solidFill>
                  <a:schemeClr val="tx1"/>
                </a:solidFill>
                <a:latin typeface="+mn-lt"/>
                <a:ea typeface="+mn-ea"/>
                <a:cs typeface="+mn-cs"/>
                <a:sym typeface="Symbol"/>
              </a:rPr>
              <a:t></a:t>
            </a:r>
            <a:r>
              <a:rPr lang="en-US" sz="1200" kern="1200" dirty="0" smtClean="0">
                <a:solidFill>
                  <a:schemeClr val="tx1"/>
                </a:solidFill>
                <a:latin typeface="+mn-lt"/>
                <a:ea typeface="+mn-ea"/>
                <a:cs typeface="+mn-cs"/>
              </a:rPr>
              <a:t>) spectra are (see </a:t>
            </a:r>
            <a:r>
              <a:rPr lang="en-US" sz="1200" kern="1200" dirty="0" err="1" smtClean="0">
                <a:solidFill>
                  <a:schemeClr val="tx1"/>
                </a:solidFill>
                <a:latin typeface="+mn-lt"/>
                <a:ea typeface="+mn-ea"/>
                <a:cs typeface="+mn-cs"/>
              </a:rPr>
              <a:t>Maritorena</a:t>
            </a:r>
            <a:r>
              <a:rPr lang="en-US" sz="1200" kern="1200" dirty="0" smtClean="0">
                <a:solidFill>
                  <a:schemeClr val="tx1"/>
                </a:solidFill>
                <a:latin typeface="+mn-lt"/>
                <a:ea typeface="+mn-ea"/>
                <a:cs typeface="+mn-cs"/>
              </a:rPr>
              <a:t> et al., 2005).</a:t>
            </a:r>
            <a:r>
              <a:rPr lang="en-US" dirty="0" smtClean="0"/>
              <a:t> </a:t>
            </a:r>
            <a:r>
              <a:rPr lang="en-US" sz="1200" kern="1200" dirty="0" smtClean="0">
                <a:solidFill>
                  <a:schemeClr val="tx1"/>
                </a:solidFill>
                <a:latin typeface="+mn-lt"/>
                <a:ea typeface="+mn-ea"/>
                <a:cs typeface="+mn-cs"/>
              </a:rPr>
              <a:t>Uncertainties for the multi-day (composite) imagery can be calculated as sigma</a:t>
            </a:r>
            <a:r>
              <a:rPr lang="en-US" sz="1200" kern="1200" baseline="0" dirty="0" smtClean="0">
                <a:solidFill>
                  <a:schemeClr val="tx1"/>
                </a:solidFill>
                <a:latin typeface="+mn-lt"/>
                <a:ea typeface="+mn-ea"/>
                <a:cs typeface="+mn-cs"/>
              </a:rPr>
              <a:t> = sqrt(1/(sum(1/sigma_day^2))) </a:t>
            </a:r>
            <a:r>
              <a:rPr lang="en-US" sz="1200" kern="1200" dirty="0" smtClean="0">
                <a:solidFill>
                  <a:schemeClr val="tx1"/>
                </a:solidFill>
                <a:latin typeface="+mn-lt"/>
                <a:ea typeface="+mn-ea"/>
                <a:cs typeface="+mn-cs"/>
              </a:rPr>
              <a:t>under the assumption that the error is independent from one day to the next. Consequently the multi-days error estimates decrease as the number of days of data increases and the uncertainties for the composite imagery (figure 10B) are generally much smoother and lower than the daily values.</a:t>
            </a:r>
          </a:p>
          <a:p>
            <a:endParaRPr lang="en-US" dirty="0"/>
          </a:p>
        </p:txBody>
      </p:sp>
      <p:sp>
        <p:nvSpPr>
          <p:cNvPr id="4" name="Slide Number Placeholder 3"/>
          <p:cNvSpPr>
            <a:spLocks noGrp="1"/>
          </p:cNvSpPr>
          <p:nvPr>
            <p:ph type="sldNum" sz="quarter" idx="10"/>
          </p:nvPr>
        </p:nvSpPr>
        <p:spPr/>
        <p:txBody>
          <a:bodyPr/>
          <a:lstStyle/>
          <a:p>
            <a:fld id="{7FE04565-AA7D-BF47-93B4-2ABBD43AB5B0}"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symmetrical distribution observed for the three GSM01 retrievals indicates that the inversion does not introduce a bias (or a very small one in the case of CDM). Updates or improved parameterization of the model should result in the improvement in the CDM uncertainty estimates.</a:t>
            </a:r>
            <a:r>
              <a:rPr lang="en-US" dirty="0" smtClean="0"/>
              <a:t> </a:t>
            </a:r>
            <a:endParaRPr lang="en-US" dirty="0"/>
          </a:p>
        </p:txBody>
      </p:sp>
      <p:sp>
        <p:nvSpPr>
          <p:cNvPr id="4" name="Slide Number Placeholder 3"/>
          <p:cNvSpPr>
            <a:spLocks noGrp="1"/>
          </p:cNvSpPr>
          <p:nvPr>
            <p:ph type="sldNum" sz="quarter" idx="10"/>
          </p:nvPr>
        </p:nvSpPr>
        <p:spPr/>
        <p:txBody>
          <a:bodyPr/>
          <a:lstStyle/>
          <a:p>
            <a:fld id="{7FE04565-AA7D-BF47-93B4-2ABBD43AB5B0}"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DA1570D-F805-A142-AC42-981EC73668F3}" type="datetimeFigureOut">
              <a:rPr lang="en-US" smtClean="0"/>
              <a:pPr/>
              <a:t>5/13/2010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DE055F-09CA-764D-9866-02B99C7D362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A1570D-F805-A142-AC42-981EC73668F3}" type="datetimeFigureOut">
              <a:rPr lang="en-US" smtClean="0"/>
              <a:pPr/>
              <a:t>5/13/2010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DE055F-09CA-764D-9866-02B99C7D362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A1570D-F805-A142-AC42-981EC73668F3}" type="datetimeFigureOut">
              <a:rPr lang="en-US" smtClean="0"/>
              <a:pPr/>
              <a:t>5/13/2010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DE055F-09CA-764D-9866-02B99C7D362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4E3A4333-22EE-2944-9DED-C15301FC6F95}" type="datetime1">
              <a:rPr lang="en-US"/>
              <a:pPr/>
              <a:t>5/13/2010</a:t>
            </a:fld>
            <a:endParaRPr lang="en-US"/>
          </a:p>
        </p:txBody>
      </p:sp>
      <p:sp>
        <p:nvSpPr>
          <p:cNvPr id="5" name="Footer Placeholder 4"/>
          <p:cNvSpPr>
            <a:spLocks noGrp="1"/>
          </p:cNvSpPr>
          <p:nvPr>
            <p:ph type="ftr" sz="quarter" idx="11"/>
          </p:nvPr>
        </p:nvSpPr>
        <p:spPr/>
        <p:txBody>
          <a:bodyPr/>
          <a:lstStyle>
            <a:lvl1pPr>
              <a:defRPr/>
            </a:lvl1pPr>
          </a:lstStyle>
          <a:p>
            <a:r>
              <a:rPr lang="en-US"/>
              <a:t>OCRT Meeting - 4-6 May, 2009 - New York City, NY</a:t>
            </a:r>
          </a:p>
        </p:txBody>
      </p:sp>
      <p:sp>
        <p:nvSpPr>
          <p:cNvPr id="6" name="Slide Number Placeholder 5"/>
          <p:cNvSpPr>
            <a:spLocks noGrp="1"/>
          </p:cNvSpPr>
          <p:nvPr>
            <p:ph type="sldNum" sz="quarter" idx="12"/>
          </p:nvPr>
        </p:nvSpPr>
        <p:spPr/>
        <p:txBody>
          <a:bodyPr/>
          <a:lstStyle>
            <a:lvl1pPr>
              <a:defRPr/>
            </a:lvl1pPr>
          </a:lstStyle>
          <a:p>
            <a:fld id="{291873AF-2AEA-8347-81C5-3BCA95CD0236}"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D94FED8-1E82-6843-9C16-3E274515728A}" type="datetime1">
              <a:rPr lang="en-US"/>
              <a:pPr/>
              <a:t>5/13/2010</a:t>
            </a:fld>
            <a:endParaRPr lang="en-US"/>
          </a:p>
        </p:txBody>
      </p:sp>
      <p:sp>
        <p:nvSpPr>
          <p:cNvPr id="5" name="Footer Placeholder 4"/>
          <p:cNvSpPr>
            <a:spLocks noGrp="1"/>
          </p:cNvSpPr>
          <p:nvPr>
            <p:ph type="ftr" sz="quarter" idx="11"/>
          </p:nvPr>
        </p:nvSpPr>
        <p:spPr/>
        <p:txBody>
          <a:bodyPr/>
          <a:lstStyle>
            <a:lvl1pPr>
              <a:defRPr/>
            </a:lvl1pPr>
          </a:lstStyle>
          <a:p>
            <a:r>
              <a:rPr lang="en-US"/>
              <a:t>OCRT Meeting - 4-6 May, 2009 - New York City, NY</a:t>
            </a:r>
          </a:p>
        </p:txBody>
      </p:sp>
      <p:sp>
        <p:nvSpPr>
          <p:cNvPr id="6" name="Slide Number Placeholder 5"/>
          <p:cNvSpPr>
            <a:spLocks noGrp="1"/>
          </p:cNvSpPr>
          <p:nvPr>
            <p:ph type="sldNum" sz="quarter" idx="12"/>
          </p:nvPr>
        </p:nvSpPr>
        <p:spPr/>
        <p:txBody>
          <a:bodyPr/>
          <a:lstStyle>
            <a:lvl1pPr>
              <a:defRPr/>
            </a:lvl1pPr>
          </a:lstStyle>
          <a:p>
            <a:fld id="{0136C273-C332-2248-AD9D-7038E9062549}"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B190ED2B-F76B-004B-BFCF-271313F0CF02}" type="datetime1">
              <a:rPr lang="en-US"/>
              <a:pPr/>
              <a:t>5/13/2010</a:t>
            </a:fld>
            <a:endParaRPr lang="en-US"/>
          </a:p>
        </p:txBody>
      </p:sp>
      <p:sp>
        <p:nvSpPr>
          <p:cNvPr id="5" name="Footer Placeholder 4"/>
          <p:cNvSpPr>
            <a:spLocks noGrp="1"/>
          </p:cNvSpPr>
          <p:nvPr>
            <p:ph type="ftr" sz="quarter" idx="11"/>
          </p:nvPr>
        </p:nvSpPr>
        <p:spPr/>
        <p:txBody>
          <a:bodyPr/>
          <a:lstStyle>
            <a:lvl1pPr>
              <a:defRPr/>
            </a:lvl1pPr>
          </a:lstStyle>
          <a:p>
            <a:r>
              <a:rPr lang="en-US"/>
              <a:t>OCRT Meeting - 4-6 May, 2009 - New York City, NY</a:t>
            </a:r>
          </a:p>
        </p:txBody>
      </p:sp>
      <p:sp>
        <p:nvSpPr>
          <p:cNvPr id="6" name="Slide Number Placeholder 5"/>
          <p:cNvSpPr>
            <a:spLocks noGrp="1"/>
          </p:cNvSpPr>
          <p:nvPr>
            <p:ph type="sldNum" sz="quarter" idx="12"/>
          </p:nvPr>
        </p:nvSpPr>
        <p:spPr/>
        <p:txBody>
          <a:bodyPr/>
          <a:lstStyle>
            <a:lvl1pPr>
              <a:defRPr/>
            </a:lvl1pPr>
          </a:lstStyle>
          <a:p>
            <a:fld id="{3C02CAAD-100C-F142-BD8C-255003C80C33}"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DC35BE95-AEA6-B444-9556-D1D3BECE74C9}" type="datetime1">
              <a:rPr lang="en-US"/>
              <a:pPr/>
              <a:t>5/13/2010</a:t>
            </a:fld>
            <a:endParaRPr lang="en-US"/>
          </a:p>
        </p:txBody>
      </p:sp>
      <p:sp>
        <p:nvSpPr>
          <p:cNvPr id="6" name="Footer Placeholder 4"/>
          <p:cNvSpPr>
            <a:spLocks noGrp="1"/>
          </p:cNvSpPr>
          <p:nvPr>
            <p:ph type="ftr" sz="quarter" idx="11"/>
          </p:nvPr>
        </p:nvSpPr>
        <p:spPr/>
        <p:txBody>
          <a:bodyPr/>
          <a:lstStyle>
            <a:lvl1pPr>
              <a:defRPr/>
            </a:lvl1pPr>
          </a:lstStyle>
          <a:p>
            <a:r>
              <a:rPr lang="en-US"/>
              <a:t>OCRT Meeting - 4-6 May, 2009 - New York City, NY</a:t>
            </a:r>
          </a:p>
        </p:txBody>
      </p:sp>
      <p:sp>
        <p:nvSpPr>
          <p:cNvPr id="7" name="Slide Number Placeholder 5"/>
          <p:cNvSpPr>
            <a:spLocks noGrp="1"/>
          </p:cNvSpPr>
          <p:nvPr>
            <p:ph type="sldNum" sz="quarter" idx="12"/>
          </p:nvPr>
        </p:nvSpPr>
        <p:spPr/>
        <p:txBody>
          <a:bodyPr/>
          <a:lstStyle>
            <a:lvl1pPr>
              <a:defRPr/>
            </a:lvl1pPr>
          </a:lstStyle>
          <a:p>
            <a:fld id="{D3EE6C39-D22E-644E-97EC-1FB094CBD7F5}"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6EB8FE94-F004-9C4C-944D-C40AA1C8EACF}" type="datetime1">
              <a:rPr lang="en-US"/>
              <a:pPr/>
              <a:t>5/13/2010</a:t>
            </a:fld>
            <a:endParaRPr lang="en-US"/>
          </a:p>
        </p:txBody>
      </p:sp>
      <p:sp>
        <p:nvSpPr>
          <p:cNvPr id="8" name="Footer Placeholder 4"/>
          <p:cNvSpPr>
            <a:spLocks noGrp="1"/>
          </p:cNvSpPr>
          <p:nvPr>
            <p:ph type="ftr" sz="quarter" idx="11"/>
          </p:nvPr>
        </p:nvSpPr>
        <p:spPr/>
        <p:txBody>
          <a:bodyPr/>
          <a:lstStyle>
            <a:lvl1pPr>
              <a:defRPr/>
            </a:lvl1pPr>
          </a:lstStyle>
          <a:p>
            <a:r>
              <a:rPr lang="en-US"/>
              <a:t>OCRT Meeting - 4-6 May, 2009 - New York City, NY</a:t>
            </a:r>
          </a:p>
        </p:txBody>
      </p:sp>
      <p:sp>
        <p:nvSpPr>
          <p:cNvPr id="9" name="Slide Number Placeholder 5"/>
          <p:cNvSpPr>
            <a:spLocks noGrp="1"/>
          </p:cNvSpPr>
          <p:nvPr>
            <p:ph type="sldNum" sz="quarter" idx="12"/>
          </p:nvPr>
        </p:nvSpPr>
        <p:spPr/>
        <p:txBody>
          <a:bodyPr/>
          <a:lstStyle>
            <a:lvl1pPr>
              <a:defRPr/>
            </a:lvl1pPr>
          </a:lstStyle>
          <a:p>
            <a:fld id="{749E85CF-1EDB-F944-A6FD-95FD879DAADF}"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1D45E849-D19F-9C43-92A9-015AA141F71A}" type="datetime1">
              <a:rPr lang="en-US"/>
              <a:pPr/>
              <a:t>5/13/2010</a:t>
            </a:fld>
            <a:endParaRPr lang="en-US"/>
          </a:p>
        </p:txBody>
      </p:sp>
      <p:sp>
        <p:nvSpPr>
          <p:cNvPr id="4" name="Footer Placeholder 4"/>
          <p:cNvSpPr>
            <a:spLocks noGrp="1"/>
          </p:cNvSpPr>
          <p:nvPr>
            <p:ph type="ftr" sz="quarter" idx="11"/>
          </p:nvPr>
        </p:nvSpPr>
        <p:spPr/>
        <p:txBody>
          <a:bodyPr/>
          <a:lstStyle>
            <a:lvl1pPr>
              <a:defRPr/>
            </a:lvl1pPr>
          </a:lstStyle>
          <a:p>
            <a:r>
              <a:rPr lang="en-US"/>
              <a:t>OCRT Meeting - 4-6 May, 2009 - New York City, NY</a:t>
            </a:r>
          </a:p>
        </p:txBody>
      </p:sp>
      <p:sp>
        <p:nvSpPr>
          <p:cNvPr id="5" name="Slide Number Placeholder 5"/>
          <p:cNvSpPr>
            <a:spLocks noGrp="1"/>
          </p:cNvSpPr>
          <p:nvPr>
            <p:ph type="sldNum" sz="quarter" idx="12"/>
          </p:nvPr>
        </p:nvSpPr>
        <p:spPr/>
        <p:txBody>
          <a:bodyPr/>
          <a:lstStyle>
            <a:lvl1pPr>
              <a:defRPr/>
            </a:lvl1pPr>
          </a:lstStyle>
          <a:p>
            <a:fld id="{614FD188-72D0-154E-B225-4BF9D1C3704A}"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217E02B3-04AB-174B-A1DD-730F0527F69A}" type="datetime1">
              <a:rPr lang="en-US"/>
              <a:pPr/>
              <a:t>5/13/2010</a:t>
            </a:fld>
            <a:endParaRPr lang="en-US"/>
          </a:p>
        </p:txBody>
      </p:sp>
      <p:sp>
        <p:nvSpPr>
          <p:cNvPr id="3" name="Footer Placeholder 4"/>
          <p:cNvSpPr>
            <a:spLocks noGrp="1"/>
          </p:cNvSpPr>
          <p:nvPr>
            <p:ph type="ftr" sz="quarter" idx="11"/>
          </p:nvPr>
        </p:nvSpPr>
        <p:spPr/>
        <p:txBody>
          <a:bodyPr/>
          <a:lstStyle>
            <a:lvl1pPr>
              <a:defRPr/>
            </a:lvl1pPr>
          </a:lstStyle>
          <a:p>
            <a:r>
              <a:rPr lang="en-US"/>
              <a:t>OCRT Meeting - 4-6 May, 2009 - New York City, NY</a:t>
            </a:r>
          </a:p>
        </p:txBody>
      </p:sp>
      <p:sp>
        <p:nvSpPr>
          <p:cNvPr id="4" name="Slide Number Placeholder 5"/>
          <p:cNvSpPr>
            <a:spLocks noGrp="1"/>
          </p:cNvSpPr>
          <p:nvPr>
            <p:ph type="sldNum" sz="quarter" idx="12"/>
          </p:nvPr>
        </p:nvSpPr>
        <p:spPr/>
        <p:txBody>
          <a:bodyPr/>
          <a:lstStyle>
            <a:lvl1pPr>
              <a:defRPr/>
            </a:lvl1pPr>
          </a:lstStyle>
          <a:p>
            <a:fld id="{5D88C84E-B4FA-784C-AFFB-A59A6ACDD88A}"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89848244-AE57-B044-9F12-96633A4DC748}" type="datetime1">
              <a:rPr lang="en-US"/>
              <a:pPr/>
              <a:t>5/13/2010</a:t>
            </a:fld>
            <a:endParaRPr lang="en-US"/>
          </a:p>
        </p:txBody>
      </p:sp>
      <p:sp>
        <p:nvSpPr>
          <p:cNvPr id="6" name="Footer Placeholder 4"/>
          <p:cNvSpPr>
            <a:spLocks noGrp="1"/>
          </p:cNvSpPr>
          <p:nvPr>
            <p:ph type="ftr" sz="quarter" idx="11"/>
          </p:nvPr>
        </p:nvSpPr>
        <p:spPr/>
        <p:txBody>
          <a:bodyPr/>
          <a:lstStyle>
            <a:lvl1pPr>
              <a:defRPr/>
            </a:lvl1pPr>
          </a:lstStyle>
          <a:p>
            <a:r>
              <a:rPr lang="en-US"/>
              <a:t>OCRT Meeting - 4-6 May, 2009 - New York City, NY</a:t>
            </a:r>
          </a:p>
        </p:txBody>
      </p:sp>
      <p:sp>
        <p:nvSpPr>
          <p:cNvPr id="7" name="Slide Number Placeholder 5"/>
          <p:cNvSpPr>
            <a:spLocks noGrp="1"/>
          </p:cNvSpPr>
          <p:nvPr>
            <p:ph type="sldNum" sz="quarter" idx="12"/>
          </p:nvPr>
        </p:nvSpPr>
        <p:spPr/>
        <p:txBody>
          <a:bodyPr/>
          <a:lstStyle>
            <a:lvl1pPr>
              <a:defRPr/>
            </a:lvl1pPr>
          </a:lstStyle>
          <a:p>
            <a:fld id="{A5FD9FBD-9A90-D842-B72F-3BC7D23D314E}"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A1570D-F805-A142-AC42-981EC73668F3}" type="datetimeFigureOut">
              <a:rPr lang="en-US" smtClean="0"/>
              <a:pPr/>
              <a:t>5/13/2010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DE055F-09CA-764D-9866-02B99C7D362C}"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B92DF80D-2EB7-364C-898C-2D3DFD025F0D}" type="datetime1">
              <a:rPr lang="en-US"/>
              <a:pPr/>
              <a:t>5/13/2010</a:t>
            </a:fld>
            <a:endParaRPr lang="en-US"/>
          </a:p>
        </p:txBody>
      </p:sp>
      <p:sp>
        <p:nvSpPr>
          <p:cNvPr id="6" name="Footer Placeholder 4"/>
          <p:cNvSpPr>
            <a:spLocks noGrp="1"/>
          </p:cNvSpPr>
          <p:nvPr>
            <p:ph type="ftr" sz="quarter" idx="11"/>
          </p:nvPr>
        </p:nvSpPr>
        <p:spPr/>
        <p:txBody>
          <a:bodyPr/>
          <a:lstStyle>
            <a:lvl1pPr>
              <a:defRPr/>
            </a:lvl1pPr>
          </a:lstStyle>
          <a:p>
            <a:r>
              <a:rPr lang="en-US"/>
              <a:t>OCRT Meeting - 4-6 May, 2009 - New York City, NY</a:t>
            </a:r>
          </a:p>
        </p:txBody>
      </p:sp>
      <p:sp>
        <p:nvSpPr>
          <p:cNvPr id="7" name="Slide Number Placeholder 5"/>
          <p:cNvSpPr>
            <a:spLocks noGrp="1"/>
          </p:cNvSpPr>
          <p:nvPr>
            <p:ph type="sldNum" sz="quarter" idx="12"/>
          </p:nvPr>
        </p:nvSpPr>
        <p:spPr/>
        <p:txBody>
          <a:bodyPr/>
          <a:lstStyle>
            <a:lvl1pPr>
              <a:defRPr/>
            </a:lvl1pPr>
          </a:lstStyle>
          <a:p>
            <a:fld id="{DEB537FD-0E51-F246-994E-43B994029592}"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AC5FC11-0283-5D4E-AA1A-0A597885D771}" type="datetime1">
              <a:rPr lang="en-US"/>
              <a:pPr/>
              <a:t>5/13/2010</a:t>
            </a:fld>
            <a:endParaRPr lang="en-US"/>
          </a:p>
        </p:txBody>
      </p:sp>
      <p:sp>
        <p:nvSpPr>
          <p:cNvPr id="5" name="Footer Placeholder 4"/>
          <p:cNvSpPr>
            <a:spLocks noGrp="1"/>
          </p:cNvSpPr>
          <p:nvPr>
            <p:ph type="ftr" sz="quarter" idx="11"/>
          </p:nvPr>
        </p:nvSpPr>
        <p:spPr/>
        <p:txBody>
          <a:bodyPr/>
          <a:lstStyle>
            <a:lvl1pPr>
              <a:defRPr/>
            </a:lvl1pPr>
          </a:lstStyle>
          <a:p>
            <a:r>
              <a:rPr lang="en-US"/>
              <a:t>OCRT Meeting - 4-6 May, 2009 - New York City, NY</a:t>
            </a:r>
          </a:p>
        </p:txBody>
      </p:sp>
      <p:sp>
        <p:nvSpPr>
          <p:cNvPr id="6" name="Slide Number Placeholder 5"/>
          <p:cNvSpPr>
            <a:spLocks noGrp="1"/>
          </p:cNvSpPr>
          <p:nvPr>
            <p:ph type="sldNum" sz="quarter" idx="12"/>
          </p:nvPr>
        </p:nvSpPr>
        <p:spPr/>
        <p:txBody>
          <a:bodyPr/>
          <a:lstStyle>
            <a:lvl1pPr>
              <a:defRPr/>
            </a:lvl1pPr>
          </a:lstStyle>
          <a:p>
            <a:fld id="{1977E2E7-6E76-934A-BB4D-F4CBB722258A}"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55BDC9A-73DD-994B-8BDB-F4878339008C}" type="datetime1">
              <a:rPr lang="en-US"/>
              <a:pPr/>
              <a:t>5/13/2010</a:t>
            </a:fld>
            <a:endParaRPr lang="en-US"/>
          </a:p>
        </p:txBody>
      </p:sp>
      <p:sp>
        <p:nvSpPr>
          <p:cNvPr id="5" name="Footer Placeholder 4"/>
          <p:cNvSpPr>
            <a:spLocks noGrp="1"/>
          </p:cNvSpPr>
          <p:nvPr>
            <p:ph type="ftr" sz="quarter" idx="11"/>
          </p:nvPr>
        </p:nvSpPr>
        <p:spPr/>
        <p:txBody>
          <a:bodyPr/>
          <a:lstStyle>
            <a:lvl1pPr>
              <a:defRPr/>
            </a:lvl1pPr>
          </a:lstStyle>
          <a:p>
            <a:r>
              <a:rPr lang="en-US"/>
              <a:t>OCRT Meeting - 4-6 May, 2009 - New York City, NY</a:t>
            </a:r>
          </a:p>
        </p:txBody>
      </p:sp>
      <p:sp>
        <p:nvSpPr>
          <p:cNvPr id="6" name="Slide Number Placeholder 5"/>
          <p:cNvSpPr>
            <a:spLocks noGrp="1"/>
          </p:cNvSpPr>
          <p:nvPr>
            <p:ph type="sldNum" sz="quarter" idx="12"/>
          </p:nvPr>
        </p:nvSpPr>
        <p:spPr/>
        <p:txBody>
          <a:bodyPr/>
          <a:lstStyle>
            <a:lvl1pPr>
              <a:defRPr/>
            </a:lvl1pPr>
          </a:lstStyle>
          <a:p>
            <a:fld id="{F98878EF-C984-E24F-8068-A0D8A84D27D2}"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A1570D-F805-A142-AC42-981EC73668F3}" type="datetimeFigureOut">
              <a:rPr lang="en-US" smtClean="0"/>
              <a:pPr/>
              <a:t>5/13/2010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DE055F-09CA-764D-9866-02B99C7D362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DA1570D-F805-A142-AC42-981EC73668F3}" type="datetimeFigureOut">
              <a:rPr lang="en-US" smtClean="0"/>
              <a:pPr/>
              <a:t>5/13/2010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DE055F-09CA-764D-9866-02B99C7D362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DA1570D-F805-A142-AC42-981EC73668F3}" type="datetimeFigureOut">
              <a:rPr lang="en-US" smtClean="0"/>
              <a:pPr/>
              <a:t>5/13/2010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DE055F-09CA-764D-9866-02B99C7D362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DA1570D-F805-A142-AC42-981EC73668F3}" type="datetimeFigureOut">
              <a:rPr lang="en-US" smtClean="0"/>
              <a:pPr/>
              <a:t>5/13/2010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DE055F-09CA-764D-9866-02B99C7D362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A1570D-F805-A142-AC42-981EC73668F3}" type="datetimeFigureOut">
              <a:rPr lang="en-US" smtClean="0"/>
              <a:pPr/>
              <a:t>5/13/2010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DE055F-09CA-764D-9866-02B99C7D362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A1570D-F805-A142-AC42-981EC73668F3}" type="datetimeFigureOut">
              <a:rPr lang="en-US" smtClean="0"/>
              <a:pPr/>
              <a:t>5/13/2010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DE055F-09CA-764D-9866-02B99C7D362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A1570D-F805-A142-AC42-981EC73668F3}" type="datetimeFigureOut">
              <a:rPr lang="en-US" smtClean="0"/>
              <a:pPr/>
              <a:t>5/13/2010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DE055F-09CA-764D-9866-02B99C7D362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A1570D-F805-A142-AC42-981EC73668F3}" type="datetimeFigureOut">
              <a:rPr lang="en-US" smtClean="0"/>
              <a:pPr/>
              <a:t>5/13/2010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DE055F-09CA-764D-9866-02B99C7D362C}"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3AD8BDB2-E027-9D47-8D5C-1F09D39A3FDC}" type="datetime1">
              <a:rPr lang="en-US"/>
              <a:pPr/>
              <a:t>5/13/2010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r>
              <a:rPr lang="en-US"/>
              <a:t>OCRT Meeting - 4-6 May, 2009 - New York City, NY</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CB5DF315-3BBE-644F-8B50-733D82C2114F}" type="slidenum">
              <a:rPr lang="en-US"/>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40.png"/><Relationship Id="rId4" Type="http://schemas.openxmlformats.org/officeDocument/2006/relationships/image" Target="../media/image40.pdf"/></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hyperlink" Target="ftp://ftp.oceancolor.ucsb.edu/pub/org/oceancolor/MEaSUREs" TargetMode="External"/><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hyperlink" Target="http://dub-oceancolor.icess.ucsb.edu:8080/opendap/"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iki.icess.ucsb.edu/measures/index.php/Main_page" TargetMode="External"/><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45.tif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hyperlink" Target="ftp://ftp.oceancolor.ucsb.edu/pub/org/oceancolor/MEaSUREs" TargetMode="External"/><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hyperlink" Target="http://dub-oceancolor.icess.ucsb.edu:8080/opendap/"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6.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ctrTitle"/>
          </p:nvPr>
        </p:nvSpPr>
        <p:spPr/>
        <p:txBody>
          <a:bodyPr>
            <a:normAutofit fontScale="90000"/>
          </a:bodyPr>
          <a:lstStyle/>
          <a:p>
            <a:pPr marL="457200" indent="-457200"/>
            <a:r>
              <a:rPr lang="en-US" sz="2400" b="1" dirty="0" smtClean="0">
                <a:latin typeface="Arial Bold"/>
                <a:cs typeface="Arial Bold"/>
              </a:rPr>
              <a:t>Update on the Ocean Color </a:t>
            </a:r>
            <a:r>
              <a:rPr lang="en-US" sz="2400" b="1" dirty="0" err="1" smtClean="0">
                <a:latin typeface="Arial Bold"/>
                <a:cs typeface="Arial Bold"/>
              </a:rPr>
              <a:t>MEaSUREs</a:t>
            </a:r>
            <a:r>
              <a:rPr lang="en-US" sz="2400" b="1" dirty="0" smtClean="0">
                <a:latin typeface="Arial Bold"/>
                <a:cs typeface="Arial Bold"/>
              </a:rPr>
              <a:t> Project</a:t>
            </a:r>
            <a:br>
              <a:rPr lang="en-US" sz="2400" b="1" dirty="0" smtClean="0">
                <a:latin typeface="Arial Bold"/>
                <a:cs typeface="Arial Bold"/>
              </a:rPr>
            </a:br>
            <a:r>
              <a:rPr lang="en-US" sz="2400" b="1" dirty="0" smtClean="0">
                <a:latin typeface="Arial Bold"/>
                <a:cs typeface="Arial Bold"/>
              </a:rPr>
              <a:t>Current and future evaluation products</a:t>
            </a:r>
            <a:r>
              <a:rPr lang="en-US" sz="2000" b="1" dirty="0" smtClean="0">
                <a:latin typeface="Arial" pitchFamily="-109" charset="0"/>
                <a:ea typeface="ＭＳ Ｐゴシック" pitchFamily="-109" charset="-128"/>
                <a:cs typeface="ＭＳ Ｐゴシック" pitchFamily="-109" charset="-128"/>
              </a:rPr>
              <a:t/>
            </a:r>
            <a:br>
              <a:rPr lang="en-US" sz="2000" b="1" dirty="0" smtClean="0">
                <a:latin typeface="Arial" pitchFamily="-109" charset="0"/>
                <a:ea typeface="ＭＳ Ｐゴシック" pitchFamily="-109" charset="-128"/>
                <a:cs typeface="ＭＳ Ｐゴシック" pitchFamily="-109" charset="-128"/>
              </a:rPr>
            </a:br>
            <a:r>
              <a:rPr lang="en-US" sz="2000" dirty="0">
                <a:latin typeface="Arial" pitchFamily="-109" charset="0"/>
                <a:ea typeface="ＭＳ Ｐゴシック" pitchFamily="-109" charset="-128"/>
                <a:cs typeface="ＭＳ Ｐゴシック" pitchFamily="-109" charset="-128"/>
              </a:rPr>
              <a:t> </a:t>
            </a:r>
            <a:br>
              <a:rPr lang="en-US" sz="2000" dirty="0">
                <a:latin typeface="Arial" pitchFamily="-109" charset="0"/>
                <a:ea typeface="ＭＳ Ｐゴシック" pitchFamily="-109" charset="-128"/>
                <a:cs typeface="ＭＳ Ｐゴシック" pitchFamily="-109" charset="-128"/>
              </a:rPr>
            </a:br>
            <a:r>
              <a:rPr lang="en-US" sz="1600" dirty="0">
                <a:latin typeface="Arial Rounded MT Bold" pitchFamily="-109" charset="0"/>
                <a:ea typeface="ＭＳ Ｐゴシック" pitchFamily="-109" charset="-128"/>
                <a:cs typeface="ＭＳ Ｐゴシック" pitchFamily="-109" charset="-128"/>
              </a:rPr>
              <a:t>S. Maritorena</a:t>
            </a:r>
            <a:r>
              <a:rPr lang="en-US" sz="1600" baseline="30000" dirty="0">
                <a:latin typeface="Arial Rounded MT Bold" pitchFamily="-109" charset="0"/>
                <a:ea typeface="ＭＳ Ｐゴシック" pitchFamily="-109" charset="-128"/>
                <a:cs typeface="ＭＳ Ｐゴシック" pitchFamily="-109" charset="-128"/>
              </a:rPr>
              <a:t>1</a:t>
            </a:r>
            <a:r>
              <a:rPr lang="en-US" sz="1600" dirty="0">
                <a:latin typeface="Arial Rounded MT Bold" pitchFamily="-109" charset="0"/>
                <a:ea typeface="ＭＳ Ｐゴシック" pitchFamily="-109" charset="-128"/>
                <a:cs typeface="ＭＳ Ｐゴシック" pitchFamily="-109" charset="-128"/>
              </a:rPr>
              <a:t>, J. Frew</a:t>
            </a:r>
            <a:r>
              <a:rPr lang="en-US" sz="1600" baseline="30000" dirty="0">
                <a:latin typeface="Arial Rounded MT Bold" pitchFamily="-109" charset="0"/>
                <a:ea typeface="ＭＳ Ｐゴシック" pitchFamily="-109" charset="-128"/>
                <a:cs typeface="ＭＳ Ｐゴシック" pitchFamily="-109" charset="-128"/>
              </a:rPr>
              <a:t>2</a:t>
            </a:r>
            <a:r>
              <a:rPr lang="en-US" sz="1600" dirty="0">
                <a:latin typeface="Arial Rounded MT Bold" pitchFamily="-109" charset="0"/>
                <a:ea typeface="ＭＳ Ｐゴシック" pitchFamily="-109" charset="-128"/>
                <a:cs typeface="ＭＳ Ｐゴシック" pitchFamily="-109" charset="-128"/>
              </a:rPr>
              <a:t>, N.B. Nelson</a:t>
            </a:r>
            <a:r>
              <a:rPr lang="en-US" sz="1600" baseline="30000" dirty="0">
                <a:latin typeface="Arial Rounded MT Bold" pitchFamily="-109" charset="0"/>
                <a:ea typeface="ＭＳ Ｐゴシック" pitchFamily="-109" charset="-128"/>
                <a:cs typeface="ＭＳ Ｐゴシック" pitchFamily="-109" charset="-128"/>
              </a:rPr>
              <a:t>1</a:t>
            </a:r>
            <a:r>
              <a:rPr lang="en-US" sz="1600" dirty="0">
                <a:latin typeface="Arial Rounded MT Bold" pitchFamily="-109" charset="0"/>
                <a:ea typeface="ＭＳ Ｐゴシック" pitchFamily="-109" charset="-128"/>
                <a:cs typeface="ＭＳ Ｐゴシック" pitchFamily="-109" charset="-128"/>
              </a:rPr>
              <a:t>, D.A. Siegel</a:t>
            </a:r>
            <a:r>
              <a:rPr lang="en-US" sz="1600" baseline="30000" dirty="0">
                <a:latin typeface="Arial Rounded MT Bold" pitchFamily="-109" charset="0"/>
                <a:ea typeface="ＭＳ Ｐゴシック" pitchFamily="-109" charset="-128"/>
                <a:cs typeface="ＭＳ Ｐゴシック" pitchFamily="-109" charset="-128"/>
              </a:rPr>
              <a:t>1,3</a:t>
            </a:r>
            <a:r>
              <a:rPr lang="en-US" sz="1600" dirty="0">
                <a:latin typeface="Arial Rounded MT Bold" pitchFamily="-109" charset="0"/>
                <a:ea typeface="ＭＳ Ｐゴシック" pitchFamily="-109" charset="-128"/>
                <a:cs typeface="ＭＳ Ｐゴシック" pitchFamily="-109" charset="-128"/>
              </a:rPr>
              <a:t>, M. </a:t>
            </a:r>
            <a:r>
              <a:rPr lang="en-US" sz="1600" dirty="0" smtClean="0">
                <a:latin typeface="Arial Rounded MT Bold" pitchFamily="-109" charset="0"/>
                <a:ea typeface="ＭＳ Ｐゴシック" pitchFamily="-109" charset="-128"/>
                <a:cs typeface="ＭＳ Ｐゴシック" pitchFamily="-109" charset="-128"/>
              </a:rPr>
              <a:t>Behrenfeld</a:t>
            </a:r>
            <a:r>
              <a:rPr lang="en-US" sz="1600" baseline="30000" dirty="0" smtClean="0">
                <a:latin typeface="Arial Rounded MT Bold" pitchFamily="-109" charset="0"/>
                <a:ea typeface="ＭＳ Ｐゴシック" pitchFamily="-109" charset="-128"/>
                <a:cs typeface="ＭＳ Ｐゴシック" pitchFamily="-109" charset="-128"/>
              </a:rPr>
              <a:t>4</a:t>
            </a:r>
            <a:br>
              <a:rPr lang="en-US" sz="1600" baseline="30000" dirty="0" smtClean="0">
                <a:latin typeface="Arial Rounded MT Bold" pitchFamily="-109" charset="0"/>
                <a:ea typeface="ＭＳ Ｐゴシック" pitchFamily="-109" charset="-128"/>
                <a:cs typeface="ＭＳ Ｐゴシック" pitchFamily="-109" charset="-128"/>
              </a:rPr>
            </a:br>
            <a:r>
              <a:rPr lang="en-US" sz="1600" dirty="0" smtClean="0">
                <a:latin typeface="Arial Rounded MT Bold" pitchFamily="-109" charset="0"/>
                <a:ea typeface="ＭＳ Ｐゴシック" pitchFamily="-109" charset="-128"/>
                <a:cs typeface="ＭＳ Ｐゴシック" pitchFamily="-109" charset="-128"/>
              </a:rPr>
              <a:t>and the OBPG at GSFC</a:t>
            </a:r>
            <a:endParaRPr lang="en-US" dirty="0">
              <a:ea typeface="ＭＳ Ｐゴシック" pitchFamily="-109" charset="-128"/>
              <a:cs typeface="ＭＳ Ｐゴシック" pitchFamily="-109" charset="-128"/>
            </a:endParaRPr>
          </a:p>
        </p:txBody>
      </p:sp>
      <p:sp>
        <p:nvSpPr>
          <p:cNvPr id="15363" name="Subtitle 2"/>
          <p:cNvSpPr>
            <a:spLocks noGrp="1"/>
          </p:cNvSpPr>
          <p:nvPr>
            <p:ph type="subTitle" idx="1"/>
          </p:nvPr>
        </p:nvSpPr>
        <p:spPr>
          <a:xfrm>
            <a:off x="914400" y="4457700"/>
            <a:ext cx="7543800" cy="1143000"/>
          </a:xfrm>
        </p:spPr>
        <p:txBody>
          <a:bodyPr/>
          <a:lstStyle/>
          <a:p>
            <a:pPr marL="742950" indent="-742950" algn="l" eaLnBrk="1" hangingPunct="1"/>
            <a:r>
              <a:rPr lang="en-US" sz="1200" smtClean="0">
                <a:solidFill>
                  <a:srgbClr val="898989"/>
                </a:solidFill>
                <a:latin typeface="Arial Rounded MT Bold" pitchFamily="-109" charset="0"/>
                <a:ea typeface="ＭＳ Ｐゴシック" pitchFamily="-109" charset="-128"/>
                <a:cs typeface="ＭＳ Ｐゴシック" pitchFamily="-109" charset="-128"/>
              </a:rPr>
              <a:t>1. Institute for Computational Earth System Science, University of California at Santa Barbara</a:t>
            </a:r>
          </a:p>
          <a:p>
            <a:pPr marL="742950" indent="-742950" algn="l" eaLnBrk="1" hangingPunct="1"/>
            <a:r>
              <a:rPr lang="en-US" sz="1200" smtClean="0">
                <a:solidFill>
                  <a:srgbClr val="898989"/>
                </a:solidFill>
                <a:latin typeface="Arial Rounded MT Bold" pitchFamily="-109" charset="0"/>
                <a:ea typeface="ＭＳ Ｐゴシック" pitchFamily="-109" charset="-128"/>
                <a:cs typeface="ＭＳ Ｐゴシック" pitchFamily="-109" charset="-128"/>
              </a:rPr>
              <a:t>2. Bren School of Environmental Science &amp; Management, University of California at Santa Barbara</a:t>
            </a:r>
          </a:p>
          <a:p>
            <a:pPr marL="742950" indent="-742950" algn="l" eaLnBrk="1" hangingPunct="1"/>
            <a:r>
              <a:rPr lang="en-US" sz="1200" smtClean="0">
                <a:solidFill>
                  <a:srgbClr val="898989"/>
                </a:solidFill>
                <a:latin typeface="Arial Rounded MT Bold" pitchFamily="-109" charset="0"/>
                <a:ea typeface="ＭＳ Ｐゴシック" pitchFamily="-109" charset="-128"/>
                <a:cs typeface="ＭＳ Ｐゴシック" pitchFamily="-109" charset="-128"/>
              </a:rPr>
              <a:t>3. Department of Geography, University of California at Santa Barbara</a:t>
            </a:r>
          </a:p>
          <a:p>
            <a:pPr marL="742950" indent="-742950" algn="l" eaLnBrk="1" hangingPunct="1"/>
            <a:r>
              <a:rPr lang="en-US" sz="1200" smtClean="0">
                <a:solidFill>
                  <a:srgbClr val="898989"/>
                </a:solidFill>
                <a:latin typeface="Arial Rounded MT Bold" pitchFamily="-109" charset="0"/>
                <a:ea typeface="ＭＳ Ｐゴシック" pitchFamily="-109" charset="-128"/>
                <a:cs typeface="ＭＳ Ｐゴシック" pitchFamily="-109" charset="-128"/>
              </a:rPr>
              <a:t>4. Department of Botany and Plant Pathology, Oregon State University, Corvallis, Oregon</a:t>
            </a:r>
          </a:p>
          <a:p>
            <a:pPr marL="742950" indent="-742950" algn="l" eaLnBrk="1" hangingPunct="1"/>
            <a:endParaRPr lang="en-US" sz="1200" smtClean="0">
              <a:solidFill>
                <a:srgbClr val="898989"/>
              </a:solidFill>
              <a:latin typeface="Arial Rounded MT Bold" pitchFamily="-109" charset="0"/>
              <a:ea typeface="ＭＳ Ｐゴシック" pitchFamily="-109" charset="-128"/>
              <a:cs typeface="ＭＳ Ｐゴシック" pitchFamily="-109" charset="-128"/>
            </a:endParaRPr>
          </a:p>
          <a:p>
            <a:pPr marL="742950" indent="-742950" algn="l" eaLnBrk="1" hangingPunct="1"/>
            <a:endParaRPr lang="en-US" sz="1200" smtClean="0">
              <a:solidFill>
                <a:srgbClr val="898989"/>
              </a:solidFill>
              <a:ea typeface="ＭＳ Ｐゴシック" pitchFamily="-109" charset="-128"/>
              <a:cs typeface="ＭＳ Ｐゴシック" pitchFamily="-109" charset="-128"/>
            </a:endParaRPr>
          </a:p>
        </p:txBody>
      </p:sp>
      <p:sp>
        <p:nvSpPr>
          <p:cNvPr id="4" name="Footer Placeholder 3"/>
          <p:cNvSpPr>
            <a:spLocks noGrp="1"/>
          </p:cNvSpPr>
          <p:nvPr>
            <p:ph type="ftr" sz="quarter" idx="11"/>
          </p:nvPr>
        </p:nvSpPr>
        <p:spPr>
          <a:xfrm>
            <a:off x="5486400" y="6457948"/>
            <a:ext cx="3505200" cy="365125"/>
          </a:xfrm>
        </p:spPr>
        <p:txBody>
          <a:bodyPr/>
          <a:lstStyle/>
          <a:p>
            <a:r>
              <a:rPr lang="en-US" dirty="0">
                <a:solidFill>
                  <a:srgbClr val="BFBFBF"/>
                </a:solidFill>
              </a:rPr>
              <a:t>OCRT Meeting</a:t>
            </a:r>
            <a:r>
              <a:rPr lang="en-US" dirty="0" smtClean="0">
                <a:solidFill>
                  <a:srgbClr val="BFBFBF"/>
                </a:solidFill>
              </a:rPr>
              <a:t> – 11-13 </a:t>
            </a:r>
            <a:r>
              <a:rPr lang="en-US" dirty="0">
                <a:solidFill>
                  <a:srgbClr val="BFBFBF"/>
                </a:solidFill>
              </a:rPr>
              <a:t>May, </a:t>
            </a:r>
            <a:r>
              <a:rPr lang="en-US" dirty="0" smtClean="0">
                <a:solidFill>
                  <a:srgbClr val="BFBFBF"/>
                </a:solidFill>
              </a:rPr>
              <a:t>2010 </a:t>
            </a:r>
            <a:r>
              <a:rPr lang="en-US" dirty="0">
                <a:solidFill>
                  <a:srgbClr val="BFBFBF"/>
                </a:solidFill>
              </a:rPr>
              <a:t>- New</a:t>
            </a:r>
            <a:r>
              <a:rPr lang="en-US" dirty="0" smtClean="0">
                <a:solidFill>
                  <a:srgbClr val="BFBFBF"/>
                </a:solidFill>
              </a:rPr>
              <a:t> Orleans</a:t>
            </a:r>
            <a:endParaRPr lang="en-US" dirty="0">
              <a:solidFill>
                <a:srgbClr val="BFBFBF"/>
              </a:solidFill>
            </a:endParaRPr>
          </a:p>
        </p:txBody>
      </p:sp>
      <p:pic>
        <p:nvPicPr>
          <p:cNvPr id="15365" name="Picture 67"/>
          <p:cNvPicPr>
            <a:picLocks noChangeAspect="1"/>
          </p:cNvPicPr>
          <p:nvPr/>
        </p:nvPicPr>
        <p:blipFill>
          <a:blip r:embed="rId3"/>
          <a:srcRect/>
          <a:stretch>
            <a:fillRect/>
          </a:stretch>
        </p:blipFill>
        <p:spPr bwMode="auto">
          <a:xfrm>
            <a:off x="242888" y="5600700"/>
            <a:ext cx="1343025" cy="1117600"/>
          </a:xfrm>
          <a:prstGeom prst="rect">
            <a:avLst/>
          </a:prstGeom>
          <a:noFill/>
          <a:ln w="9525">
            <a:noFill/>
            <a:miter lim="800000"/>
            <a:headEnd/>
            <a:tailEnd/>
          </a:ln>
        </p:spPr>
      </p:pic>
      <p:pic>
        <p:nvPicPr>
          <p:cNvPr id="15366" name="Picture 9"/>
          <p:cNvPicPr>
            <a:picLocks noChangeAspect="1" noChangeArrowheads="1"/>
          </p:cNvPicPr>
          <p:nvPr/>
        </p:nvPicPr>
        <p:blipFill>
          <a:blip r:embed="rId4"/>
          <a:srcRect/>
          <a:stretch>
            <a:fillRect/>
          </a:stretch>
        </p:blipFill>
        <p:spPr bwMode="auto">
          <a:xfrm>
            <a:off x="242888" y="244475"/>
            <a:ext cx="2249487" cy="949325"/>
          </a:xfrm>
          <a:prstGeom prst="rect">
            <a:avLst/>
          </a:prstGeom>
          <a:noFill/>
          <a:ln w="9525">
            <a:noFill/>
            <a:miter lim="800000"/>
            <a:headEnd/>
            <a:tailEnd/>
          </a:ln>
        </p:spPr>
      </p:pic>
      <p:pic>
        <p:nvPicPr>
          <p:cNvPr id="15367" name="Picture 186"/>
          <p:cNvPicPr>
            <a:picLocks noChangeAspect="1"/>
          </p:cNvPicPr>
          <p:nvPr/>
        </p:nvPicPr>
        <p:blipFill>
          <a:blip r:embed="rId5"/>
          <a:srcRect/>
          <a:stretch>
            <a:fillRect/>
          </a:stretch>
        </p:blipFill>
        <p:spPr bwMode="auto">
          <a:xfrm>
            <a:off x="7462838" y="244475"/>
            <a:ext cx="1528762" cy="814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3714" y="857250"/>
            <a:ext cx="6146800" cy="5651500"/>
          </a:xfrm>
          <a:prstGeom prst="rect">
            <a:avLst/>
          </a:prstGeom>
        </p:spPr>
      </p:pic>
      <p:sp>
        <p:nvSpPr>
          <p:cNvPr id="4" name="TextBox 3"/>
          <p:cNvSpPr txBox="1"/>
          <p:nvPr/>
        </p:nvSpPr>
        <p:spPr>
          <a:xfrm>
            <a:off x="2495535" y="255601"/>
            <a:ext cx="3994979" cy="369332"/>
          </a:xfrm>
          <a:prstGeom prst="rect">
            <a:avLst/>
          </a:prstGeom>
          <a:noFill/>
        </p:spPr>
        <p:txBody>
          <a:bodyPr wrap="none" rtlCol="0">
            <a:spAutoFit/>
          </a:bodyPr>
          <a:lstStyle/>
          <a:p>
            <a:r>
              <a:rPr lang="en-US" b="1" dirty="0" smtClean="0"/>
              <a:t>GSM Products uncertainties - Validation</a:t>
            </a:r>
            <a:endParaRPr lang="en-US" b="1" dirty="0"/>
          </a:p>
        </p:txBody>
      </p:sp>
      <p:sp>
        <p:nvSpPr>
          <p:cNvPr id="5" name="TextBox 4"/>
          <p:cNvSpPr txBox="1"/>
          <p:nvPr/>
        </p:nvSpPr>
        <p:spPr>
          <a:xfrm>
            <a:off x="6490514" y="949583"/>
            <a:ext cx="2421466" cy="1754327"/>
          </a:xfrm>
          <a:prstGeom prst="rect">
            <a:avLst/>
          </a:prstGeom>
          <a:noFill/>
        </p:spPr>
        <p:txBody>
          <a:bodyPr wrap="square" rtlCol="0">
            <a:spAutoFit/>
          </a:bodyPr>
          <a:lstStyle/>
          <a:p>
            <a:r>
              <a:rPr lang="en-US" b="1" dirty="0" smtClean="0"/>
              <a:t>Using the NASA NOMAD in situ data set</a:t>
            </a:r>
          </a:p>
          <a:p>
            <a:r>
              <a:rPr lang="en-US" b="1" dirty="0" smtClean="0"/>
              <a:t>(</a:t>
            </a:r>
            <a:r>
              <a:rPr lang="en-US" b="1" dirty="0" err="1" smtClean="0"/>
              <a:t>Rrs(λ</a:t>
            </a:r>
            <a:r>
              <a:rPr lang="en-US" b="1" dirty="0" smtClean="0"/>
              <a:t>), CHL, CDM, BBP), we compared the actual error to the predicted error.</a:t>
            </a:r>
            <a:endParaRPr lang="en-US" b="1" dirty="0"/>
          </a:p>
        </p:txBody>
      </p:sp>
      <p:sp>
        <p:nvSpPr>
          <p:cNvPr id="6" name="TextBox 5"/>
          <p:cNvSpPr txBox="1"/>
          <p:nvPr/>
        </p:nvSpPr>
        <p:spPr>
          <a:xfrm>
            <a:off x="6604001" y="3505199"/>
            <a:ext cx="2180980" cy="2302934"/>
          </a:xfrm>
          <a:prstGeom prst="rect">
            <a:avLst/>
          </a:prstGeom>
          <a:noFill/>
        </p:spPr>
        <p:txBody>
          <a:bodyPr wrap="square" rtlCol="0">
            <a:spAutoFit/>
          </a:bodyPr>
          <a:lstStyle/>
          <a:p>
            <a:r>
              <a:rPr lang="en-US" b="1" dirty="0" smtClean="0"/>
              <a:t>Results show that a usually conservative overestimation of the GSM01 errors for CHL and BBP but errors tend to be underestimated for CDM  </a:t>
            </a:r>
            <a:endParaRPr lang="en-US" b="1" dirty="0"/>
          </a:p>
        </p:txBody>
      </p:sp>
      <p:sp>
        <p:nvSpPr>
          <p:cNvPr id="7" name="Footer Placeholder 3"/>
          <p:cNvSpPr>
            <a:spLocks noGrp="1"/>
          </p:cNvSpPr>
          <p:nvPr>
            <p:ph type="ftr" sz="quarter" idx="11"/>
          </p:nvPr>
        </p:nvSpPr>
        <p:spPr>
          <a:xfrm>
            <a:off x="5571065" y="6492875"/>
            <a:ext cx="3505200" cy="365125"/>
          </a:xfrm>
        </p:spPr>
        <p:txBody>
          <a:bodyPr/>
          <a:lstStyle/>
          <a:p>
            <a:r>
              <a:rPr lang="en-US" dirty="0">
                <a:solidFill>
                  <a:srgbClr val="BFBFBF"/>
                </a:solidFill>
              </a:rPr>
              <a:t>OCRT Meeting</a:t>
            </a:r>
            <a:r>
              <a:rPr lang="en-US" dirty="0" smtClean="0">
                <a:solidFill>
                  <a:srgbClr val="BFBFBF"/>
                </a:solidFill>
              </a:rPr>
              <a:t> – 11-13 </a:t>
            </a:r>
            <a:r>
              <a:rPr lang="en-US" dirty="0">
                <a:solidFill>
                  <a:srgbClr val="BFBFBF"/>
                </a:solidFill>
              </a:rPr>
              <a:t>May, </a:t>
            </a:r>
            <a:r>
              <a:rPr lang="en-US" dirty="0" smtClean="0">
                <a:solidFill>
                  <a:srgbClr val="BFBFBF"/>
                </a:solidFill>
              </a:rPr>
              <a:t>2010 – New Orleans</a:t>
            </a:r>
            <a:endParaRPr lang="en-US" dirty="0">
              <a:solidFill>
                <a:srgbClr val="BFBFBF"/>
              </a:solidFill>
            </a:endParaRPr>
          </a:p>
        </p:txBody>
      </p:sp>
      <p:sp>
        <p:nvSpPr>
          <p:cNvPr id="8" name="TextBox 7"/>
          <p:cNvSpPr txBox="1"/>
          <p:nvPr/>
        </p:nvSpPr>
        <p:spPr>
          <a:xfrm>
            <a:off x="6589973" y="6185098"/>
            <a:ext cx="2322007" cy="307777"/>
          </a:xfrm>
          <a:prstGeom prst="rect">
            <a:avLst/>
          </a:prstGeom>
          <a:noFill/>
        </p:spPr>
        <p:txBody>
          <a:bodyPr wrap="none" rtlCol="0">
            <a:spAutoFit/>
          </a:bodyPr>
          <a:lstStyle/>
          <a:p>
            <a:r>
              <a:rPr lang="en-US" sz="1400" dirty="0" smtClean="0"/>
              <a:t>(Maritorena et al., RSE, 2010)</a:t>
            </a:r>
            <a:endParaRPr lang="en-US" sz="1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11_merged_data_paper_matchups.png"/>
          <p:cNvPicPr>
            <a:picLocks noChangeAspect="1"/>
          </p:cNvPicPr>
          <p:nvPr/>
        </p:nvPicPr>
        <p:blipFill>
          <a:blip r:embed="rId3"/>
          <a:srcRect l="7931" t="31710" r="5838" b="30045"/>
          <a:stretch>
            <a:fillRect/>
          </a:stretch>
        </p:blipFill>
        <p:spPr>
          <a:xfrm>
            <a:off x="702880" y="1624307"/>
            <a:ext cx="7653029" cy="2622847"/>
          </a:xfrm>
          <a:prstGeom prst="rect">
            <a:avLst/>
          </a:prstGeom>
        </p:spPr>
      </p:pic>
      <p:sp>
        <p:nvSpPr>
          <p:cNvPr id="4" name="TextBox 3"/>
          <p:cNvSpPr txBox="1"/>
          <p:nvPr/>
        </p:nvSpPr>
        <p:spPr>
          <a:xfrm>
            <a:off x="2650067" y="194740"/>
            <a:ext cx="3933664" cy="923330"/>
          </a:xfrm>
          <a:prstGeom prst="rect">
            <a:avLst/>
          </a:prstGeom>
          <a:noFill/>
        </p:spPr>
        <p:txBody>
          <a:bodyPr wrap="none" rtlCol="0">
            <a:spAutoFit/>
          </a:bodyPr>
          <a:lstStyle/>
          <a:p>
            <a:pPr algn="ctr"/>
            <a:r>
              <a:rPr lang="en-US" b="1" dirty="0" smtClean="0"/>
              <a:t>Ocean Color </a:t>
            </a:r>
            <a:r>
              <a:rPr lang="en-US" b="1" dirty="0" err="1" smtClean="0"/>
              <a:t>MEaSUREs</a:t>
            </a:r>
            <a:endParaRPr lang="en-US" b="1" dirty="0" smtClean="0"/>
          </a:p>
          <a:p>
            <a:r>
              <a:rPr lang="en-US" b="1" dirty="0" smtClean="0"/>
              <a:t>Validation – Satellite Matchup analyses</a:t>
            </a:r>
          </a:p>
          <a:p>
            <a:r>
              <a:rPr lang="en-US" b="1" dirty="0" smtClean="0"/>
              <a:t>GSM products</a:t>
            </a:r>
            <a:endParaRPr lang="en-US" b="1" dirty="0"/>
          </a:p>
        </p:txBody>
      </p:sp>
      <p:sp>
        <p:nvSpPr>
          <p:cNvPr id="5" name="TextBox 4"/>
          <p:cNvSpPr txBox="1"/>
          <p:nvPr/>
        </p:nvSpPr>
        <p:spPr>
          <a:xfrm>
            <a:off x="1676547" y="5102998"/>
            <a:ext cx="5755865" cy="646331"/>
          </a:xfrm>
          <a:prstGeom prst="rect">
            <a:avLst/>
          </a:prstGeom>
          <a:noFill/>
        </p:spPr>
        <p:txBody>
          <a:bodyPr wrap="none" rtlCol="0">
            <a:spAutoFit/>
          </a:bodyPr>
          <a:lstStyle/>
          <a:p>
            <a:r>
              <a:rPr lang="en-US" dirty="0" smtClean="0"/>
              <a:t>In situ data = NASA NOMAD + Other sources (1997-2007)</a:t>
            </a:r>
          </a:p>
          <a:p>
            <a:r>
              <a:rPr lang="en-US" dirty="0" smtClean="0"/>
              <a:t>Matchups with 9 km resolution data. Same day. Unique bin.</a:t>
            </a:r>
            <a:endParaRPr lang="en-US" dirty="0"/>
          </a:p>
        </p:txBody>
      </p:sp>
      <p:sp>
        <p:nvSpPr>
          <p:cNvPr id="6" name="TextBox 5"/>
          <p:cNvSpPr txBox="1"/>
          <p:nvPr/>
        </p:nvSpPr>
        <p:spPr>
          <a:xfrm>
            <a:off x="3018367" y="4410501"/>
            <a:ext cx="3865033" cy="369332"/>
          </a:xfrm>
          <a:prstGeom prst="rect">
            <a:avLst/>
          </a:prstGeom>
          <a:noFill/>
        </p:spPr>
        <p:txBody>
          <a:bodyPr wrap="square" rtlCol="0">
            <a:spAutoFit/>
          </a:bodyPr>
          <a:lstStyle/>
          <a:p>
            <a:r>
              <a:rPr lang="en-US" b="1" dirty="0" smtClean="0">
                <a:solidFill>
                  <a:srgbClr val="09FA09"/>
                </a:solidFill>
              </a:rPr>
              <a:t>S</a:t>
            </a:r>
            <a:r>
              <a:rPr lang="en-US" b="1" dirty="0" smtClean="0"/>
              <a:t>    </a:t>
            </a:r>
            <a:r>
              <a:rPr lang="en-US" b="1" dirty="0" smtClean="0">
                <a:solidFill>
                  <a:srgbClr val="FF0000"/>
                </a:solidFill>
              </a:rPr>
              <a:t>A</a:t>
            </a:r>
            <a:r>
              <a:rPr lang="en-US" b="1" dirty="0" smtClean="0"/>
              <a:t>    </a:t>
            </a:r>
            <a:r>
              <a:rPr lang="en-US" b="1" dirty="0" smtClean="0">
                <a:solidFill>
                  <a:srgbClr val="FFCA0A"/>
                </a:solidFill>
              </a:rPr>
              <a:t>M</a:t>
            </a:r>
            <a:r>
              <a:rPr lang="en-US" b="1" dirty="0" smtClean="0"/>
              <a:t>    </a:t>
            </a:r>
            <a:r>
              <a:rPr lang="en-US" b="1" dirty="0" smtClean="0">
                <a:solidFill>
                  <a:srgbClr val="00FCFF"/>
                </a:solidFill>
              </a:rPr>
              <a:t>AM</a:t>
            </a:r>
            <a:r>
              <a:rPr lang="en-US" b="1" dirty="0" smtClean="0"/>
              <a:t>    </a:t>
            </a:r>
            <a:r>
              <a:rPr lang="en-US" b="1" dirty="0" smtClean="0">
                <a:solidFill>
                  <a:srgbClr val="FF28FF"/>
                </a:solidFill>
              </a:rPr>
              <a:t>SM</a:t>
            </a:r>
            <a:r>
              <a:rPr lang="en-US" b="1" dirty="0" smtClean="0"/>
              <a:t>   SA    </a:t>
            </a:r>
            <a:r>
              <a:rPr lang="en-US" b="1" dirty="0" smtClean="0">
                <a:solidFill>
                  <a:srgbClr val="001BFF"/>
                </a:solidFill>
              </a:rPr>
              <a:t>SAM</a:t>
            </a:r>
            <a:endParaRPr lang="en-US" b="1" dirty="0"/>
          </a:p>
        </p:txBody>
      </p:sp>
      <p:sp>
        <p:nvSpPr>
          <p:cNvPr id="7" name="Footer Placeholder 3"/>
          <p:cNvSpPr>
            <a:spLocks noGrp="1"/>
          </p:cNvSpPr>
          <p:nvPr>
            <p:ph type="ftr" sz="quarter" idx="11"/>
          </p:nvPr>
        </p:nvSpPr>
        <p:spPr>
          <a:xfrm>
            <a:off x="5571065" y="6492875"/>
            <a:ext cx="3505200" cy="365125"/>
          </a:xfrm>
        </p:spPr>
        <p:txBody>
          <a:bodyPr/>
          <a:lstStyle/>
          <a:p>
            <a:r>
              <a:rPr lang="en-US" dirty="0">
                <a:solidFill>
                  <a:srgbClr val="BFBFBF"/>
                </a:solidFill>
              </a:rPr>
              <a:t>OCRT Meeting</a:t>
            </a:r>
            <a:r>
              <a:rPr lang="en-US" dirty="0" smtClean="0">
                <a:solidFill>
                  <a:srgbClr val="BFBFBF"/>
                </a:solidFill>
              </a:rPr>
              <a:t> – 11-13 </a:t>
            </a:r>
            <a:r>
              <a:rPr lang="en-US" dirty="0">
                <a:solidFill>
                  <a:srgbClr val="BFBFBF"/>
                </a:solidFill>
              </a:rPr>
              <a:t>May, </a:t>
            </a:r>
            <a:r>
              <a:rPr lang="en-US" dirty="0" smtClean="0">
                <a:solidFill>
                  <a:srgbClr val="BFBFBF"/>
                </a:solidFill>
              </a:rPr>
              <a:t>2010 – New Orleans</a:t>
            </a:r>
            <a:endParaRPr lang="en-US" dirty="0">
              <a:solidFill>
                <a:srgbClr val="BFBFBF"/>
              </a:solidFill>
            </a:endParaRPr>
          </a:p>
        </p:txBody>
      </p:sp>
      <p:sp>
        <p:nvSpPr>
          <p:cNvPr id="8" name="TextBox 7"/>
          <p:cNvSpPr txBox="1"/>
          <p:nvPr/>
        </p:nvSpPr>
        <p:spPr>
          <a:xfrm>
            <a:off x="3503873" y="1118070"/>
            <a:ext cx="2322007" cy="307777"/>
          </a:xfrm>
          <a:prstGeom prst="rect">
            <a:avLst/>
          </a:prstGeom>
          <a:noFill/>
        </p:spPr>
        <p:txBody>
          <a:bodyPr wrap="none" rtlCol="0">
            <a:spAutoFit/>
          </a:bodyPr>
          <a:lstStyle/>
          <a:p>
            <a:r>
              <a:rPr lang="en-US" sz="1400" dirty="0" smtClean="0"/>
              <a:t>(Maritorena et al., RSE, 2010)</a:t>
            </a:r>
            <a:endParaRPr lang="en-US" sz="1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5525109" y="6432550"/>
            <a:ext cx="3556000" cy="365125"/>
          </a:xfrm>
        </p:spPr>
        <p:txBody>
          <a:bodyPr/>
          <a:lstStyle/>
          <a:p>
            <a:r>
              <a:rPr lang="en-US" dirty="0" smtClean="0"/>
              <a:t>OCRT Meeting – 11-13 May, 2010 - New Orleans</a:t>
            </a:r>
            <a:endParaRPr lang="en-US" dirty="0"/>
          </a:p>
        </p:txBody>
      </p:sp>
      <p:pic>
        <p:nvPicPr>
          <p:cNvPr id="3" name="Picture 2" descr="vgpm_2005249.png"/>
          <p:cNvPicPr>
            <a:picLocks noChangeAspect="1"/>
          </p:cNvPicPr>
          <p:nvPr/>
        </p:nvPicPr>
        <p:blipFill>
          <a:blip r:embed="rId2"/>
          <a:stretch>
            <a:fillRect/>
          </a:stretch>
        </p:blipFill>
        <p:spPr>
          <a:xfrm>
            <a:off x="195327" y="1181326"/>
            <a:ext cx="4313782" cy="1920081"/>
          </a:xfrm>
          <a:prstGeom prst="rect">
            <a:avLst/>
          </a:prstGeom>
        </p:spPr>
      </p:pic>
      <p:pic>
        <p:nvPicPr>
          <p:cNvPr id="4" name="Picture 3" descr="vgpm_2006129.png"/>
          <p:cNvPicPr>
            <a:picLocks noChangeAspect="1"/>
          </p:cNvPicPr>
          <p:nvPr/>
        </p:nvPicPr>
        <p:blipFill>
          <a:blip r:embed="rId3"/>
          <a:stretch>
            <a:fillRect/>
          </a:stretch>
        </p:blipFill>
        <p:spPr>
          <a:xfrm>
            <a:off x="195327" y="3289413"/>
            <a:ext cx="4313782" cy="1920081"/>
          </a:xfrm>
          <a:prstGeom prst="rect">
            <a:avLst/>
          </a:prstGeom>
        </p:spPr>
      </p:pic>
      <p:pic>
        <p:nvPicPr>
          <p:cNvPr id="5" name="Picture 4" descr="cbpm_2005249.png"/>
          <p:cNvPicPr>
            <a:picLocks noChangeAspect="1"/>
          </p:cNvPicPr>
          <p:nvPr/>
        </p:nvPicPr>
        <p:blipFill>
          <a:blip r:embed="rId4"/>
          <a:stretch>
            <a:fillRect/>
          </a:stretch>
        </p:blipFill>
        <p:spPr>
          <a:xfrm>
            <a:off x="4653027" y="1181326"/>
            <a:ext cx="4313782" cy="1920081"/>
          </a:xfrm>
          <a:prstGeom prst="rect">
            <a:avLst/>
          </a:prstGeom>
        </p:spPr>
      </p:pic>
      <p:pic>
        <p:nvPicPr>
          <p:cNvPr id="6" name="Picture 5" descr="cbpm_2006129.png"/>
          <p:cNvPicPr>
            <a:picLocks noChangeAspect="1"/>
          </p:cNvPicPr>
          <p:nvPr/>
        </p:nvPicPr>
        <p:blipFill>
          <a:blip r:embed="rId5"/>
          <a:stretch>
            <a:fillRect/>
          </a:stretch>
        </p:blipFill>
        <p:spPr>
          <a:xfrm>
            <a:off x="4653027" y="3289413"/>
            <a:ext cx="4313782" cy="1920081"/>
          </a:xfrm>
          <a:prstGeom prst="rect">
            <a:avLst/>
          </a:prstGeom>
        </p:spPr>
      </p:pic>
      <p:sp>
        <p:nvSpPr>
          <p:cNvPr id="7" name="Title 1"/>
          <p:cNvSpPr txBox="1">
            <a:spLocks/>
          </p:cNvSpPr>
          <p:nvPr/>
        </p:nvSpPr>
        <p:spPr bwMode="auto">
          <a:xfrm>
            <a:off x="533400" y="2540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457200" marR="0" lvl="0" indent="-45720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chemeClr val="bg2">
                    <a:lumMod val="75000"/>
                  </a:schemeClr>
                </a:solidFill>
                <a:effectLst/>
                <a:uLnTx/>
                <a:uFillTx/>
                <a:latin typeface="Arial" charset="0"/>
                <a:ea typeface="ＭＳ Ｐゴシック" charset="-128"/>
                <a:cs typeface="ＭＳ Ｐゴシック" charset="-128"/>
              </a:rPr>
              <a:t>Ocean Color </a:t>
            </a:r>
            <a:r>
              <a:rPr kumimoji="0" lang="en-US" sz="1800" b="1" i="0" u="none" strike="noStrike" kern="1200" cap="none" spc="0" normalizeH="0" baseline="0" noProof="0" dirty="0" err="1" smtClean="0">
                <a:ln>
                  <a:noFill/>
                </a:ln>
                <a:solidFill>
                  <a:schemeClr val="bg2">
                    <a:lumMod val="75000"/>
                  </a:schemeClr>
                </a:solidFill>
                <a:effectLst/>
                <a:uLnTx/>
                <a:uFillTx/>
                <a:latin typeface="Arial" charset="0"/>
                <a:ea typeface="ＭＳ Ｐゴシック" charset="-128"/>
                <a:cs typeface="ＭＳ Ｐゴシック" charset="-128"/>
              </a:rPr>
              <a:t>MEaSUREs</a:t>
            </a:r>
            <a:r>
              <a:rPr kumimoji="0" lang="en-US" sz="1800" b="1" i="0" u="none" strike="noStrike" kern="1200" cap="none" spc="0" normalizeH="0" baseline="0" noProof="0" dirty="0" smtClean="0">
                <a:ln>
                  <a:noFill/>
                </a:ln>
                <a:solidFill>
                  <a:schemeClr val="bg2">
                    <a:lumMod val="75000"/>
                  </a:schemeClr>
                </a:solidFill>
                <a:effectLst/>
                <a:uLnTx/>
                <a:uFillTx/>
                <a:latin typeface="Arial" charset="0"/>
                <a:ea typeface="ＭＳ Ｐゴシック" charset="-128"/>
                <a:cs typeface="ＭＳ Ｐゴシック" charset="-128"/>
              </a:rPr>
              <a:t/>
            </a:r>
            <a:br>
              <a:rPr kumimoji="0" lang="en-US" sz="1800" b="1" i="0" u="none" strike="noStrike" kern="1200" cap="none" spc="0" normalizeH="0" baseline="0" noProof="0" dirty="0" smtClean="0">
                <a:ln>
                  <a:noFill/>
                </a:ln>
                <a:solidFill>
                  <a:schemeClr val="bg2">
                    <a:lumMod val="75000"/>
                  </a:schemeClr>
                </a:solidFill>
                <a:effectLst/>
                <a:uLnTx/>
                <a:uFillTx/>
                <a:latin typeface="Arial" charset="0"/>
                <a:ea typeface="ＭＳ Ｐゴシック" charset="-128"/>
                <a:cs typeface="ＭＳ Ｐゴシック" charset="-128"/>
              </a:rPr>
            </a:br>
            <a:r>
              <a:rPr kumimoji="0" lang="en-US" sz="1800" b="1" i="0" u="none" strike="noStrike" kern="1200" cap="none" spc="0" normalizeH="0" baseline="0" noProof="0" dirty="0" smtClean="0">
                <a:ln>
                  <a:noFill/>
                </a:ln>
                <a:solidFill>
                  <a:schemeClr val="bg2">
                    <a:lumMod val="75000"/>
                  </a:schemeClr>
                </a:solidFill>
                <a:effectLst/>
                <a:uLnTx/>
                <a:uFillTx/>
                <a:latin typeface="Arial" charset="0"/>
                <a:ea typeface="ＭＳ Ｐゴシック" charset="-128"/>
                <a:cs typeface="ＭＳ Ｐゴシック" charset="-128"/>
              </a:rPr>
              <a:t>Examples of current products</a:t>
            </a:r>
          </a:p>
          <a:p>
            <a:pPr marL="457200" marR="0" lvl="0" indent="-457200" algn="ctr" defTabSz="457200" rtl="0" eaLnBrk="1" fontAlgn="base" latinLnBrk="0" hangingPunct="1">
              <a:lnSpc>
                <a:spcPct val="100000"/>
              </a:lnSpc>
              <a:spcBef>
                <a:spcPct val="0"/>
              </a:spcBef>
              <a:spcAft>
                <a:spcPct val="0"/>
              </a:spcAft>
              <a:buClrTx/>
              <a:buSzTx/>
              <a:buFontTx/>
              <a:buNone/>
              <a:tabLst/>
              <a:defRPr/>
            </a:pPr>
            <a:r>
              <a:rPr lang="en-US" b="1" dirty="0" smtClean="0">
                <a:solidFill>
                  <a:schemeClr val="bg2">
                    <a:lumMod val="75000"/>
                  </a:schemeClr>
                </a:solidFill>
                <a:latin typeface="Arial" charset="0"/>
                <a:ea typeface="ＭＳ Ｐゴシック" charset="-128"/>
                <a:cs typeface="ＭＳ Ｐゴシック" charset="-128"/>
              </a:rPr>
              <a:t>NPP</a:t>
            </a:r>
            <a:endParaRPr kumimoji="0" lang="en-US" sz="3600" b="0" i="0" u="none" strike="noStrike" kern="1200" cap="none" spc="0" normalizeH="0" baseline="30000" noProof="0" dirty="0">
              <a:ln>
                <a:noFill/>
              </a:ln>
              <a:solidFill>
                <a:schemeClr val="bg2">
                  <a:lumMod val="75000"/>
                </a:schemeClr>
              </a:solidFill>
              <a:effectLst/>
              <a:uLnTx/>
              <a:uFillTx/>
              <a:latin typeface="+mj-lt"/>
              <a:ea typeface="ＭＳ Ｐゴシック" charset="-128"/>
              <a:cs typeface="ＭＳ Ｐゴシック" charset="-128"/>
            </a:endParaRPr>
          </a:p>
        </p:txBody>
      </p:sp>
      <p:sp>
        <p:nvSpPr>
          <p:cNvPr id="8" name="Text Box 9"/>
          <p:cNvSpPr txBox="1">
            <a:spLocks noChangeArrowheads="1"/>
          </p:cNvSpPr>
          <p:nvPr/>
        </p:nvSpPr>
        <p:spPr bwMode="auto">
          <a:xfrm>
            <a:off x="165709" y="5463053"/>
            <a:ext cx="8686800" cy="646331"/>
          </a:xfrm>
          <a:prstGeom prst="rect">
            <a:avLst/>
          </a:prstGeom>
          <a:noFill/>
          <a:ln w="9525">
            <a:noFill/>
            <a:miter lim="800000"/>
            <a:headEnd/>
            <a:tailEnd/>
          </a:ln>
        </p:spPr>
        <p:txBody>
          <a:bodyPr wrap="square">
            <a:prstTxWarp prst="textNoShape">
              <a:avLst/>
            </a:prstTxWarp>
            <a:spAutoFit/>
          </a:bodyPr>
          <a:lstStyle/>
          <a:p>
            <a:pPr eaLnBrk="0" hangingPunct="0"/>
            <a:r>
              <a:rPr lang="en-US" dirty="0"/>
              <a:t>8-Day and Monthly Net Primary Production (NPP) from both the VGPM and </a:t>
            </a:r>
            <a:r>
              <a:rPr lang="en-US" dirty="0" err="1"/>
              <a:t>CbPM</a:t>
            </a:r>
            <a:r>
              <a:rPr lang="en-US" dirty="0"/>
              <a:t> models</a:t>
            </a:r>
            <a:r>
              <a:rPr lang="en-US" dirty="0" smtClean="0"/>
              <a:t> are </a:t>
            </a:r>
            <a:r>
              <a:rPr lang="en-US" dirty="0"/>
              <a:t>generated by </a:t>
            </a:r>
            <a:r>
              <a:rPr lang="en-US" dirty="0" smtClean="0"/>
              <a:t>OSU.</a:t>
            </a:r>
            <a:endParaRPr lang="en-US" sz="1400" dirty="0"/>
          </a:p>
        </p:txBody>
      </p:sp>
      <p:sp>
        <p:nvSpPr>
          <p:cNvPr id="9" name="TextBox 8"/>
          <p:cNvSpPr txBox="1"/>
          <p:nvPr/>
        </p:nvSpPr>
        <p:spPr>
          <a:xfrm>
            <a:off x="1460500" y="2859075"/>
            <a:ext cx="2260116" cy="307777"/>
          </a:xfrm>
          <a:prstGeom prst="rect">
            <a:avLst/>
          </a:prstGeom>
          <a:noFill/>
        </p:spPr>
        <p:txBody>
          <a:bodyPr wrap="none" rtlCol="0">
            <a:spAutoFit/>
          </a:bodyPr>
          <a:lstStyle/>
          <a:p>
            <a:r>
              <a:rPr lang="en-US" sz="1400" dirty="0" smtClean="0">
                <a:solidFill>
                  <a:schemeClr val="bg1"/>
                </a:solidFill>
              </a:rPr>
              <a:t>VGPM September 6-13 2005</a:t>
            </a:r>
            <a:endParaRPr lang="en-US" sz="1400" dirty="0">
              <a:solidFill>
                <a:schemeClr val="bg1"/>
              </a:solidFill>
            </a:endParaRPr>
          </a:p>
        </p:txBody>
      </p:sp>
      <p:sp>
        <p:nvSpPr>
          <p:cNvPr id="11" name="TextBox 10"/>
          <p:cNvSpPr txBox="1"/>
          <p:nvPr/>
        </p:nvSpPr>
        <p:spPr>
          <a:xfrm>
            <a:off x="5943600" y="2857130"/>
            <a:ext cx="2237236" cy="307777"/>
          </a:xfrm>
          <a:prstGeom prst="rect">
            <a:avLst/>
          </a:prstGeom>
          <a:noFill/>
        </p:spPr>
        <p:txBody>
          <a:bodyPr wrap="none" rtlCol="0">
            <a:spAutoFit/>
          </a:bodyPr>
          <a:lstStyle/>
          <a:p>
            <a:r>
              <a:rPr lang="en-US" sz="1400" dirty="0" err="1" smtClean="0">
                <a:solidFill>
                  <a:schemeClr val="bg1"/>
                </a:solidFill>
              </a:rPr>
              <a:t>CbPM</a:t>
            </a:r>
            <a:r>
              <a:rPr lang="en-US" sz="1400" dirty="0" smtClean="0">
                <a:solidFill>
                  <a:schemeClr val="bg1"/>
                </a:solidFill>
              </a:rPr>
              <a:t> September 6-13 2005</a:t>
            </a:r>
            <a:endParaRPr lang="en-US" sz="1400" dirty="0">
              <a:solidFill>
                <a:schemeClr val="bg1"/>
              </a:solidFill>
            </a:endParaRPr>
          </a:p>
        </p:txBody>
      </p:sp>
      <p:sp>
        <p:nvSpPr>
          <p:cNvPr id="12" name="TextBox 11"/>
          <p:cNvSpPr txBox="1"/>
          <p:nvPr/>
        </p:nvSpPr>
        <p:spPr>
          <a:xfrm>
            <a:off x="1714500" y="4939817"/>
            <a:ext cx="1774983" cy="307777"/>
          </a:xfrm>
          <a:prstGeom prst="rect">
            <a:avLst/>
          </a:prstGeom>
          <a:noFill/>
        </p:spPr>
        <p:txBody>
          <a:bodyPr wrap="none" rtlCol="0">
            <a:spAutoFit/>
          </a:bodyPr>
          <a:lstStyle/>
          <a:p>
            <a:r>
              <a:rPr lang="en-US" sz="1400" dirty="0" smtClean="0">
                <a:solidFill>
                  <a:schemeClr val="bg1"/>
                </a:solidFill>
              </a:rPr>
              <a:t>VGPM May 9-16 2006</a:t>
            </a:r>
            <a:endParaRPr lang="en-US" sz="1400" dirty="0">
              <a:solidFill>
                <a:schemeClr val="bg1"/>
              </a:solidFill>
            </a:endParaRPr>
          </a:p>
        </p:txBody>
      </p:sp>
      <p:sp>
        <p:nvSpPr>
          <p:cNvPr id="13" name="TextBox 12"/>
          <p:cNvSpPr txBox="1"/>
          <p:nvPr/>
        </p:nvSpPr>
        <p:spPr>
          <a:xfrm>
            <a:off x="6286500" y="4939817"/>
            <a:ext cx="1752102" cy="307777"/>
          </a:xfrm>
          <a:prstGeom prst="rect">
            <a:avLst/>
          </a:prstGeom>
          <a:noFill/>
        </p:spPr>
        <p:txBody>
          <a:bodyPr wrap="none" rtlCol="0">
            <a:spAutoFit/>
          </a:bodyPr>
          <a:lstStyle/>
          <a:p>
            <a:r>
              <a:rPr lang="en-US" sz="1400" dirty="0" err="1" smtClean="0">
                <a:solidFill>
                  <a:schemeClr val="bg1"/>
                </a:solidFill>
              </a:rPr>
              <a:t>CbPM</a:t>
            </a:r>
            <a:r>
              <a:rPr lang="en-US" sz="1400" dirty="0" smtClean="0">
                <a:solidFill>
                  <a:schemeClr val="bg1"/>
                </a:solidFill>
              </a:rPr>
              <a:t> May 9-16 2006</a:t>
            </a: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ctrTitle" idx="4294967295"/>
          </p:nvPr>
        </p:nvSpPr>
        <p:spPr>
          <a:xfrm>
            <a:off x="533400" y="152400"/>
            <a:ext cx="7772400" cy="457200"/>
          </a:xfrm>
        </p:spPr>
        <p:txBody>
          <a:bodyPr/>
          <a:lstStyle/>
          <a:p>
            <a:pPr marL="457200" indent="-457200" eaLnBrk="1" hangingPunct="1"/>
            <a:r>
              <a:rPr lang="en-US" sz="1800" b="1" dirty="0" smtClean="0">
                <a:latin typeface="Arial" charset="0"/>
                <a:ea typeface="ＭＳ Ｐゴシック" charset="-128"/>
                <a:cs typeface="ＭＳ Ｐゴシック" charset="-128"/>
              </a:rPr>
              <a:t>Ocean </a:t>
            </a:r>
            <a:r>
              <a:rPr lang="en-US" sz="1800" b="1" dirty="0">
                <a:latin typeface="Arial" charset="0"/>
                <a:ea typeface="ＭＳ Ｐゴシック" charset="-128"/>
                <a:cs typeface="ＭＳ Ｐゴシック" charset="-128"/>
              </a:rPr>
              <a:t>Color </a:t>
            </a:r>
            <a:r>
              <a:rPr lang="en-US" sz="1800" b="1" dirty="0" err="1" smtClean="0">
                <a:latin typeface="Arial" charset="0"/>
                <a:ea typeface="ＭＳ Ｐゴシック" charset="-128"/>
                <a:cs typeface="ＭＳ Ｐゴシック" charset="-128"/>
              </a:rPr>
              <a:t>MEaSUREs</a:t>
            </a:r>
            <a:r>
              <a:rPr lang="en-US" sz="1800" b="1" dirty="0" smtClean="0">
                <a:latin typeface="Arial" charset="0"/>
                <a:ea typeface="ＭＳ Ｐゴシック" charset="-128"/>
                <a:cs typeface="ＭＳ Ｐゴシック" charset="-128"/>
              </a:rPr>
              <a:t> - Future evaluation products</a:t>
            </a:r>
            <a:endParaRPr lang="en-US" sz="3600" baseline="30000" dirty="0">
              <a:ea typeface="ＭＳ Ｐゴシック" charset="-128"/>
              <a:cs typeface="ＭＳ Ｐゴシック" charset="-128"/>
            </a:endParaRPr>
          </a:p>
        </p:txBody>
      </p:sp>
      <p:pic>
        <p:nvPicPr>
          <p:cNvPr id="27656" name="Picture 164" descr="kd320_may07.png"/>
          <p:cNvPicPr>
            <a:picLocks noChangeAspect="1"/>
          </p:cNvPicPr>
          <p:nvPr/>
        </p:nvPicPr>
        <p:blipFill>
          <a:blip r:embed="rId3"/>
          <a:srcRect/>
          <a:stretch>
            <a:fillRect/>
          </a:stretch>
        </p:blipFill>
        <p:spPr bwMode="auto">
          <a:xfrm>
            <a:off x="4343400" y="1063625"/>
            <a:ext cx="4556125" cy="2276475"/>
          </a:xfrm>
          <a:prstGeom prst="rect">
            <a:avLst/>
          </a:prstGeom>
          <a:noFill/>
          <a:ln w="9525">
            <a:noFill/>
            <a:miter lim="800000"/>
            <a:headEnd/>
            <a:tailEnd/>
          </a:ln>
        </p:spPr>
      </p:pic>
      <p:sp>
        <p:nvSpPr>
          <p:cNvPr id="27657" name="TextBox 181"/>
          <p:cNvSpPr txBox="1">
            <a:spLocks noChangeArrowheads="1"/>
          </p:cNvSpPr>
          <p:nvPr/>
        </p:nvSpPr>
        <p:spPr bwMode="auto">
          <a:xfrm>
            <a:off x="4343400" y="3454400"/>
            <a:ext cx="4487863" cy="2800766"/>
          </a:xfrm>
          <a:prstGeom prst="rect">
            <a:avLst/>
          </a:prstGeom>
          <a:noFill/>
          <a:ln w="9525">
            <a:noFill/>
            <a:miter lim="800000"/>
            <a:headEnd/>
            <a:tailEnd/>
          </a:ln>
        </p:spPr>
        <p:txBody>
          <a:bodyPr wrap="square">
            <a:prstTxWarp prst="textNoShape">
              <a:avLst/>
            </a:prstTxWarp>
            <a:spAutoFit/>
          </a:bodyPr>
          <a:lstStyle/>
          <a:p>
            <a:pPr defTabSz="914400" eaLnBrk="0" hangingPunct="0"/>
            <a:r>
              <a:rPr lang="en-US" sz="1600" dirty="0" err="1"/>
              <a:t>K</a:t>
            </a:r>
            <a:r>
              <a:rPr lang="en-US" sz="1600" baseline="-25000" dirty="0" err="1"/>
              <a:t>d</a:t>
            </a:r>
            <a:r>
              <a:rPr lang="en-US" sz="1600" dirty="0" err="1"/>
              <a:t>(</a:t>
            </a:r>
            <a:r>
              <a:rPr lang="en-US" sz="1600" dirty="0" err="1" smtClean="0"/>
              <a:t>UV</a:t>
            </a:r>
            <a:r>
              <a:rPr lang="en-US" sz="1600" dirty="0" smtClean="0"/>
              <a:t>-Vis) </a:t>
            </a:r>
            <a:r>
              <a:rPr lang="en-US" sz="1600" dirty="0"/>
              <a:t>is derived from an empirical expression that links the diffuse attenuation coefficient at any wavelength in the</a:t>
            </a:r>
            <a:r>
              <a:rPr lang="en-US" sz="1600" dirty="0" smtClean="0"/>
              <a:t> 320-555 nm range </a:t>
            </a:r>
            <a:r>
              <a:rPr lang="en-US" sz="1600" dirty="0"/>
              <a:t>to the</a:t>
            </a:r>
            <a:r>
              <a:rPr lang="en-US" sz="1600" dirty="0" smtClean="0"/>
              <a:t> CHL, the CDM </a:t>
            </a:r>
            <a:r>
              <a:rPr lang="en-US" sz="1600" dirty="0"/>
              <a:t>absorption  </a:t>
            </a:r>
            <a:r>
              <a:rPr lang="en-US" sz="1600" dirty="0" smtClean="0"/>
              <a:t>and the </a:t>
            </a:r>
            <a:r>
              <a:rPr lang="en-US" sz="1600" dirty="0"/>
              <a:t>BBP.</a:t>
            </a:r>
          </a:p>
          <a:p>
            <a:pPr defTabSz="914400" eaLnBrk="0" hangingPunct="0"/>
            <a:endParaRPr lang="en-US" sz="1600" dirty="0"/>
          </a:p>
          <a:p>
            <a:pPr defTabSz="914400" eaLnBrk="0" hangingPunct="0"/>
            <a:r>
              <a:rPr lang="en-US" sz="1600" dirty="0"/>
              <a:t>Large data set of </a:t>
            </a:r>
            <a:r>
              <a:rPr lang="en-US" sz="1600" dirty="0" err="1"/>
              <a:t>K</a:t>
            </a:r>
            <a:r>
              <a:rPr lang="en-US" sz="1600" baseline="-25000" dirty="0" err="1"/>
              <a:t>d</a:t>
            </a:r>
            <a:r>
              <a:rPr lang="en-US" sz="1600" dirty="0" err="1"/>
              <a:t>(</a:t>
            </a:r>
            <a:r>
              <a:rPr lang="en-US" sz="1600" dirty="0" err="1" smtClean="0"/>
              <a:t>UV</a:t>
            </a:r>
            <a:r>
              <a:rPr lang="en-US" sz="1600" dirty="0" smtClean="0"/>
              <a:t>-Vis), </a:t>
            </a:r>
            <a:r>
              <a:rPr lang="en-US" sz="1600" dirty="0" err="1" smtClean="0"/>
              <a:t>Rrs(λ</a:t>
            </a:r>
            <a:r>
              <a:rPr lang="en-US" sz="1600" dirty="0" smtClean="0"/>
              <a:t>) and IOP </a:t>
            </a:r>
            <a:r>
              <a:rPr lang="en-US" sz="1600" dirty="0"/>
              <a:t>measurements.</a:t>
            </a:r>
          </a:p>
          <a:p>
            <a:pPr defTabSz="914400" eaLnBrk="0" hangingPunct="0"/>
            <a:endParaRPr lang="en-US" sz="1600" dirty="0"/>
          </a:p>
          <a:p>
            <a:pPr defTabSz="914400" eaLnBrk="0" hangingPunct="0"/>
            <a:r>
              <a:rPr lang="en-US" sz="1600" dirty="0"/>
              <a:t>The </a:t>
            </a:r>
            <a:r>
              <a:rPr lang="en-US" sz="1600" dirty="0" err="1"/>
              <a:t>K</a:t>
            </a:r>
            <a:r>
              <a:rPr lang="en-US" sz="1600" baseline="-25000" dirty="0" err="1"/>
              <a:t>d</a:t>
            </a:r>
            <a:r>
              <a:rPr lang="en-US" sz="1600" dirty="0" err="1" smtClean="0"/>
              <a:t>(UV</a:t>
            </a:r>
            <a:r>
              <a:rPr lang="en-US" sz="1600" dirty="0" smtClean="0"/>
              <a:t>) maps were </a:t>
            </a:r>
            <a:r>
              <a:rPr lang="en-US" sz="1600" dirty="0"/>
              <a:t>generated from the CDM and BBP retrievals of the GSM01 model using </a:t>
            </a:r>
            <a:r>
              <a:rPr lang="en-US" sz="1600" dirty="0" err="1"/>
              <a:t>SeaWiFS</a:t>
            </a:r>
            <a:r>
              <a:rPr lang="en-US" sz="1600" dirty="0"/>
              <a:t> data.</a:t>
            </a:r>
            <a:r>
              <a:rPr lang="en-US" sz="1600" dirty="0" smtClean="0"/>
              <a:t> Lowest </a:t>
            </a:r>
            <a:r>
              <a:rPr lang="en-US" sz="1600" dirty="0" err="1" smtClean="0"/>
              <a:t>Kd</a:t>
            </a:r>
            <a:r>
              <a:rPr lang="en-US" sz="1600" dirty="0" smtClean="0"/>
              <a:t> are for 380 nm.</a:t>
            </a:r>
            <a:endParaRPr lang="en-US" sz="1600" dirty="0"/>
          </a:p>
        </p:txBody>
      </p:sp>
      <p:sp>
        <p:nvSpPr>
          <p:cNvPr id="27658" name="TextBox 185"/>
          <p:cNvSpPr txBox="1">
            <a:spLocks noChangeArrowheads="1"/>
          </p:cNvSpPr>
          <p:nvPr/>
        </p:nvSpPr>
        <p:spPr bwMode="auto">
          <a:xfrm>
            <a:off x="2006424" y="495300"/>
            <a:ext cx="4673951" cy="307777"/>
          </a:xfrm>
          <a:prstGeom prst="rect">
            <a:avLst/>
          </a:prstGeom>
          <a:noFill/>
          <a:ln w="9525">
            <a:noFill/>
            <a:miter lim="800000"/>
            <a:headEnd/>
            <a:tailEnd/>
          </a:ln>
        </p:spPr>
        <p:txBody>
          <a:bodyPr wrap="none">
            <a:prstTxWarp prst="textNoShape">
              <a:avLst/>
            </a:prstTxWarp>
            <a:spAutoFit/>
          </a:bodyPr>
          <a:lstStyle/>
          <a:p>
            <a:pPr algn="ctr" defTabSz="914400" eaLnBrk="0" hangingPunct="0"/>
            <a:r>
              <a:rPr lang="en-US" sz="1400" b="1" dirty="0"/>
              <a:t>DIFFUSE ATTENUATION IN THE </a:t>
            </a:r>
            <a:r>
              <a:rPr lang="en-US" sz="1400" b="1" dirty="0" smtClean="0"/>
              <a:t>UV AND VISIBLE (320-555 nm)</a:t>
            </a:r>
            <a:endParaRPr lang="en-US" sz="1400" b="1" dirty="0"/>
          </a:p>
        </p:txBody>
      </p:sp>
      <p:sp>
        <p:nvSpPr>
          <p:cNvPr id="27660" name="Text Box 12"/>
          <p:cNvSpPr txBox="1">
            <a:spLocks noChangeArrowheads="1"/>
          </p:cNvSpPr>
          <p:nvPr/>
        </p:nvSpPr>
        <p:spPr bwMode="auto">
          <a:xfrm>
            <a:off x="3113354" y="666948"/>
            <a:ext cx="2457711" cy="307777"/>
          </a:xfrm>
          <a:prstGeom prst="rect">
            <a:avLst/>
          </a:prstGeom>
          <a:noFill/>
          <a:ln w="9525">
            <a:noFill/>
            <a:miter lim="800000"/>
            <a:headEnd/>
            <a:tailEnd/>
          </a:ln>
        </p:spPr>
        <p:txBody>
          <a:bodyPr wrap="none">
            <a:prstTxWarp prst="textNoShape">
              <a:avLst/>
            </a:prstTxWarp>
            <a:spAutoFit/>
          </a:bodyPr>
          <a:lstStyle/>
          <a:p>
            <a:r>
              <a:rPr lang="en-US" sz="1400" dirty="0" err="1"/>
              <a:t>Bonhommeau</a:t>
            </a:r>
            <a:r>
              <a:rPr lang="en-US" sz="1400" dirty="0"/>
              <a:t> et al.</a:t>
            </a:r>
            <a:r>
              <a:rPr lang="en-US" sz="1400" dirty="0" smtClean="0"/>
              <a:t>, Submitted</a:t>
            </a:r>
            <a:endParaRPr lang="en-US" sz="1400" dirty="0"/>
          </a:p>
        </p:txBody>
      </p:sp>
      <p:sp>
        <p:nvSpPr>
          <p:cNvPr id="9" name="Footer Placeholder 3"/>
          <p:cNvSpPr>
            <a:spLocks noGrp="1"/>
          </p:cNvSpPr>
          <p:nvPr>
            <p:ph type="ftr" sz="quarter" idx="11"/>
          </p:nvPr>
        </p:nvSpPr>
        <p:spPr>
          <a:xfrm>
            <a:off x="5571065" y="6492875"/>
            <a:ext cx="3505200" cy="365125"/>
          </a:xfrm>
        </p:spPr>
        <p:txBody>
          <a:bodyPr/>
          <a:lstStyle/>
          <a:p>
            <a:r>
              <a:rPr lang="en-US" dirty="0"/>
              <a:t>OCRT Meeting</a:t>
            </a:r>
            <a:r>
              <a:rPr lang="en-US" dirty="0" smtClean="0"/>
              <a:t> – 11-13 </a:t>
            </a:r>
            <a:r>
              <a:rPr lang="en-US" dirty="0"/>
              <a:t>May, </a:t>
            </a:r>
            <a:r>
              <a:rPr lang="en-US" dirty="0" smtClean="0"/>
              <a:t>2010 – New Orleans</a:t>
            </a:r>
            <a:endParaRPr lang="en-US" dirty="0"/>
          </a:p>
        </p:txBody>
      </p:sp>
      <p:pic>
        <p:nvPicPr>
          <p:cNvPr id="10" name="Picture 9" descr="Kd_model_320_555.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alphaModFix/>
              </a:blip>
              <a:stretch>
                <a:fillRect/>
              </a:stretch>
            </p:blipFill>
          </mc:Choice>
          <mc:Fallback>
            <p:blipFill>
              <a:blip r:embed="rId5">
                <a:alphaModFix/>
              </a:blip>
              <a:stretch>
                <a:fillRect/>
              </a:stretch>
            </p:blipFill>
          </mc:Fallback>
        </mc:AlternateContent>
        <p:spPr>
          <a:xfrm>
            <a:off x="143893" y="1067435"/>
            <a:ext cx="3952240" cy="5527040"/>
          </a:xfrm>
          <a:prstGeom prst="rect">
            <a:avLst/>
          </a:prstGeom>
          <a:solidFill>
            <a:schemeClr val="tx1"/>
          </a:solid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5719070" y="6356350"/>
            <a:ext cx="3251200" cy="365125"/>
          </a:xfrm>
        </p:spPr>
        <p:txBody>
          <a:bodyPr/>
          <a:lstStyle/>
          <a:p>
            <a:r>
              <a:rPr lang="en-US" dirty="0" smtClean="0"/>
              <a:t>OCRT Meeting – 11-13 May, 2010 - New  Orleans</a:t>
            </a:r>
            <a:endParaRPr lang="en-US" dirty="0"/>
          </a:p>
        </p:txBody>
      </p:sp>
      <p:pic>
        <p:nvPicPr>
          <p:cNvPr id="5" name="Picture 4" descr="Kd_model_maps_UV_PAR.png"/>
          <p:cNvPicPr>
            <a:picLocks noChangeAspect="1"/>
          </p:cNvPicPr>
          <p:nvPr/>
        </p:nvPicPr>
        <p:blipFill>
          <a:blip r:embed="rId2"/>
          <a:stretch>
            <a:fillRect/>
          </a:stretch>
        </p:blipFill>
        <p:spPr>
          <a:xfrm>
            <a:off x="2006424" y="1099816"/>
            <a:ext cx="5254762" cy="4541530"/>
          </a:xfrm>
          <a:prstGeom prst="rect">
            <a:avLst/>
          </a:prstGeom>
        </p:spPr>
      </p:pic>
      <p:sp>
        <p:nvSpPr>
          <p:cNvPr id="6" name="Title 1"/>
          <p:cNvSpPr txBox="1">
            <a:spLocks/>
          </p:cNvSpPr>
          <p:nvPr/>
        </p:nvSpPr>
        <p:spPr bwMode="auto">
          <a:xfrm>
            <a:off x="533400" y="152400"/>
            <a:ext cx="77724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457200" marR="0" lvl="0" indent="-45720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smtClean="0">
                <a:ln>
                  <a:noFill/>
                </a:ln>
                <a:solidFill>
                  <a:schemeClr val="tx1"/>
                </a:solidFill>
                <a:effectLst/>
                <a:uLnTx/>
                <a:uFillTx/>
                <a:latin typeface="Arial" charset="0"/>
                <a:ea typeface="ＭＳ Ｐゴシック" charset="-128"/>
                <a:cs typeface="ＭＳ Ｐゴシック" charset="-128"/>
              </a:rPr>
              <a:t>Ocean Color MEaSUREs - Future evaluation products</a:t>
            </a:r>
            <a:endParaRPr kumimoji="0" lang="en-US" sz="3600" b="0" i="0" u="none" strike="noStrike" kern="1200" cap="none" spc="0" normalizeH="0" baseline="30000" noProof="0" dirty="0">
              <a:ln>
                <a:noFill/>
              </a:ln>
              <a:solidFill>
                <a:schemeClr val="tx1"/>
              </a:solidFill>
              <a:effectLst/>
              <a:uLnTx/>
              <a:uFillTx/>
              <a:latin typeface="+mj-lt"/>
              <a:ea typeface="ＭＳ Ｐゴシック" charset="-128"/>
              <a:cs typeface="ＭＳ Ｐゴシック" charset="-128"/>
            </a:endParaRPr>
          </a:p>
        </p:txBody>
      </p:sp>
      <p:sp>
        <p:nvSpPr>
          <p:cNvPr id="7" name="TextBox 185"/>
          <p:cNvSpPr txBox="1">
            <a:spLocks noChangeArrowheads="1"/>
          </p:cNvSpPr>
          <p:nvPr/>
        </p:nvSpPr>
        <p:spPr bwMode="auto">
          <a:xfrm>
            <a:off x="2006424" y="495300"/>
            <a:ext cx="4673951" cy="307777"/>
          </a:xfrm>
          <a:prstGeom prst="rect">
            <a:avLst/>
          </a:prstGeom>
          <a:noFill/>
          <a:ln w="9525">
            <a:noFill/>
            <a:miter lim="800000"/>
            <a:headEnd/>
            <a:tailEnd/>
          </a:ln>
        </p:spPr>
        <p:txBody>
          <a:bodyPr wrap="none">
            <a:prstTxWarp prst="textNoShape">
              <a:avLst/>
            </a:prstTxWarp>
            <a:spAutoFit/>
          </a:bodyPr>
          <a:lstStyle/>
          <a:p>
            <a:pPr algn="ctr" defTabSz="914400" eaLnBrk="0" hangingPunct="0"/>
            <a:r>
              <a:rPr lang="en-US" sz="1400" b="1" dirty="0"/>
              <a:t>DIFFUSE ATTENUATION IN THE </a:t>
            </a:r>
            <a:r>
              <a:rPr lang="en-US" sz="1400" b="1" dirty="0" smtClean="0"/>
              <a:t>UV AND VISIBLE (320-555 nm)</a:t>
            </a:r>
            <a:endParaRPr lang="en-US" sz="1400" b="1" dirty="0"/>
          </a:p>
        </p:txBody>
      </p:sp>
      <p:sp>
        <p:nvSpPr>
          <p:cNvPr id="8" name="Text Box 12"/>
          <p:cNvSpPr txBox="1">
            <a:spLocks noChangeArrowheads="1"/>
          </p:cNvSpPr>
          <p:nvPr/>
        </p:nvSpPr>
        <p:spPr bwMode="auto">
          <a:xfrm>
            <a:off x="3113354" y="666948"/>
            <a:ext cx="2457711" cy="307777"/>
          </a:xfrm>
          <a:prstGeom prst="rect">
            <a:avLst/>
          </a:prstGeom>
          <a:noFill/>
          <a:ln w="9525">
            <a:noFill/>
            <a:miter lim="800000"/>
            <a:headEnd/>
            <a:tailEnd/>
          </a:ln>
        </p:spPr>
        <p:txBody>
          <a:bodyPr wrap="none">
            <a:prstTxWarp prst="textNoShape">
              <a:avLst/>
            </a:prstTxWarp>
            <a:spAutoFit/>
          </a:bodyPr>
          <a:lstStyle/>
          <a:p>
            <a:r>
              <a:rPr lang="en-US" sz="1400" dirty="0" err="1"/>
              <a:t>Bonhommeau</a:t>
            </a:r>
            <a:r>
              <a:rPr lang="en-US" sz="1400" dirty="0"/>
              <a:t> et al.</a:t>
            </a:r>
            <a:r>
              <a:rPr lang="en-US" sz="1400" dirty="0" smtClean="0"/>
              <a:t>, Submitted</a:t>
            </a:r>
            <a:endParaRPr lang="en-US" sz="1400" dirty="0"/>
          </a:p>
        </p:txBody>
      </p:sp>
      <p:sp>
        <p:nvSpPr>
          <p:cNvPr id="9" name="TextBox 8"/>
          <p:cNvSpPr txBox="1"/>
          <p:nvPr/>
        </p:nvSpPr>
        <p:spPr>
          <a:xfrm>
            <a:off x="2057606" y="5822434"/>
            <a:ext cx="5203580" cy="369332"/>
          </a:xfrm>
          <a:prstGeom prst="rect">
            <a:avLst/>
          </a:prstGeom>
          <a:noFill/>
        </p:spPr>
        <p:txBody>
          <a:bodyPr wrap="none" rtlCol="0">
            <a:spAutoFit/>
          </a:bodyPr>
          <a:lstStyle/>
          <a:p>
            <a:r>
              <a:rPr lang="en-US" dirty="0" smtClean="0"/>
              <a:t>Globally, the ocean is the most transparent at 380 nm</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ctrTitle" idx="4294967295"/>
          </p:nvPr>
        </p:nvSpPr>
        <p:spPr>
          <a:xfrm>
            <a:off x="533400" y="152400"/>
            <a:ext cx="7772400" cy="457200"/>
          </a:xfrm>
        </p:spPr>
        <p:txBody>
          <a:bodyPr/>
          <a:lstStyle/>
          <a:p>
            <a:pPr marL="457200" indent="-457200" eaLnBrk="1" hangingPunct="1"/>
            <a:r>
              <a:rPr lang="en-US" sz="1800" b="1" dirty="0" smtClean="0">
                <a:latin typeface="Arial" charset="0"/>
                <a:ea typeface="ＭＳ Ｐゴシック" charset="-128"/>
                <a:cs typeface="ＭＳ Ｐゴシック" charset="-128"/>
              </a:rPr>
              <a:t>Ocean </a:t>
            </a:r>
            <a:r>
              <a:rPr lang="en-US" sz="1800" b="1" dirty="0">
                <a:latin typeface="Arial" charset="0"/>
                <a:ea typeface="ＭＳ Ｐゴシック" charset="-128"/>
                <a:cs typeface="ＭＳ Ｐゴシック" charset="-128"/>
              </a:rPr>
              <a:t>Color </a:t>
            </a:r>
            <a:r>
              <a:rPr lang="en-US" sz="1800" b="1" dirty="0" err="1" smtClean="0">
                <a:latin typeface="Arial" charset="0"/>
                <a:ea typeface="ＭＳ Ｐゴシック" charset="-128"/>
                <a:cs typeface="ＭＳ Ｐゴシック" charset="-128"/>
              </a:rPr>
              <a:t>MEaSUREs</a:t>
            </a:r>
            <a:r>
              <a:rPr lang="en-US" sz="1800" b="1" dirty="0" smtClean="0">
                <a:latin typeface="Arial" charset="0"/>
                <a:ea typeface="ＭＳ Ｐゴシック" charset="-128"/>
                <a:cs typeface="ＭＳ Ｐゴシック" charset="-128"/>
              </a:rPr>
              <a:t/>
            </a:r>
            <a:br>
              <a:rPr lang="en-US" sz="1800" b="1" dirty="0" smtClean="0">
                <a:latin typeface="Arial" charset="0"/>
                <a:ea typeface="ＭＳ Ｐゴシック" charset="-128"/>
                <a:cs typeface="ＭＳ Ｐゴシック" charset="-128"/>
              </a:rPr>
            </a:br>
            <a:r>
              <a:rPr lang="en-US" sz="1800" b="1" dirty="0">
                <a:latin typeface="Arial" charset="0"/>
                <a:ea typeface="ＭＳ Ｐゴシック" charset="-128"/>
                <a:cs typeface="ＭＳ Ｐゴシック" charset="-128"/>
              </a:rPr>
              <a:t>Examples of</a:t>
            </a:r>
            <a:r>
              <a:rPr lang="en-US" sz="1800" b="1" dirty="0" smtClean="0">
                <a:latin typeface="Arial" charset="0"/>
                <a:ea typeface="ＭＳ Ｐゴシック" charset="-128"/>
                <a:cs typeface="ＭＳ Ｐゴシック" charset="-128"/>
              </a:rPr>
              <a:t> future evaluation products</a:t>
            </a:r>
            <a:endParaRPr lang="en-US" sz="3600" baseline="30000" dirty="0">
              <a:ea typeface="ＭＳ Ｐゴシック" charset="-128"/>
              <a:cs typeface="ＭＳ Ｐゴシック" charset="-128"/>
            </a:endParaRPr>
          </a:p>
        </p:txBody>
      </p:sp>
      <p:pic>
        <p:nvPicPr>
          <p:cNvPr id="28694" name="Picture 170" descr="S20071212007151.L3m_MO_xi30.png"/>
          <p:cNvPicPr>
            <a:picLocks noChangeAspect="1"/>
          </p:cNvPicPr>
          <p:nvPr/>
        </p:nvPicPr>
        <p:blipFill>
          <a:blip r:embed="rId3"/>
          <a:srcRect l="12500" t="16667" r="6250" b="25000"/>
          <a:stretch>
            <a:fillRect/>
          </a:stretch>
        </p:blipFill>
        <p:spPr bwMode="auto">
          <a:xfrm>
            <a:off x="457200" y="1257300"/>
            <a:ext cx="3367088" cy="2405063"/>
          </a:xfrm>
          <a:prstGeom prst="rect">
            <a:avLst/>
          </a:prstGeom>
          <a:noFill/>
          <a:ln w="9525">
            <a:noFill/>
            <a:miter lim="800000"/>
            <a:headEnd/>
            <a:tailEnd/>
          </a:ln>
        </p:spPr>
      </p:pic>
      <p:pic>
        <p:nvPicPr>
          <p:cNvPr id="28695" name="Picture 171" descr="S20071212007151.L3m_MO_xi30_No.png"/>
          <p:cNvPicPr>
            <a:picLocks noChangeAspect="1"/>
          </p:cNvPicPr>
          <p:nvPr/>
        </p:nvPicPr>
        <p:blipFill>
          <a:blip r:embed="rId4"/>
          <a:srcRect l="12500" t="16667" r="6250" b="25000"/>
          <a:stretch>
            <a:fillRect/>
          </a:stretch>
        </p:blipFill>
        <p:spPr bwMode="auto">
          <a:xfrm>
            <a:off x="5245100" y="1295400"/>
            <a:ext cx="3365500" cy="2405063"/>
          </a:xfrm>
          <a:prstGeom prst="rect">
            <a:avLst/>
          </a:prstGeom>
          <a:noFill/>
          <a:ln w="9525">
            <a:noFill/>
            <a:miter lim="800000"/>
            <a:headEnd/>
            <a:tailEnd/>
          </a:ln>
        </p:spPr>
      </p:pic>
      <p:pic>
        <p:nvPicPr>
          <p:cNvPr id="28696" name="Picture 172" descr="S20071212007151.L3m_MO_PB30_BT.png"/>
          <p:cNvPicPr>
            <a:picLocks noChangeAspect="1"/>
          </p:cNvPicPr>
          <p:nvPr/>
        </p:nvPicPr>
        <p:blipFill>
          <a:blip r:embed="rId5"/>
          <a:srcRect l="12500" t="16667" r="6250" b="25000"/>
          <a:stretch>
            <a:fillRect/>
          </a:stretch>
        </p:blipFill>
        <p:spPr bwMode="auto">
          <a:xfrm>
            <a:off x="2794000" y="4087813"/>
            <a:ext cx="3365500" cy="2405062"/>
          </a:xfrm>
          <a:prstGeom prst="rect">
            <a:avLst/>
          </a:prstGeom>
          <a:noFill/>
          <a:ln w="9525">
            <a:noFill/>
            <a:miter lim="800000"/>
            <a:headEnd/>
            <a:tailEnd/>
          </a:ln>
        </p:spPr>
      </p:pic>
      <p:sp>
        <p:nvSpPr>
          <p:cNvPr id="28699" name="Text Box 27"/>
          <p:cNvSpPr txBox="1">
            <a:spLocks noChangeArrowheads="1"/>
          </p:cNvSpPr>
          <p:nvPr/>
        </p:nvSpPr>
        <p:spPr bwMode="auto">
          <a:xfrm>
            <a:off x="1549400" y="920750"/>
            <a:ext cx="1002999" cy="338554"/>
          </a:xfrm>
          <a:prstGeom prst="rect">
            <a:avLst/>
          </a:prstGeom>
          <a:noFill/>
          <a:ln w="9525">
            <a:noFill/>
            <a:miter lim="800000"/>
            <a:headEnd/>
            <a:tailEnd/>
          </a:ln>
        </p:spPr>
        <p:txBody>
          <a:bodyPr wrap="none">
            <a:prstTxWarp prst="textNoShape">
              <a:avLst/>
            </a:prstTxWarp>
            <a:spAutoFit/>
          </a:bodyPr>
          <a:lstStyle/>
          <a:p>
            <a:r>
              <a:rPr lang="en-US" sz="1600" dirty="0">
                <a:solidFill>
                  <a:schemeClr val="bg1"/>
                </a:solidFill>
              </a:rPr>
              <a:t>PSD slope</a:t>
            </a:r>
          </a:p>
        </p:txBody>
      </p:sp>
      <p:sp>
        <p:nvSpPr>
          <p:cNvPr id="28700" name="Text Box 28"/>
          <p:cNvSpPr txBox="1">
            <a:spLocks noChangeArrowheads="1"/>
          </p:cNvSpPr>
          <p:nvPr/>
        </p:nvSpPr>
        <p:spPr bwMode="auto">
          <a:xfrm>
            <a:off x="4813300" y="955675"/>
            <a:ext cx="4262965" cy="338554"/>
          </a:xfrm>
          <a:prstGeom prst="rect">
            <a:avLst/>
          </a:prstGeom>
          <a:noFill/>
          <a:ln w="9525">
            <a:noFill/>
            <a:miter lim="800000"/>
            <a:headEnd/>
            <a:tailEnd/>
          </a:ln>
        </p:spPr>
        <p:txBody>
          <a:bodyPr wrap="square">
            <a:prstTxWarp prst="textNoShape">
              <a:avLst/>
            </a:prstTxWarp>
            <a:spAutoFit/>
          </a:bodyPr>
          <a:lstStyle/>
          <a:p>
            <a:r>
              <a:rPr lang="en-US" sz="1600" dirty="0">
                <a:solidFill>
                  <a:srgbClr val="000000"/>
                </a:solidFill>
              </a:rPr>
              <a:t>Particle concentration for a differential size class</a:t>
            </a:r>
          </a:p>
        </p:txBody>
      </p:sp>
      <p:sp>
        <p:nvSpPr>
          <p:cNvPr id="28701" name="Text Box 29"/>
          <p:cNvSpPr txBox="1">
            <a:spLocks noChangeArrowheads="1"/>
          </p:cNvSpPr>
          <p:nvPr/>
        </p:nvSpPr>
        <p:spPr bwMode="auto">
          <a:xfrm>
            <a:off x="4044950" y="3771900"/>
            <a:ext cx="1132441" cy="338554"/>
          </a:xfrm>
          <a:prstGeom prst="rect">
            <a:avLst/>
          </a:prstGeom>
          <a:noFill/>
          <a:ln w="9525">
            <a:noFill/>
            <a:miter lim="800000"/>
            <a:headEnd/>
            <a:tailEnd/>
          </a:ln>
        </p:spPr>
        <p:txBody>
          <a:bodyPr wrap="none">
            <a:prstTxWarp prst="textNoShape">
              <a:avLst/>
            </a:prstTxWarp>
            <a:spAutoFit/>
          </a:bodyPr>
          <a:lstStyle/>
          <a:p>
            <a:r>
              <a:rPr lang="en-US" sz="1600" dirty="0">
                <a:solidFill>
                  <a:srgbClr val="000000"/>
                </a:solidFill>
              </a:rPr>
              <a:t>Bio-volume</a:t>
            </a:r>
          </a:p>
        </p:txBody>
      </p:sp>
      <p:sp>
        <p:nvSpPr>
          <p:cNvPr id="28689" name="TextBox 183"/>
          <p:cNvSpPr txBox="1">
            <a:spLocks noChangeArrowheads="1"/>
          </p:cNvSpPr>
          <p:nvPr/>
        </p:nvSpPr>
        <p:spPr bwMode="auto">
          <a:xfrm>
            <a:off x="3130550" y="625475"/>
            <a:ext cx="3209925" cy="336550"/>
          </a:xfrm>
          <a:prstGeom prst="rect">
            <a:avLst/>
          </a:prstGeom>
          <a:noFill/>
          <a:ln w="9525">
            <a:noFill/>
            <a:miter lim="800000"/>
            <a:headEnd/>
            <a:tailEnd/>
          </a:ln>
        </p:spPr>
        <p:txBody>
          <a:bodyPr wrap="none">
            <a:prstTxWarp prst="textNoShape">
              <a:avLst/>
            </a:prstTxWarp>
            <a:spAutoFit/>
          </a:bodyPr>
          <a:lstStyle/>
          <a:p>
            <a:pPr defTabSz="914400" eaLnBrk="0" hangingPunct="0"/>
            <a:r>
              <a:rPr lang="en-US" sz="1600" b="1" dirty="0"/>
              <a:t>PARTICLE SIZE DISTRIBUTION</a:t>
            </a:r>
          </a:p>
        </p:txBody>
      </p:sp>
      <p:sp>
        <p:nvSpPr>
          <p:cNvPr id="28702" name="Text Box 30"/>
          <p:cNvSpPr txBox="1">
            <a:spLocks noChangeArrowheads="1"/>
          </p:cNvSpPr>
          <p:nvPr/>
        </p:nvSpPr>
        <p:spPr bwMode="auto">
          <a:xfrm>
            <a:off x="6592888" y="5973763"/>
            <a:ext cx="2191300" cy="307777"/>
          </a:xfrm>
          <a:prstGeom prst="rect">
            <a:avLst/>
          </a:prstGeom>
          <a:noFill/>
          <a:ln w="9525">
            <a:noFill/>
            <a:miter lim="800000"/>
            <a:headEnd/>
            <a:tailEnd/>
          </a:ln>
        </p:spPr>
        <p:txBody>
          <a:bodyPr wrap="none">
            <a:prstTxWarp prst="textNoShape">
              <a:avLst/>
            </a:prstTxWarp>
            <a:spAutoFit/>
          </a:bodyPr>
          <a:lstStyle/>
          <a:p>
            <a:r>
              <a:rPr lang="en-US" sz="1400" dirty="0" err="1">
                <a:solidFill>
                  <a:srgbClr val="000000"/>
                </a:solidFill>
              </a:rPr>
              <a:t>Kostadinov</a:t>
            </a:r>
            <a:r>
              <a:rPr lang="en-US" sz="1400" dirty="0">
                <a:solidFill>
                  <a:srgbClr val="000000"/>
                </a:solidFill>
              </a:rPr>
              <a:t> et al.,</a:t>
            </a:r>
            <a:r>
              <a:rPr lang="en-US" sz="1400" dirty="0" smtClean="0">
                <a:solidFill>
                  <a:srgbClr val="000000"/>
                </a:solidFill>
              </a:rPr>
              <a:t> JGR, 2009</a:t>
            </a:r>
            <a:endParaRPr lang="en-US" sz="1400" dirty="0">
              <a:solidFill>
                <a:srgbClr val="000000"/>
              </a:solidFill>
            </a:endParaRPr>
          </a:p>
        </p:txBody>
      </p:sp>
      <p:sp>
        <p:nvSpPr>
          <p:cNvPr id="12" name="Footer Placeholder 3"/>
          <p:cNvSpPr>
            <a:spLocks noGrp="1"/>
          </p:cNvSpPr>
          <p:nvPr>
            <p:ph type="ftr" sz="quarter" idx="11"/>
          </p:nvPr>
        </p:nvSpPr>
        <p:spPr>
          <a:xfrm>
            <a:off x="5571065" y="6492875"/>
            <a:ext cx="3505200" cy="365125"/>
          </a:xfrm>
        </p:spPr>
        <p:txBody>
          <a:bodyPr/>
          <a:lstStyle/>
          <a:p>
            <a:r>
              <a:rPr lang="en-US" dirty="0"/>
              <a:t>OCRT Meeting</a:t>
            </a:r>
            <a:r>
              <a:rPr lang="en-US" dirty="0" smtClean="0"/>
              <a:t> – 11-13 </a:t>
            </a:r>
            <a:r>
              <a:rPr lang="en-US" dirty="0"/>
              <a:t>May, </a:t>
            </a:r>
            <a:r>
              <a:rPr lang="en-US" dirty="0" smtClean="0"/>
              <a:t>2010 – New Orleans</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ctrTitle" idx="4294967295"/>
          </p:nvPr>
        </p:nvSpPr>
        <p:spPr>
          <a:xfrm>
            <a:off x="533400" y="152400"/>
            <a:ext cx="7772400" cy="990600"/>
          </a:xfrm>
        </p:spPr>
        <p:txBody>
          <a:bodyPr/>
          <a:lstStyle/>
          <a:p>
            <a:pPr marL="457200" indent="-457200" eaLnBrk="1" hangingPunct="1"/>
            <a:r>
              <a:rPr lang="en-US" sz="2000" b="1" dirty="0" smtClean="0">
                <a:solidFill>
                  <a:srgbClr val="000090"/>
                </a:solidFill>
                <a:latin typeface="Arial" charset="0"/>
                <a:ea typeface="ＭＳ Ｐゴシック" charset="-128"/>
                <a:cs typeface="ＭＳ Ｐゴシック" charset="-128"/>
              </a:rPr>
              <a:t>Ocean </a:t>
            </a:r>
            <a:r>
              <a:rPr lang="en-US" sz="2000" b="1" dirty="0">
                <a:solidFill>
                  <a:srgbClr val="000090"/>
                </a:solidFill>
                <a:latin typeface="Arial" charset="0"/>
                <a:ea typeface="ＭＳ Ｐゴシック" charset="-128"/>
                <a:cs typeface="ＭＳ Ｐゴシック" charset="-128"/>
              </a:rPr>
              <a:t>Color </a:t>
            </a:r>
            <a:r>
              <a:rPr lang="en-US" sz="2000" b="1" dirty="0" err="1" smtClean="0">
                <a:solidFill>
                  <a:srgbClr val="000090"/>
                </a:solidFill>
                <a:latin typeface="Arial" charset="0"/>
                <a:ea typeface="ＭＳ Ｐゴシック" charset="-128"/>
                <a:cs typeface="ＭＳ Ｐゴシック" charset="-128"/>
              </a:rPr>
              <a:t>MEaSUREs</a:t>
            </a:r>
            <a:r>
              <a:rPr lang="en-US" sz="1800" b="1" dirty="0" smtClean="0">
                <a:latin typeface="Arial" charset="0"/>
                <a:ea typeface="ＭＳ Ｐゴシック" charset="-128"/>
                <a:cs typeface="ＭＳ Ｐゴシック" charset="-128"/>
              </a:rPr>
              <a:t/>
            </a:r>
            <a:br>
              <a:rPr lang="en-US" sz="1800" b="1" dirty="0" smtClean="0">
                <a:latin typeface="Arial" charset="0"/>
                <a:ea typeface="ＭＳ Ｐゴシック" charset="-128"/>
                <a:cs typeface="ＭＳ Ｐゴシック" charset="-128"/>
              </a:rPr>
            </a:br>
            <a:r>
              <a:rPr lang="en-US" sz="2400" b="1" dirty="0">
                <a:solidFill>
                  <a:srgbClr val="000090"/>
                </a:solidFill>
                <a:latin typeface="Arial" charset="0"/>
                <a:ea typeface="ＭＳ Ｐゴシック" charset="-128"/>
                <a:cs typeface="ＭＳ Ｐゴシック" charset="-128"/>
              </a:rPr>
              <a:t>Where to get the data </a:t>
            </a:r>
            <a:r>
              <a:rPr lang="en-US" sz="2400" b="1" dirty="0" smtClean="0">
                <a:solidFill>
                  <a:srgbClr val="000090"/>
                </a:solidFill>
                <a:latin typeface="Arial" charset="0"/>
                <a:ea typeface="ＭＳ Ｐゴシック" charset="-128"/>
                <a:cs typeface="ＭＳ Ｐゴシック" charset="-128"/>
              </a:rPr>
              <a:t>?</a:t>
            </a:r>
            <a:endParaRPr lang="en-US" sz="3600" baseline="30000" dirty="0">
              <a:solidFill>
                <a:srgbClr val="000090"/>
              </a:solidFill>
              <a:ea typeface="ＭＳ Ｐゴシック" charset="-128"/>
              <a:cs typeface="ＭＳ Ｐゴシック" charset="-128"/>
            </a:endParaRPr>
          </a:p>
        </p:txBody>
      </p:sp>
      <p:sp>
        <p:nvSpPr>
          <p:cNvPr id="37899" name="Text Box 11"/>
          <p:cNvSpPr txBox="1">
            <a:spLocks noChangeArrowheads="1"/>
          </p:cNvSpPr>
          <p:nvPr/>
        </p:nvSpPr>
        <p:spPr bwMode="auto">
          <a:xfrm>
            <a:off x="177801" y="1800225"/>
            <a:ext cx="8898464" cy="2431435"/>
          </a:xfrm>
          <a:prstGeom prst="rect">
            <a:avLst/>
          </a:prstGeom>
          <a:noFill/>
          <a:ln w="9525">
            <a:noFill/>
            <a:miter lim="800000"/>
            <a:headEnd/>
            <a:tailEnd/>
          </a:ln>
        </p:spPr>
        <p:txBody>
          <a:bodyPr wrap="square">
            <a:prstTxWarp prst="textNoShape">
              <a:avLst/>
            </a:prstTxWarp>
            <a:spAutoFit/>
          </a:bodyPr>
          <a:lstStyle/>
          <a:p>
            <a:r>
              <a:rPr lang="en-US" sz="2400" b="1" dirty="0" smtClean="0">
                <a:solidFill>
                  <a:srgbClr val="000090"/>
                </a:solidFill>
              </a:rPr>
              <a:t>UCSB</a:t>
            </a:r>
          </a:p>
          <a:p>
            <a:r>
              <a:rPr lang="en-US" sz="2000" b="1" dirty="0" smtClean="0"/>
              <a:t>Wiki:</a:t>
            </a:r>
            <a:r>
              <a:rPr lang="en-US" sz="2400" b="1" dirty="0" smtClean="0"/>
              <a:t> </a:t>
            </a:r>
            <a:r>
              <a:rPr lang="en-US" sz="2000" u="sng" dirty="0" smtClean="0">
                <a:solidFill>
                  <a:srgbClr val="0000FF"/>
                </a:solidFill>
              </a:rPr>
              <a:t>http://</a:t>
            </a:r>
            <a:r>
              <a:rPr lang="en-US" sz="2000" u="sng" dirty="0" err="1" smtClean="0">
                <a:solidFill>
                  <a:srgbClr val="0000FF"/>
                </a:solidFill>
              </a:rPr>
              <a:t>wiki.icess.ucsb.edu/measures/index_php/Main_page</a:t>
            </a:r>
            <a:endParaRPr lang="en-US" sz="2000" u="sng" dirty="0" smtClean="0">
              <a:solidFill>
                <a:srgbClr val="0000FF"/>
              </a:solidFill>
            </a:endParaRPr>
          </a:p>
          <a:p>
            <a:endParaRPr lang="en-US" sz="2400" b="1" dirty="0" smtClean="0">
              <a:solidFill>
                <a:srgbClr val="000090"/>
              </a:solidFill>
            </a:endParaRPr>
          </a:p>
          <a:p>
            <a:r>
              <a:rPr lang="en-US" sz="2000" b="1" dirty="0" smtClean="0"/>
              <a:t>ftp: </a:t>
            </a:r>
            <a:r>
              <a:rPr lang="en-US" sz="2000" dirty="0" smtClean="0"/>
              <a:t> </a:t>
            </a:r>
            <a:r>
              <a:rPr lang="en-US" sz="2000" dirty="0">
                <a:hlinkClick r:id="rId3" action="ppaction://hlinkfile"/>
              </a:rPr>
              <a:t>ftp.oceancolor.ucsb.edu//pub/org/oceancolor/MEaSUREs</a:t>
            </a:r>
            <a:endParaRPr lang="en-US" sz="2000" dirty="0"/>
          </a:p>
          <a:p>
            <a:endParaRPr lang="en-US" sz="2000" dirty="0"/>
          </a:p>
          <a:p>
            <a:pPr eaLnBrk="0" hangingPunct="0"/>
            <a:r>
              <a:rPr lang="en-US" sz="2000" b="1" dirty="0" err="1"/>
              <a:t>OPeNDAP</a:t>
            </a:r>
            <a:r>
              <a:rPr lang="en-US" sz="2000" b="1" dirty="0"/>
              <a:t> </a:t>
            </a:r>
            <a:r>
              <a:rPr lang="en-US" sz="2000" b="1" dirty="0" smtClean="0"/>
              <a:t>server: </a:t>
            </a:r>
            <a:r>
              <a:rPr lang="en-US" sz="2000" u="sng" dirty="0" smtClean="0">
                <a:hlinkClick r:id="rId4"/>
              </a:rPr>
              <a:t>http://dub-oceancolor.icess.ucsb.edu:8080/opendap/</a:t>
            </a:r>
            <a:endParaRPr lang="en-US" sz="2000" u="sng" dirty="0" smtClean="0"/>
          </a:p>
          <a:p>
            <a:pPr eaLnBrk="0" hangingPunct="0"/>
            <a:endParaRPr lang="en-US" sz="2000" u="sng" dirty="0" smtClean="0"/>
          </a:p>
        </p:txBody>
      </p:sp>
      <p:sp>
        <p:nvSpPr>
          <p:cNvPr id="6" name="Footer Placeholder 3"/>
          <p:cNvSpPr>
            <a:spLocks noGrp="1"/>
          </p:cNvSpPr>
          <p:nvPr>
            <p:ph type="ftr" sz="quarter" idx="11"/>
          </p:nvPr>
        </p:nvSpPr>
        <p:spPr>
          <a:xfrm>
            <a:off x="5571065" y="6429375"/>
            <a:ext cx="3505200" cy="365125"/>
          </a:xfrm>
        </p:spPr>
        <p:txBody>
          <a:bodyPr/>
          <a:lstStyle/>
          <a:p>
            <a:r>
              <a:rPr lang="en-US" dirty="0"/>
              <a:t>OCRT Meeting</a:t>
            </a:r>
            <a:r>
              <a:rPr lang="en-US" dirty="0" smtClean="0"/>
              <a:t> – 11-13 </a:t>
            </a:r>
            <a:r>
              <a:rPr lang="en-US" dirty="0"/>
              <a:t>May, </a:t>
            </a:r>
            <a:r>
              <a:rPr lang="en-US" dirty="0" smtClean="0"/>
              <a:t>2010 – New Orleans</a:t>
            </a:r>
            <a:endParaRPr lang="en-US" dirty="0"/>
          </a:p>
        </p:txBody>
      </p:sp>
      <p:sp>
        <p:nvSpPr>
          <p:cNvPr id="7" name="TextBox 6"/>
          <p:cNvSpPr txBox="1"/>
          <p:nvPr/>
        </p:nvSpPr>
        <p:spPr>
          <a:xfrm>
            <a:off x="276225" y="1079500"/>
            <a:ext cx="7953375" cy="707886"/>
          </a:xfrm>
          <a:prstGeom prst="rect">
            <a:avLst/>
          </a:prstGeom>
          <a:noFill/>
        </p:spPr>
        <p:txBody>
          <a:bodyPr wrap="square" rtlCol="0">
            <a:spAutoFit/>
          </a:bodyPr>
          <a:lstStyle/>
          <a:p>
            <a:r>
              <a:rPr lang="en-US" sz="2000" b="1" dirty="0" smtClean="0"/>
              <a:t>2 Sources (UCSB and OBPG)</a:t>
            </a:r>
            <a:r>
              <a:rPr lang="en-US" sz="2000" dirty="0" smtClean="0"/>
              <a:t>:</a:t>
            </a:r>
          </a:p>
          <a:p>
            <a:r>
              <a:rPr lang="en-US" sz="2000" dirty="0" smtClean="0"/>
              <a:t>Initially, the products are available at the UCSB </a:t>
            </a:r>
            <a:r>
              <a:rPr lang="en-US" sz="2000" dirty="0" err="1" smtClean="0"/>
              <a:t>MEaSUREs</a:t>
            </a:r>
            <a:r>
              <a:rPr lang="en-US" sz="2000" dirty="0" smtClean="0"/>
              <a:t> Website:</a:t>
            </a:r>
            <a:endParaRPr lang="en-US" sz="2000" dirty="0"/>
          </a:p>
        </p:txBody>
      </p:sp>
      <p:sp>
        <p:nvSpPr>
          <p:cNvPr id="8" name="TextBox 7"/>
          <p:cNvSpPr txBox="1"/>
          <p:nvPr/>
        </p:nvSpPr>
        <p:spPr>
          <a:xfrm>
            <a:off x="276225" y="4330700"/>
            <a:ext cx="8385175" cy="1384995"/>
          </a:xfrm>
          <a:prstGeom prst="rect">
            <a:avLst/>
          </a:prstGeom>
          <a:noFill/>
        </p:spPr>
        <p:txBody>
          <a:bodyPr wrap="square" rtlCol="0">
            <a:spAutoFit/>
          </a:bodyPr>
          <a:lstStyle/>
          <a:p>
            <a:r>
              <a:rPr lang="en-US" sz="2400" b="1" dirty="0" smtClean="0">
                <a:solidFill>
                  <a:srgbClr val="000090"/>
                </a:solidFill>
              </a:rPr>
              <a:t>OBPG (OC </a:t>
            </a:r>
            <a:r>
              <a:rPr lang="en-US" sz="2400" b="1" dirty="0" err="1" smtClean="0">
                <a:solidFill>
                  <a:srgbClr val="000090"/>
                </a:solidFill>
              </a:rPr>
              <a:t>MEaSUREs</a:t>
            </a:r>
            <a:r>
              <a:rPr lang="en-US" sz="2400" b="1" dirty="0" smtClean="0">
                <a:solidFill>
                  <a:srgbClr val="000090"/>
                </a:solidFill>
              </a:rPr>
              <a:t> Data Center)</a:t>
            </a:r>
          </a:p>
          <a:p>
            <a:r>
              <a:rPr lang="en-US" sz="2000" dirty="0" smtClean="0"/>
              <a:t>Transition of some products to OBPG has started</a:t>
            </a:r>
          </a:p>
          <a:p>
            <a:r>
              <a:rPr lang="en-US" sz="2000" dirty="0" err="1" smtClean="0"/>
              <a:t>MEaSUREs</a:t>
            </a:r>
            <a:r>
              <a:rPr lang="en-US" sz="2000" dirty="0" smtClean="0"/>
              <a:t> evaluation products will be available through the </a:t>
            </a:r>
            <a:r>
              <a:rPr lang="en-US" sz="2000" dirty="0" err="1" smtClean="0"/>
              <a:t>OceanColor</a:t>
            </a:r>
            <a:r>
              <a:rPr lang="en-US" sz="2000" dirty="0" smtClean="0"/>
              <a:t> Web Level-3 Browser </a:t>
            </a:r>
            <a:r>
              <a:rPr lang="en-US" sz="2000" dirty="0" smtClean="0">
                <a:solidFill>
                  <a:srgbClr val="0000FF"/>
                </a:solidFill>
              </a:rPr>
              <a:t>http://</a:t>
            </a:r>
            <a:r>
              <a:rPr lang="en-US" sz="2000" dirty="0" err="1" smtClean="0">
                <a:solidFill>
                  <a:srgbClr val="0000FF"/>
                </a:solidFill>
              </a:rPr>
              <a:t>oceancolor.gsfc.nasa.gov</a:t>
            </a:r>
            <a:r>
              <a:rPr lang="en-US" sz="2000" dirty="0" smtClean="0">
                <a:solidFill>
                  <a:srgbClr val="0000FF"/>
                </a:solidFill>
              </a:rPr>
              <a:t>/</a:t>
            </a:r>
            <a:endParaRPr lang="en-US" sz="2000" dirty="0">
              <a:solidFill>
                <a:srgbClr val="0000FF"/>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ctrTitle" idx="4294967295"/>
          </p:nvPr>
        </p:nvSpPr>
        <p:spPr>
          <a:xfrm>
            <a:off x="533400" y="-25400"/>
            <a:ext cx="7772400" cy="685800"/>
          </a:xfrm>
        </p:spPr>
        <p:txBody>
          <a:bodyPr/>
          <a:lstStyle/>
          <a:p>
            <a:pPr marL="457200" indent="-457200" eaLnBrk="1" hangingPunct="1"/>
            <a:r>
              <a:rPr lang="en-US" sz="1800" b="1" dirty="0">
                <a:solidFill>
                  <a:srgbClr val="FFFFFF"/>
                </a:solidFill>
                <a:latin typeface="Arial" charset="0"/>
                <a:ea typeface="ＭＳ Ｐゴシック" charset="-128"/>
                <a:cs typeface="ＭＳ Ｐゴシック" charset="-128"/>
              </a:rPr>
              <a:t>The Ocean Color MEASURES Project</a:t>
            </a:r>
            <a:br>
              <a:rPr lang="en-US" sz="1800" b="1" dirty="0">
                <a:solidFill>
                  <a:srgbClr val="FFFFFF"/>
                </a:solidFill>
                <a:latin typeface="Arial" charset="0"/>
                <a:ea typeface="ＭＳ Ｐゴシック" charset="-128"/>
                <a:cs typeface="ＭＳ Ｐゴシック" charset="-128"/>
              </a:rPr>
            </a:br>
            <a:r>
              <a:rPr lang="en-US" sz="2400" b="1" dirty="0">
                <a:solidFill>
                  <a:srgbClr val="FFFFFF"/>
                </a:solidFill>
                <a:latin typeface="Arial" charset="0"/>
                <a:ea typeface="ＭＳ Ｐゴシック" charset="-128"/>
                <a:cs typeface="ＭＳ Ｐゴシック" charset="-128"/>
              </a:rPr>
              <a:t>Where to get the data ???</a:t>
            </a:r>
            <a:endParaRPr lang="en-US" sz="3600" baseline="30000" dirty="0">
              <a:solidFill>
                <a:srgbClr val="FFFFFF"/>
              </a:solidFill>
              <a:ea typeface="ＭＳ Ｐゴシック" charset="-128"/>
              <a:cs typeface="ＭＳ Ｐゴシック" charset="-128"/>
            </a:endParaRPr>
          </a:p>
        </p:txBody>
      </p:sp>
      <p:sp>
        <p:nvSpPr>
          <p:cNvPr id="4" name="Footer Placeholder 3"/>
          <p:cNvSpPr txBox="1">
            <a:spLocks noGrp="1"/>
          </p:cNvSpPr>
          <p:nvPr/>
        </p:nvSpPr>
        <p:spPr>
          <a:xfrm>
            <a:off x="5486400" y="6492875"/>
            <a:ext cx="3505200" cy="365125"/>
          </a:xfrm>
          <a:prstGeom prst="rect">
            <a:avLst/>
          </a:prstGeom>
          <a:noFill/>
        </p:spPr>
        <p:txBody>
          <a:bodyPr anchor="ctr">
            <a:prstTxWarp prst="textNoShape">
              <a:avLst/>
            </a:prstTxWarp>
          </a:bodyPr>
          <a:lstStyle/>
          <a:p>
            <a:pPr algn="ctr"/>
            <a:r>
              <a:rPr lang="en-US" sz="1200" dirty="0">
                <a:solidFill>
                  <a:srgbClr val="898989"/>
                </a:solidFill>
                <a:latin typeface="Calibri" charset="0"/>
              </a:rPr>
              <a:t>OCRT Meeting</a:t>
            </a:r>
            <a:r>
              <a:rPr lang="en-US" sz="1200" dirty="0" smtClean="0">
                <a:solidFill>
                  <a:srgbClr val="898989"/>
                </a:solidFill>
                <a:latin typeface="Calibri" charset="0"/>
              </a:rPr>
              <a:t> – 11-13 </a:t>
            </a:r>
            <a:r>
              <a:rPr lang="en-US" sz="1200" dirty="0">
                <a:solidFill>
                  <a:srgbClr val="898989"/>
                </a:solidFill>
                <a:latin typeface="Calibri" charset="0"/>
              </a:rPr>
              <a:t>May, </a:t>
            </a:r>
            <a:r>
              <a:rPr lang="en-US" sz="1200" dirty="0" smtClean="0">
                <a:solidFill>
                  <a:srgbClr val="898989"/>
                </a:solidFill>
                <a:latin typeface="Calibri" charset="0"/>
              </a:rPr>
              <a:t>2010 </a:t>
            </a:r>
            <a:r>
              <a:rPr lang="en-US" sz="1200" dirty="0">
                <a:solidFill>
                  <a:srgbClr val="898989"/>
                </a:solidFill>
                <a:latin typeface="Calibri" charset="0"/>
              </a:rPr>
              <a:t>- New</a:t>
            </a:r>
            <a:r>
              <a:rPr lang="en-US" sz="1200" dirty="0" smtClean="0">
                <a:solidFill>
                  <a:srgbClr val="898989"/>
                </a:solidFill>
                <a:latin typeface="Calibri" charset="0"/>
              </a:rPr>
              <a:t> Orleans</a:t>
            </a:r>
            <a:endParaRPr lang="en-US" sz="1200" dirty="0">
              <a:solidFill>
                <a:srgbClr val="898989"/>
              </a:solidFill>
              <a:latin typeface="Calibri" charset="0"/>
            </a:endParaRPr>
          </a:p>
        </p:txBody>
      </p:sp>
      <p:sp>
        <p:nvSpPr>
          <p:cNvPr id="39942" name="Text Box 6"/>
          <p:cNvSpPr txBox="1">
            <a:spLocks noChangeArrowheads="1"/>
          </p:cNvSpPr>
          <p:nvPr/>
        </p:nvSpPr>
        <p:spPr bwMode="auto">
          <a:xfrm>
            <a:off x="1739901" y="660400"/>
            <a:ext cx="6235700" cy="369332"/>
          </a:xfrm>
          <a:prstGeom prst="rect">
            <a:avLst/>
          </a:prstGeom>
          <a:noFill/>
          <a:ln w="9525">
            <a:noFill/>
            <a:miter lim="800000"/>
            <a:headEnd/>
            <a:tailEnd/>
          </a:ln>
        </p:spPr>
        <p:txBody>
          <a:bodyPr wrap="square">
            <a:prstTxWarp prst="textNoShape">
              <a:avLst/>
            </a:prstTxWarp>
            <a:spAutoFit/>
          </a:bodyPr>
          <a:lstStyle/>
          <a:p>
            <a:r>
              <a:rPr lang="en-US" dirty="0">
                <a:solidFill>
                  <a:srgbClr val="FFFFFF"/>
                </a:solidFill>
                <a:hlinkClick r:id="rId3"/>
              </a:rPr>
              <a:t>http://wiki.icess.ucsb.edu/measures/index.php/</a:t>
            </a:r>
            <a:r>
              <a:rPr lang="en-US" dirty="0" smtClean="0">
                <a:solidFill>
                  <a:srgbClr val="FFFFFF"/>
                </a:solidFill>
                <a:hlinkClick r:id="rId3"/>
              </a:rPr>
              <a:t>Main_page</a:t>
            </a:r>
            <a:endParaRPr lang="en-US" dirty="0" smtClean="0">
              <a:solidFill>
                <a:srgbClr val="FFFFFF"/>
              </a:solidFill>
            </a:endParaRPr>
          </a:p>
        </p:txBody>
      </p:sp>
      <p:pic>
        <p:nvPicPr>
          <p:cNvPr id="6" name="Picture 5" descr="wiki.tiff"/>
          <p:cNvPicPr>
            <a:picLocks noChangeAspect="1"/>
          </p:cNvPicPr>
          <p:nvPr/>
        </p:nvPicPr>
        <p:blipFill>
          <a:blip r:embed="rId4"/>
          <a:stretch>
            <a:fillRect/>
          </a:stretch>
        </p:blipFill>
        <p:spPr>
          <a:xfrm>
            <a:off x="723900" y="1044575"/>
            <a:ext cx="7787640" cy="54483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40000"/>
                <a:satMod val="350000"/>
              </a:schemeClr>
            </a:gs>
            <a:gs pos="40000">
              <a:schemeClr val="bg2">
                <a:tint val="45000"/>
                <a:shade val="99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48130" name="Title 1"/>
          <p:cNvSpPr>
            <a:spLocks noGrp="1"/>
          </p:cNvSpPr>
          <p:nvPr>
            <p:ph type="ctrTitle" idx="4294967295"/>
          </p:nvPr>
        </p:nvSpPr>
        <p:spPr>
          <a:xfrm>
            <a:off x="533400" y="381000"/>
            <a:ext cx="7772400" cy="457200"/>
          </a:xfrm>
        </p:spPr>
        <p:txBody>
          <a:bodyPr/>
          <a:lstStyle/>
          <a:p>
            <a:pPr marL="457200" indent="-457200" eaLnBrk="1" hangingPunct="1"/>
            <a:r>
              <a:rPr lang="en-US" sz="1800" b="1" dirty="0" smtClean="0">
                <a:latin typeface="Arial" charset="0"/>
                <a:ea typeface="ＭＳ Ｐゴシック" charset="-128"/>
                <a:cs typeface="ＭＳ Ｐゴシック" charset="-128"/>
              </a:rPr>
              <a:t>Ocean </a:t>
            </a:r>
            <a:r>
              <a:rPr lang="en-US" sz="1800" b="1" dirty="0">
                <a:latin typeface="Arial" charset="0"/>
                <a:ea typeface="ＭＳ Ｐゴシック" charset="-128"/>
                <a:cs typeface="ＭＳ Ｐゴシック" charset="-128"/>
              </a:rPr>
              <a:t>Color </a:t>
            </a:r>
            <a:r>
              <a:rPr lang="en-US" sz="1800" b="1" dirty="0" err="1" smtClean="0">
                <a:latin typeface="Arial" charset="0"/>
                <a:ea typeface="ＭＳ Ｐゴシック" charset="-128"/>
                <a:cs typeface="ＭＳ Ｐゴシック" charset="-128"/>
              </a:rPr>
              <a:t>MEaSUREs</a:t>
            </a:r>
            <a:endParaRPr lang="en-US" sz="3600" baseline="30000" dirty="0">
              <a:ea typeface="ＭＳ Ｐゴシック" charset="-128"/>
              <a:cs typeface="ＭＳ Ｐゴシック" charset="-128"/>
            </a:endParaRPr>
          </a:p>
        </p:txBody>
      </p:sp>
      <p:sp>
        <p:nvSpPr>
          <p:cNvPr id="4" name="Footer Placeholder 3"/>
          <p:cNvSpPr txBox="1">
            <a:spLocks noGrp="1"/>
          </p:cNvSpPr>
          <p:nvPr/>
        </p:nvSpPr>
        <p:spPr>
          <a:xfrm>
            <a:off x="5486400" y="6492875"/>
            <a:ext cx="3505200" cy="365125"/>
          </a:xfrm>
          <a:prstGeom prst="rect">
            <a:avLst/>
          </a:prstGeom>
          <a:noFill/>
        </p:spPr>
        <p:txBody>
          <a:bodyPr anchor="ctr">
            <a:prstTxWarp prst="textNoShape">
              <a:avLst/>
            </a:prstTxWarp>
          </a:bodyPr>
          <a:lstStyle/>
          <a:p>
            <a:pPr algn="ctr"/>
            <a:r>
              <a:rPr lang="en-US" sz="1200" dirty="0">
                <a:solidFill>
                  <a:srgbClr val="898989"/>
                </a:solidFill>
                <a:latin typeface="Calibri" charset="0"/>
              </a:rPr>
              <a:t>OCRT Meeting</a:t>
            </a:r>
            <a:r>
              <a:rPr lang="en-US" sz="1200" dirty="0" smtClean="0">
                <a:solidFill>
                  <a:srgbClr val="898989"/>
                </a:solidFill>
                <a:latin typeface="Calibri" charset="0"/>
              </a:rPr>
              <a:t> – 11-13 </a:t>
            </a:r>
            <a:r>
              <a:rPr lang="en-US" sz="1200" dirty="0">
                <a:solidFill>
                  <a:srgbClr val="898989"/>
                </a:solidFill>
                <a:latin typeface="Calibri" charset="0"/>
              </a:rPr>
              <a:t>May, </a:t>
            </a:r>
            <a:r>
              <a:rPr lang="en-US" sz="1200" dirty="0" smtClean="0">
                <a:solidFill>
                  <a:srgbClr val="898989"/>
                </a:solidFill>
                <a:latin typeface="Calibri" charset="0"/>
              </a:rPr>
              <a:t>2010 </a:t>
            </a:r>
            <a:r>
              <a:rPr lang="en-US" sz="1200" dirty="0">
                <a:solidFill>
                  <a:srgbClr val="898989"/>
                </a:solidFill>
                <a:latin typeface="Calibri" charset="0"/>
              </a:rPr>
              <a:t>- New</a:t>
            </a:r>
            <a:r>
              <a:rPr lang="en-US" sz="1200" dirty="0" smtClean="0">
                <a:solidFill>
                  <a:srgbClr val="898989"/>
                </a:solidFill>
                <a:latin typeface="Calibri" charset="0"/>
              </a:rPr>
              <a:t> Orleans</a:t>
            </a:r>
            <a:endParaRPr lang="en-US" sz="1200" dirty="0">
              <a:solidFill>
                <a:srgbClr val="898989"/>
              </a:solidFill>
              <a:latin typeface="Calibri" charset="0"/>
            </a:endParaRPr>
          </a:p>
        </p:txBody>
      </p:sp>
      <p:sp>
        <p:nvSpPr>
          <p:cNvPr id="48134" name="Text Box 6"/>
          <p:cNvSpPr txBox="1">
            <a:spLocks noChangeArrowheads="1"/>
          </p:cNvSpPr>
          <p:nvPr/>
        </p:nvSpPr>
        <p:spPr bwMode="auto">
          <a:xfrm>
            <a:off x="304800" y="971550"/>
            <a:ext cx="8711602" cy="646331"/>
          </a:xfrm>
          <a:prstGeom prst="rect">
            <a:avLst/>
          </a:prstGeom>
          <a:noFill/>
          <a:ln w="9525">
            <a:noFill/>
            <a:miter lim="800000"/>
            <a:headEnd/>
            <a:tailEnd/>
          </a:ln>
        </p:spPr>
        <p:txBody>
          <a:bodyPr wrap="square">
            <a:prstTxWarp prst="textNoShape">
              <a:avLst/>
            </a:prstTxWarp>
            <a:spAutoFit/>
          </a:bodyPr>
          <a:lstStyle/>
          <a:p>
            <a:r>
              <a:rPr lang="en-US" dirty="0" smtClean="0"/>
              <a:t>NASA wants to know which products are useful. We have to report on various metrics about what products are downloaded, what volumes,…</a:t>
            </a:r>
            <a:endParaRPr lang="en-US" dirty="0"/>
          </a:p>
        </p:txBody>
      </p:sp>
      <p:sp>
        <p:nvSpPr>
          <p:cNvPr id="48135" name="Text Box 7"/>
          <p:cNvSpPr txBox="1">
            <a:spLocks noChangeArrowheads="1"/>
          </p:cNvSpPr>
          <p:nvPr/>
        </p:nvSpPr>
        <p:spPr bwMode="auto">
          <a:xfrm>
            <a:off x="357322" y="1966773"/>
            <a:ext cx="5129078" cy="1754327"/>
          </a:xfrm>
          <a:prstGeom prst="rect">
            <a:avLst/>
          </a:prstGeom>
          <a:noFill/>
          <a:ln w="9525">
            <a:noFill/>
            <a:miter lim="800000"/>
            <a:headEnd/>
            <a:tailEnd/>
          </a:ln>
        </p:spPr>
        <p:txBody>
          <a:bodyPr wrap="none">
            <a:prstTxWarp prst="textNoShape">
              <a:avLst/>
            </a:prstTxWarp>
            <a:spAutoFit/>
          </a:bodyPr>
          <a:lstStyle/>
          <a:p>
            <a:r>
              <a:rPr lang="en-US" dirty="0" smtClean="0"/>
              <a:t>Users feedback is important:</a:t>
            </a:r>
          </a:p>
          <a:p>
            <a:r>
              <a:rPr lang="en-US" dirty="0" smtClean="0"/>
              <a:t>	What science is done with the data,</a:t>
            </a:r>
          </a:p>
          <a:p>
            <a:r>
              <a:rPr lang="en-US" dirty="0" smtClean="0"/>
              <a:t>	Papers where the </a:t>
            </a:r>
            <a:r>
              <a:rPr lang="en-US" dirty="0" err="1" smtClean="0"/>
              <a:t>MEaSUREs</a:t>
            </a:r>
            <a:r>
              <a:rPr lang="en-US" dirty="0" smtClean="0"/>
              <a:t> products are used,</a:t>
            </a:r>
          </a:p>
          <a:p>
            <a:r>
              <a:rPr lang="en-US" dirty="0"/>
              <a:t>	Issues with the </a:t>
            </a:r>
            <a:r>
              <a:rPr lang="en-US" dirty="0" smtClean="0"/>
              <a:t>data,</a:t>
            </a:r>
          </a:p>
          <a:p>
            <a:r>
              <a:rPr lang="en-US" dirty="0"/>
              <a:t>	Like/don’t like a product (and why</a:t>
            </a:r>
            <a:r>
              <a:rPr lang="en-US" dirty="0" smtClean="0"/>
              <a:t>),</a:t>
            </a:r>
          </a:p>
          <a:p>
            <a:r>
              <a:rPr lang="en-US" dirty="0"/>
              <a:t>	What they would like to see </a:t>
            </a:r>
            <a:r>
              <a:rPr lang="en-US" dirty="0" smtClean="0"/>
              <a:t>different,</a:t>
            </a:r>
          </a:p>
        </p:txBody>
      </p:sp>
      <p:sp>
        <p:nvSpPr>
          <p:cNvPr id="48136" name="Text Box 8"/>
          <p:cNvSpPr txBox="1">
            <a:spLocks noChangeArrowheads="1"/>
          </p:cNvSpPr>
          <p:nvPr/>
        </p:nvSpPr>
        <p:spPr bwMode="auto">
          <a:xfrm>
            <a:off x="365125" y="3924300"/>
            <a:ext cx="7940675" cy="915988"/>
          </a:xfrm>
          <a:prstGeom prst="rect">
            <a:avLst/>
          </a:prstGeom>
          <a:noFill/>
          <a:ln w="9525">
            <a:noFill/>
            <a:miter lim="800000"/>
            <a:headEnd/>
            <a:tailEnd/>
          </a:ln>
        </p:spPr>
        <p:txBody>
          <a:bodyPr>
            <a:prstTxWarp prst="textNoShape">
              <a:avLst/>
            </a:prstTxWarp>
            <a:spAutoFit/>
          </a:bodyPr>
          <a:lstStyle/>
          <a:p>
            <a:r>
              <a:rPr lang="en-US" dirty="0"/>
              <a:t>Where to post feedback and comments about the </a:t>
            </a:r>
            <a:r>
              <a:rPr lang="en-US" dirty="0" err="1"/>
              <a:t>MEaSUREs</a:t>
            </a:r>
            <a:r>
              <a:rPr lang="en-US" dirty="0"/>
              <a:t> products ?</a:t>
            </a:r>
          </a:p>
          <a:p>
            <a:r>
              <a:rPr lang="en-US" dirty="0"/>
              <a:t>	Wiki</a:t>
            </a:r>
          </a:p>
          <a:p>
            <a:r>
              <a:rPr lang="en-US" dirty="0"/>
              <a:t>	e-mail: </a:t>
            </a:r>
            <a:r>
              <a:rPr lang="en-US" dirty="0" err="1"/>
              <a:t>stephane@icess.ucsb.edu</a:t>
            </a:r>
            <a:endParaRPr lang="en-US" dirty="0"/>
          </a:p>
        </p:txBody>
      </p:sp>
      <p:sp>
        <p:nvSpPr>
          <p:cNvPr id="48137" name="Text Box 9"/>
          <p:cNvSpPr txBox="1">
            <a:spLocks noChangeArrowheads="1"/>
          </p:cNvSpPr>
          <p:nvPr/>
        </p:nvSpPr>
        <p:spPr bwMode="auto">
          <a:xfrm>
            <a:off x="365125" y="5153025"/>
            <a:ext cx="7940675" cy="641350"/>
          </a:xfrm>
          <a:prstGeom prst="rect">
            <a:avLst/>
          </a:prstGeom>
          <a:noFill/>
          <a:ln w="9525">
            <a:noFill/>
            <a:miter lim="800000"/>
            <a:headEnd/>
            <a:tailEnd/>
          </a:ln>
        </p:spPr>
        <p:txBody>
          <a:bodyPr>
            <a:prstTxWarp prst="textNoShape">
              <a:avLst/>
            </a:prstTxWarp>
            <a:spAutoFit/>
          </a:bodyPr>
          <a:lstStyle/>
          <a:p>
            <a:r>
              <a:rPr lang="en-US" dirty="0"/>
              <a:t>Ocean Color gathering events (e.g. OCRT meetings) are probably a good place to discuss the fate of the </a:t>
            </a:r>
            <a:r>
              <a:rPr lang="en-US" dirty="0" err="1"/>
              <a:t>MEaSUREs</a:t>
            </a:r>
            <a:r>
              <a:rPr lang="en-US" dirty="0"/>
              <a:t> products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ctrTitle" idx="4294967295"/>
          </p:nvPr>
        </p:nvSpPr>
        <p:spPr>
          <a:xfrm>
            <a:off x="533400" y="381000"/>
            <a:ext cx="7772400" cy="762000"/>
          </a:xfrm>
        </p:spPr>
        <p:txBody>
          <a:bodyPr/>
          <a:lstStyle/>
          <a:p>
            <a:pPr marL="457200" indent="-457200" eaLnBrk="1" hangingPunct="1"/>
            <a:r>
              <a:rPr lang="en-US" sz="2400" b="1" dirty="0" smtClean="0">
                <a:latin typeface="Arial" charset="0"/>
                <a:ea typeface="ＭＳ Ｐゴシック" charset="-128"/>
                <a:cs typeface="ＭＳ Ｐゴシック" charset="-128"/>
              </a:rPr>
              <a:t>Ocean </a:t>
            </a:r>
            <a:r>
              <a:rPr lang="en-US" sz="2400" b="1" dirty="0">
                <a:latin typeface="Arial" charset="0"/>
                <a:ea typeface="ＭＳ Ｐゴシック" charset="-128"/>
                <a:cs typeface="ＭＳ Ｐゴシック" charset="-128"/>
              </a:rPr>
              <a:t>Color </a:t>
            </a:r>
            <a:r>
              <a:rPr lang="en-US" sz="2400" b="1" dirty="0" err="1" smtClean="0">
                <a:latin typeface="Arial" charset="0"/>
                <a:ea typeface="ＭＳ Ｐゴシック" charset="-128"/>
                <a:cs typeface="ＭＳ Ｐゴシック" charset="-128"/>
              </a:rPr>
              <a:t>MEaSUREs</a:t>
            </a:r>
            <a:endParaRPr lang="en-US" baseline="30000" dirty="0">
              <a:ea typeface="ＭＳ Ｐゴシック" charset="-128"/>
              <a:cs typeface="ＭＳ Ｐゴシック" charset="-128"/>
            </a:endParaRPr>
          </a:p>
        </p:txBody>
      </p:sp>
      <p:sp>
        <p:nvSpPr>
          <p:cNvPr id="4" name="Footer Placeholder 3"/>
          <p:cNvSpPr txBox="1">
            <a:spLocks noGrp="1"/>
          </p:cNvSpPr>
          <p:nvPr/>
        </p:nvSpPr>
        <p:spPr>
          <a:xfrm>
            <a:off x="5486400" y="6492875"/>
            <a:ext cx="3505200" cy="365125"/>
          </a:xfrm>
          <a:prstGeom prst="rect">
            <a:avLst/>
          </a:prstGeom>
          <a:noFill/>
        </p:spPr>
        <p:txBody>
          <a:bodyPr anchor="ctr">
            <a:prstTxWarp prst="textNoShape">
              <a:avLst/>
            </a:prstTxWarp>
          </a:bodyPr>
          <a:lstStyle/>
          <a:p>
            <a:pPr algn="ctr"/>
            <a:r>
              <a:rPr lang="en-US" sz="1200" dirty="0">
                <a:solidFill>
                  <a:srgbClr val="898989"/>
                </a:solidFill>
                <a:latin typeface="Calibri" charset="0"/>
              </a:rPr>
              <a:t>OCRT Meeting</a:t>
            </a:r>
            <a:r>
              <a:rPr lang="en-US" sz="1200" dirty="0" smtClean="0">
                <a:solidFill>
                  <a:srgbClr val="898989"/>
                </a:solidFill>
                <a:latin typeface="Calibri" charset="0"/>
              </a:rPr>
              <a:t> – 11-13 </a:t>
            </a:r>
            <a:r>
              <a:rPr lang="en-US" sz="1200" dirty="0">
                <a:solidFill>
                  <a:srgbClr val="898989"/>
                </a:solidFill>
                <a:latin typeface="Calibri" charset="0"/>
              </a:rPr>
              <a:t>May, </a:t>
            </a:r>
            <a:r>
              <a:rPr lang="en-US" sz="1200" dirty="0" smtClean="0">
                <a:solidFill>
                  <a:srgbClr val="898989"/>
                </a:solidFill>
                <a:latin typeface="Calibri" charset="0"/>
              </a:rPr>
              <a:t>2010 – New Orleans</a:t>
            </a:r>
            <a:endParaRPr lang="en-US" sz="1200" dirty="0">
              <a:solidFill>
                <a:srgbClr val="898989"/>
              </a:solidFill>
              <a:latin typeface="Calibri" charset="0"/>
            </a:endParaRPr>
          </a:p>
        </p:txBody>
      </p:sp>
      <p:sp>
        <p:nvSpPr>
          <p:cNvPr id="50180" name="Text Box 4"/>
          <p:cNvSpPr txBox="1">
            <a:spLocks noChangeArrowheads="1"/>
          </p:cNvSpPr>
          <p:nvPr/>
        </p:nvSpPr>
        <p:spPr bwMode="auto">
          <a:xfrm>
            <a:off x="584200" y="1638300"/>
            <a:ext cx="8016875" cy="4216539"/>
          </a:xfrm>
          <a:prstGeom prst="rect">
            <a:avLst/>
          </a:prstGeom>
          <a:noFill/>
          <a:ln w="9525">
            <a:noFill/>
            <a:miter lim="800000"/>
            <a:headEnd/>
            <a:tailEnd/>
          </a:ln>
        </p:spPr>
        <p:txBody>
          <a:bodyPr>
            <a:prstTxWarp prst="textNoShape">
              <a:avLst/>
            </a:prstTxWarp>
            <a:spAutoFit/>
          </a:bodyPr>
          <a:lstStyle/>
          <a:p>
            <a:pPr eaLnBrk="0" hangingPunct="0"/>
            <a:r>
              <a:rPr lang="en-US" sz="2400" b="1" dirty="0"/>
              <a:t>Wiki:</a:t>
            </a:r>
          </a:p>
          <a:p>
            <a:pPr eaLnBrk="0" hangingPunct="0"/>
            <a:r>
              <a:rPr lang="en-US" sz="2000" u="sng" dirty="0">
                <a:solidFill>
                  <a:srgbClr val="0000FF"/>
                </a:solidFill>
              </a:rPr>
              <a:t>http://</a:t>
            </a:r>
            <a:r>
              <a:rPr lang="en-US" sz="2000" u="sng" dirty="0" err="1">
                <a:solidFill>
                  <a:srgbClr val="0000FF"/>
                </a:solidFill>
              </a:rPr>
              <a:t>wiki.icess.ucsb.edu/measures/index_php/Main_page</a:t>
            </a:r>
            <a:endParaRPr lang="en-US" sz="2000" u="sng" dirty="0">
              <a:solidFill>
                <a:srgbClr val="0000FF"/>
              </a:solidFill>
            </a:endParaRPr>
          </a:p>
          <a:p>
            <a:endParaRPr lang="en-US" sz="2400" b="1" dirty="0"/>
          </a:p>
          <a:p>
            <a:r>
              <a:rPr lang="en-US" sz="2400" b="1" dirty="0"/>
              <a:t>ftp:</a:t>
            </a:r>
          </a:p>
          <a:p>
            <a:r>
              <a:rPr lang="en-US" dirty="0"/>
              <a:t> </a:t>
            </a:r>
            <a:r>
              <a:rPr lang="en-US" sz="2000" dirty="0">
                <a:hlinkClick r:id="rId3" action="ppaction://hlinkfile"/>
              </a:rPr>
              <a:t>ftp.oceancolor.ucsb.edu//pub/org/oceancolor/MEaSUREs</a:t>
            </a:r>
            <a:endParaRPr lang="en-US" sz="2400" dirty="0"/>
          </a:p>
          <a:p>
            <a:endParaRPr lang="en-US" sz="2400" dirty="0"/>
          </a:p>
          <a:p>
            <a:pPr eaLnBrk="0" hangingPunct="0"/>
            <a:r>
              <a:rPr lang="en-US" sz="2400" b="1" dirty="0" err="1"/>
              <a:t>OPeNDAP</a:t>
            </a:r>
            <a:r>
              <a:rPr lang="en-US" sz="2400" b="1" dirty="0"/>
              <a:t> server:</a:t>
            </a:r>
            <a:endParaRPr lang="en-US" sz="2400" dirty="0"/>
          </a:p>
          <a:p>
            <a:pPr eaLnBrk="0" hangingPunct="0"/>
            <a:r>
              <a:rPr lang="en-US" sz="2400" dirty="0" smtClean="0"/>
              <a:t> </a:t>
            </a:r>
            <a:r>
              <a:rPr lang="en-US" sz="2000" u="sng" dirty="0" smtClean="0">
                <a:hlinkClick r:id="rId4"/>
              </a:rPr>
              <a:t>http://dub-oceancolor.icess.ucsb.edu:8080/opendap/</a:t>
            </a:r>
            <a:endParaRPr lang="en-US" sz="2000" u="sng" dirty="0" smtClean="0"/>
          </a:p>
          <a:p>
            <a:pPr eaLnBrk="0" hangingPunct="0"/>
            <a:endParaRPr lang="en-US" sz="2000" u="sng" dirty="0" smtClean="0"/>
          </a:p>
          <a:p>
            <a:pPr eaLnBrk="0" hangingPunct="0"/>
            <a:r>
              <a:rPr lang="en-US" sz="2000" dirty="0" err="1" smtClean="0"/>
              <a:t>OceanColor</a:t>
            </a:r>
            <a:r>
              <a:rPr lang="en-US" sz="2000" dirty="0" smtClean="0"/>
              <a:t> Web Level-3 Browser (coming soon):</a:t>
            </a:r>
          </a:p>
          <a:p>
            <a:pPr eaLnBrk="0" hangingPunct="0"/>
            <a:r>
              <a:rPr lang="en-US" sz="2000" dirty="0" smtClean="0"/>
              <a:t> </a:t>
            </a:r>
            <a:r>
              <a:rPr lang="en-US" sz="2000" dirty="0" smtClean="0">
                <a:solidFill>
                  <a:srgbClr val="0000FF"/>
                </a:solidFill>
              </a:rPr>
              <a:t>http://</a:t>
            </a:r>
            <a:r>
              <a:rPr lang="en-US" sz="2000" dirty="0" err="1" smtClean="0">
                <a:solidFill>
                  <a:srgbClr val="0000FF"/>
                </a:solidFill>
              </a:rPr>
              <a:t>oceancolor.gsfc.nasa.gov</a:t>
            </a:r>
            <a:r>
              <a:rPr lang="en-US" sz="2000" dirty="0" smtClean="0">
                <a:solidFill>
                  <a:srgbClr val="0000FF"/>
                </a:solidFill>
              </a:rPr>
              <a:t>/</a:t>
            </a:r>
            <a:endParaRPr lang="en-US" sz="2000" u="sng" dirty="0" smtClean="0"/>
          </a:p>
          <a:p>
            <a:pPr eaLnBrk="0" hangingPunct="0"/>
            <a:endParaRPr lang="en-US" sz="2000" u="sng"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826"/>
            <a:ext cx="8229600" cy="967567"/>
          </a:xfrm>
        </p:spPr>
        <p:txBody>
          <a:bodyPr anchor="b">
            <a:noAutofit/>
          </a:bodyPr>
          <a:lstStyle/>
          <a:p>
            <a:r>
              <a:rPr lang="en-US" sz="3200" b="1" dirty="0" smtClean="0"/>
              <a:t>Ocean Color </a:t>
            </a:r>
            <a:r>
              <a:rPr lang="en-US" sz="3200" b="1" dirty="0" err="1" smtClean="0"/>
              <a:t>MEaSUREs</a:t>
            </a:r>
            <a:r>
              <a:rPr lang="en-US" sz="3200" b="1" dirty="0" smtClean="0"/>
              <a:t/>
            </a:r>
            <a:br>
              <a:rPr lang="en-US" sz="3200" b="1" dirty="0" smtClean="0"/>
            </a:br>
            <a:r>
              <a:rPr lang="en-US" sz="1600" b="1" dirty="0" smtClean="0"/>
              <a:t>(</a:t>
            </a:r>
            <a:r>
              <a:rPr lang="en-US" sz="1600" dirty="0" smtClean="0"/>
              <a:t>Making Earth Science Data Records for Use in Research Environments)</a:t>
            </a:r>
            <a:r>
              <a:rPr lang="en-US" sz="3200" b="1" dirty="0" smtClean="0"/>
              <a:t/>
            </a:r>
            <a:br>
              <a:rPr lang="en-US" sz="3200" b="1" dirty="0" smtClean="0"/>
            </a:br>
            <a:r>
              <a:rPr lang="en-US" sz="2000" b="1" dirty="0" smtClean="0"/>
              <a:t>NASA Earth Science Data Systems</a:t>
            </a:r>
            <a:endParaRPr lang="en-US" sz="3200" b="1" dirty="0"/>
          </a:p>
        </p:txBody>
      </p:sp>
      <p:sp>
        <p:nvSpPr>
          <p:cNvPr id="3" name="Content Placeholder 2"/>
          <p:cNvSpPr>
            <a:spLocks noGrp="1"/>
          </p:cNvSpPr>
          <p:nvPr>
            <p:ph idx="1"/>
          </p:nvPr>
        </p:nvSpPr>
        <p:spPr>
          <a:xfrm>
            <a:off x="457200" y="1179221"/>
            <a:ext cx="8229600" cy="5382084"/>
          </a:xfrm>
        </p:spPr>
        <p:txBody>
          <a:bodyPr>
            <a:noAutofit/>
          </a:bodyPr>
          <a:lstStyle/>
          <a:p>
            <a:r>
              <a:rPr lang="en-US" sz="1600" b="1" dirty="0" smtClean="0"/>
              <a:t>Emphasis in </a:t>
            </a:r>
            <a:r>
              <a:rPr lang="en-US" sz="1600" b="1" dirty="0" err="1" smtClean="0"/>
              <a:t>MEaSUREs</a:t>
            </a:r>
            <a:endParaRPr lang="en-US" sz="1600" b="1" dirty="0" smtClean="0"/>
          </a:p>
          <a:p>
            <a:pPr lvl="1"/>
            <a:r>
              <a:rPr lang="en-US" sz="1400" dirty="0" smtClean="0"/>
              <a:t> link together multiple satellites</a:t>
            </a:r>
          </a:p>
          <a:p>
            <a:pPr lvl="1"/>
            <a:r>
              <a:rPr lang="en-US" sz="1400" dirty="0" smtClean="0"/>
              <a:t> develop the means of utilizing multiple data sources to form coherent time series</a:t>
            </a:r>
          </a:p>
          <a:p>
            <a:pPr lvl="1"/>
            <a:r>
              <a:rPr lang="en-US" sz="1400" dirty="0" smtClean="0"/>
              <a:t> facilitating the use of extensive data in the development of comprehensive Earth system models. </a:t>
            </a:r>
          </a:p>
          <a:p>
            <a:endParaRPr lang="en-US" sz="1600" dirty="0" smtClean="0"/>
          </a:p>
          <a:p>
            <a:pPr>
              <a:spcAft>
                <a:spcPts val="600"/>
              </a:spcAft>
            </a:pPr>
            <a:r>
              <a:rPr lang="en-US" sz="1600" b="1" dirty="0" smtClean="0"/>
              <a:t>ROSES-2006</a:t>
            </a:r>
            <a:r>
              <a:rPr lang="en-US" sz="1600" dirty="0" smtClean="0"/>
              <a:t>: proposals were solicited to focus on the creation of Earth System Data Records (</a:t>
            </a:r>
            <a:r>
              <a:rPr lang="en-US" sz="1600" dirty="0" err="1" smtClean="0"/>
              <a:t>ESDRs</a:t>
            </a:r>
            <a:r>
              <a:rPr lang="en-US" sz="1600" dirty="0" smtClean="0"/>
              <a:t>), including Climate Data Records (</a:t>
            </a:r>
            <a:r>
              <a:rPr lang="en-US" sz="1600" dirty="0" err="1" smtClean="0"/>
              <a:t>CDRs</a:t>
            </a:r>
            <a:r>
              <a:rPr lang="en-US" sz="1600" dirty="0" smtClean="0"/>
              <a:t>).</a:t>
            </a:r>
          </a:p>
          <a:p>
            <a:pPr>
              <a:spcAft>
                <a:spcPts val="600"/>
              </a:spcAft>
            </a:pPr>
            <a:r>
              <a:rPr lang="en-US" sz="1600" b="1" dirty="0" smtClean="0"/>
              <a:t>ESDR</a:t>
            </a:r>
            <a:r>
              <a:rPr lang="en-US" sz="1600" dirty="0" smtClean="0"/>
              <a:t>: a unified and coherent set of observations of a given parameter of the Earth system, which is optimized to meet specific requirements in addressing science questions. </a:t>
            </a:r>
          </a:p>
          <a:p>
            <a:pPr>
              <a:spcAft>
                <a:spcPts val="600"/>
              </a:spcAft>
            </a:pPr>
            <a:r>
              <a:rPr lang="en-US" sz="1600" b="1" dirty="0" smtClean="0"/>
              <a:t>CDR</a:t>
            </a:r>
            <a:r>
              <a:rPr lang="en-US" sz="1600" dirty="0" smtClean="0"/>
              <a:t>: a time series of measurements of sufficient length, consistency, and continuity to determine climate variability and change</a:t>
            </a:r>
          </a:p>
          <a:p>
            <a:pPr>
              <a:spcAft>
                <a:spcPts val="600"/>
              </a:spcAft>
            </a:pPr>
            <a:endParaRPr lang="en-US" sz="1050" dirty="0" smtClean="0"/>
          </a:p>
          <a:p>
            <a:pPr>
              <a:spcAft>
                <a:spcPts val="600"/>
              </a:spcAft>
            </a:pPr>
            <a:r>
              <a:rPr lang="en-US" sz="1600" dirty="0" err="1" smtClean="0"/>
              <a:t>CDRs</a:t>
            </a:r>
            <a:r>
              <a:rPr lang="en-US" sz="1600" dirty="0" smtClean="0"/>
              <a:t> and </a:t>
            </a:r>
            <a:r>
              <a:rPr lang="en-US" sz="1600" dirty="0" err="1" smtClean="0"/>
              <a:t>ESDRs</a:t>
            </a:r>
            <a:r>
              <a:rPr lang="en-US" sz="1600" dirty="0" smtClean="0"/>
              <a:t> are critical to understanding Earth System processes, to assessing variability, long-term trends, and change in the Earth System, and to provide input and validation means to modeling efforts.</a:t>
            </a:r>
          </a:p>
          <a:p>
            <a:pPr>
              <a:spcAft>
                <a:spcPts val="600"/>
              </a:spcAft>
            </a:pPr>
            <a:endParaRPr lang="en-US" sz="900" dirty="0" smtClean="0"/>
          </a:p>
          <a:p>
            <a:pPr>
              <a:spcAft>
                <a:spcPts val="600"/>
              </a:spcAft>
            </a:pPr>
            <a:r>
              <a:rPr lang="en-US" sz="1600" b="1" dirty="0" smtClean="0">
                <a:latin typeface="Calibri" charset="0"/>
              </a:rPr>
              <a:t>~30 </a:t>
            </a:r>
            <a:r>
              <a:rPr lang="en-US" sz="1600" b="1" dirty="0" err="1" smtClean="0">
                <a:latin typeface="Calibri" charset="0"/>
              </a:rPr>
              <a:t>MEaSUREs</a:t>
            </a:r>
            <a:r>
              <a:rPr lang="en-US" sz="1600" dirty="0" smtClean="0">
                <a:latin typeface="Calibri" charset="0"/>
              </a:rPr>
              <a:t> </a:t>
            </a:r>
            <a:r>
              <a:rPr lang="en-US" sz="1600" b="1" dirty="0" smtClean="0">
                <a:latin typeface="Calibri" charset="0"/>
              </a:rPr>
              <a:t>projects (Land, Atmosphere, Ocean) </a:t>
            </a:r>
            <a:r>
              <a:rPr lang="en-US" sz="1600" dirty="0" smtClean="0">
                <a:latin typeface="Calibri" charset="0"/>
              </a:rPr>
              <a:t> focus on product generation, availability, and utility.</a:t>
            </a:r>
            <a:endParaRPr lang="en-US" sz="1600" dirty="0" smtClean="0"/>
          </a:p>
          <a:p>
            <a:endParaRPr lang="en-US" sz="1600" dirty="0"/>
          </a:p>
        </p:txBody>
      </p:sp>
      <p:sp>
        <p:nvSpPr>
          <p:cNvPr id="4" name="Rectangle 3"/>
          <p:cNvSpPr/>
          <p:nvPr/>
        </p:nvSpPr>
        <p:spPr>
          <a:xfrm>
            <a:off x="5943573" y="6567262"/>
            <a:ext cx="3335872" cy="276999"/>
          </a:xfrm>
          <a:prstGeom prst="rect">
            <a:avLst/>
          </a:prstGeom>
        </p:spPr>
        <p:txBody>
          <a:bodyPr wrap="square">
            <a:spAutoFit/>
          </a:bodyPr>
          <a:lstStyle/>
          <a:p>
            <a:r>
              <a:rPr lang="en-US" sz="1200" dirty="0" smtClean="0">
                <a:solidFill>
                  <a:schemeClr val="tx1">
                    <a:lumMod val="75000"/>
                  </a:schemeClr>
                </a:solidFill>
              </a:rPr>
              <a:t>OCRT Meeting – 11-13 May, 2010 - New Orleans</a:t>
            </a:r>
            <a:endParaRPr lang="en-US" sz="1200" dirty="0">
              <a:solidFill>
                <a:schemeClr val="tx1">
                  <a:lumMod val="75000"/>
                </a:schemeClr>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533400" y="152400"/>
            <a:ext cx="7772400" cy="457200"/>
          </a:xfrm>
        </p:spPr>
        <p:txBody>
          <a:bodyPr/>
          <a:lstStyle/>
          <a:p>
            <a:pPr marL="457200" indent="-457200" eaLnBrk="1" hangingPunct="1"/>
            <a:r>
              <a:rPr lang="en-US" sz="2800" b="1" dirty="0" smtClean="0">
                <a:latin typeface="Arial" charset="0"/>
                <a:ea typeface="ＭＳ Ｐゴシック" charset="-128"/>
                <a:cs typeface="ＭＳ Ｐゴシック" charset="-128"/>
              </a:rPr>
              <a:t>Ocean </a:t>
            </a:r>
            <a:r>
              <a:rPr lang="en-US" sz="2800" b="1" dirty="0">
                <a:latin typeface="Arial" charset="0"/>
                <a:ea typeface="ＭＳ Ｐゴシック" charset="-128"/>
                <a:cs typeface="ＭＳ Ｐゴシック" charset="-128"/>
              </a:rPr>
              <a:t>Color </a:t>
            </a:r>
            <a:r>
              <a:rPr lang="en-US" sz="2800" b="1" dirty="0" err="1" smtClean="0">
                <a:latin typeface="Arial" charset="0"/>
                <a:ea typeface="ＭＳ Ｐゴシック" charset="-128"/>
                <a:cs typeface="ＭＳ Ｐゴシック" charset="-128"/>
              </a:rPr>
              <a:t>MEaSUREs</a:t>
            </a:r>
            <a:endParaRPr lang="en-US" sz="4800" baseline="30000" dirty="0">
              <a:ea typeface="ＭＳ Ｐゴシック" charset="-128"/>
              <a:cs typeface="ＭＳ Ｐゴシック" charset="-128"/>
            </a:endParaRPr>
          </a:p>
        </p:txBody>
      </p:sp>
      <p:sp>
        <p:nvSpPr>
          <p:cNvPr id="4" name="Footer Placeholder 3"/>
          <p:cNvSpPr>
            <a:spLocks noGrp="1"/>
          </p:cNvSpPr>
          <p:nvPr>
            <p:ph type="ftr" sz="quarter" idx="11"/>
          </p:nvPr>
        </p:nvSpPr>
        <p:spPr>
          <a:xfrm>
            <a:off x="5757328" y="6492875"/>
            <a:ext cx="3505200" cy="365125"/>
          </a:xfrm>
        </p:spPr>
        <p:txBody>
          <a:bodyPr/>
          <a:lstStyle/>
          <a:p>
            <a:r>
              <a:rPr lang="en-US" dirty="0"/>
              <a:t>OCRT Meeting</a:t>
            </a:r>
            <a:r>
              <a:rPr lang="en-US" dirty="0" smtClean="0"/>
              <a:t> – 11-13 </a:t>
            </a:r>
            <a:r>
              <a:rPr lang="en-US" dirty="0"/>
              <a:t>May, </a:t>
            </a:r>
            <a:r>
              <a:rPr lang="en-US" dirty="0" smtClean="0"/>
              <a:t>2010 </a:t>
            </a:r>
            <a:r>
              <a:rPr lang="en-US" dirty="0"/>
              <a:t>- </a:t>
            </a:r>
            <a:r>
              <a:rPr lang="en-US" dirty="0" err="1" smtClean="0"/>
              <a:t>NewOrleans</a:t>
            </a:r>
            <a:endParaRPr lang="en-US" dirty="0"/>
          </a:p>
        </p:txBody>
      </p:sp>
      <p:sp>
        <p:nvSpPr>
          <p:cNvPr id="17412" name="TextBox 4"/>
          <p:cNvSpPr txBox="1">
            <a:spLocks noChangeArrowheads="1"/>
          </p:cNvSpPr>
          <p:nvPr/>
        </p:nvSpPr>
        <p:spPr bwMode="auto">
          <a:xfrm>
            <a:off x="533400" y="1308100"/>
            <a:ext cx="8229600" cy="4339650"/>
          </a:xfrm>
          <a:prstGeom prst="rect">
            <a:avLst/>
          </a:prstGeom>
          <a:noFill/>
          <a:ln w="9525">
            <a:noFill/>
            <a:miter lim="800000"/>
            <a:headEnd/>
            <a:tailEnd/>
          </a:ln>
        </p:spPr>
        <p:txBody>
          <a:bodyPr>
            <a:prstTxWarp prst="textNoShape">
              <a:avLst/>
            </a:prstTxWarp>
            <a:spAutoFit/>
          </a:bodyPr>
          <a:lstStyle/>
          <a:p>
            <a:r>
              <a:rPr lang="en-US" b="1" dirty="0" smtClean="0"/>
              <a:t>The ICESS</a:t>
            </a:r>
            <a:r>
              <a:rPr lang="en-US" b="1" dirty="0"/>
              <a:t>/</a:t>
            </a:r>
            <a:r>
              <a:rPr lang="en-US" b="1" dirty="0" smtClean="0"/>
              <a:t>UCSB Ocean Color </a:t>
            </a:r>
            <a:r>
              <a:rPr lang="en-US" b="1" dirty="0" err="1" smtClean="0"/>
              <a:t>MEaSUREs</a:t>
            </a:r>
            <a:r>
              <a:rPr lang="en-US" b="1" dirty="0" smtClean="0"/>
              <a:t> Project:</a:t>
            </a:r>
            <a:endParaRPr lang="en-US" b="1" dirty="0"/>
          </a:p>
          <a:p>
            <a:endParaRPr lang="en-US" dirty="0"/>
          </a:p>
          <a:p>
            <a:pPr>
              <a:spcAft>
                <a:spcPts val="2400"/>
              </a:spcAft>
              <a:buFont typeface="Arial"/>
              <a:buChar char="•"/>
            </a:pPr>
            <a:r>
              <a:rPr lang="en-US" dirty="0"/>
              <a:t> </a:t>
            </a:r>
            <a:r>
              <a:rPr lang="en-US" sz="2000" dirty="0"/>
              <a:t>Create and </a:t>
            </a:r>
            <a:r>
              <a:rPr lang="en-US" sz="2000" dirty="0" smtClean="0"/>
              <a:t>distribute, </a:t>
            </a:r>
            <a:r>
              <a:rPr lang="en-US" sz="2000" dirty="0">
                <a:solidFill>
                  <a:schemeClr val="hlink"/>
                </a:solidFill>
              </a:rPr>
              <a:t>for </a:t>
            </a:r>
            <a:r>
              <a:rPr lang="en-US" sz="2000" dirty="0" smtClean="0">
                <a:solidFill>
                  <a:schemeClr val="hlink"/>
                </a:solidFill>
              </a:rPr>
              <a:t>evaluation,</a:t>
            </a:r>
            <a:r>
              <a:rPr lang="en-US" sz="2000" dirty="0" smtClean="0"/>
              <a:t> </a:t>
            </a:r>
            <a:r>
              <a:rPr lang="en-US" sz="2000" dirty="0"/>
              <a:t>a variety of </a:t>
            </a:r>
            <a:r>
              <a:rPr lang="en-US" sz="2000" dirty="0">
                <a:solidFill>
                  <a:schemeClr val="hlink"/>
                </a:solidFill>
              </a:rPr>
              <a:t>established and new OC products</a:t>
            </a:r>
            <a:r>
              <a:rPr lang="en-US" sz="2000" dirty="0"/>
              <a:t> which are candidates to become </a:t>
            </a:r>
            <a:r>
              <a:rPr lang="en-US" sz="2000" dirty="0" err="1"/>
              <a:t>ESDR’s</a:t>
            </a:r>
            <a:r>
              <a:rPr lang="en-US" sz="2000" dirty="0"/>
              <a:t> </a:t>
            </a:r>
          </a:p>
          <a:p>
            <a:pPr>
              <a:spcAft>
                <a:spcPts val="2400"/>
              </a:spcAft>
              <a:buFont typeface="Arial"/>
              <a:buChar char="•"/>
            </a:pPr>
            <a:r>
              <a:rPr lang="en-US" sz="2000" dirty="0"/>
              <a:t> Implement and distribute </a:t>
            </a:r>
            <a:r>
              <a:rPr lang="en-US" sz="2000" dirty="0">
                <a:solidFill>
                  <a:schemeClr val="hlink"/>
                </a:solidFill>
              </a:rPr>
              <a:t>quality indices</a:t>
            </a:r>
            <a:r>
              <a:rPr lang="en-US" sz="2000" dirty="0"/>
              <a:t> for these products</a:t>
            </a:r>
          </a:p>
          <a:p>
            <a:pPr>
              <a:spcAft>
                <a:spcPts val="2400"/>
              </a:spcAft>
              <a:buFont typeface="Arial"/>
              <a:buChar char="•"/>
            </a:pPr>
            <a:r>
              <a:rPr lang="en-US" sz="2000" dirty="0"/>
              <a:t> Determine the suite of products that can be considered OC-</a:t>
            </a:r>
            <a:r>
              <a:rPr lang="en-US" sz="2000" dirty="0" err="1"/>
              <a:t>ESDR’s</a:t>
            </a:r>
            <a:r>
              <a:rPr lang="en-US" sz="2000" dirty="0"/>
              <a:t> </a:t>
            </a:r>
            <a:r>
              <a:rPr lang="en-US" sz="2000" dirty="0">
                <a:solidFill>
                  <a:schemeClr val="hlink"/>
                </a:solidFill>
              </a:rPr>
              <a:t>in consultation with</a:t>
            </a:r>
            <a:r>
              <a:rPr lang="en-US" sz="2000" dirty="0" smtClean="0">
                <a:solidFill>
                  <a:schemeClr val="hlink"/>
                </a:solidFill>
              </a:rPr>
              <a:t> the </a:t>
            </a:r>
            <a:r>
              <a:rPr lang="en-US" sz="2000" dirty="0">
                <a:solidFill>
                  <a:schemeClr val="hlink"/>
                </a:solidFill>
              </a:rPr>
              <a:t>data users</a:t>
            </a:r>
            <a:r>
              <a:rPr lang="en-US" sz="2000" dirty="0"/>
              <a:t> in the ocean color </a:t>
            </a:r>
            <a:r>
              <a:rPr lang="en-US" sz="2000" dirty="0" smtClean="0"/>
              <a:t>community</a:t>
            </a:r>
          </a:p>
          <a:p>
            <a:pPr>
              <a:spcAft>
                <a:spcPts val="2400"/>
              </a:spcAft>
              <a:buFont typeface="Arial"/>
              <a:buChar char="•"/>
            </a:pPr>
            <a:r>
              <a:rPr lang="en-US" sz="2000" dirty="0" smtClean="0"/>
              <a:t> Web and data access: ftp, </a:t>
            </a:r>
            <a:r>
              <a:rPr lang="en-US" sz="2000" dirty="0" err="1" smtClean="0"/>
              <a:t>OPeNDAP</a:t>
            </a:r>
            <a:r>
              <a:rPr lang="en-US" sz="2000" dirty="0" smtClean="0"/>
              <a:t>, Web-based,…</a:t>
            </a:r>
          </a:p>
          <a:p>
            <a:pPr>
              <a:spcAft>
                <a:spcPts val="2400"/>
              </a:spcAft>
              <a:buFont typeface="Arial"/>
              <a:buChar char="•"/>
            </a:pPr>
            <a:r>
              <a:rPr lang="en-US" sz="2000" dirty="0" smtClean="0"/>
              <a:t> Ultimately, data </a:t>
            </a:r>
            <a:r>
              <a:rPr lang="en-US" sz="2000" dirty="0"/>
              <a:t>production and distribution</a:t>
            </a:r>
            <a:r>
              <a:rPr lang="en-US" sz="2000" dirty="0" smtClean="0"/>
              <a:t> are </a:t>
            </a:r>
            <a:r>
              <a:rPr lang="en-US" sz="2000" dirty="0"/>
              <a:t>taken over by a NASA data center (OBPG/GSFC</a:t>
            </a:r>
            <a:r>
              <a:rPr lang="en-US" sz="2000" dirty="0" smtClean="0"/>
              <a: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ctrTitle"/>
          </p:nvPr>
        </p:nvSpPr>
        <p:spPr>
          <a:xfrm>
            <a:off x="533400" y="152400"/>
            <a:ext cx="7772400" cy="457200"/>
          </a:xfrm>
        </p:spPr>
        <p:txBody>
          <a:bodyPr/>
          <a:lstStyle/>
          <a:p>
            <a:pPr marL="457200" indent="-457200" eaLnBrk="1" hangingPunct="1"/>
            <a:r>
              <a:rPr lang="en-US" sz="1800" b="1">
                <a:latin typeface="Arial" charset="0"/>
                <a:ea typeface="ＭＳ Ｐゴシック" charset="-128"/>
                <a:cs typeface="ＭＳ Ｐゴシック" charset="-128"/>
              </a:rPr>
              <a:t>The Ocean Color MEASURES Project</a:t>
            </a:r>
            <a:endParaRPr lang="en-US" sz="3600" baseline="30000">
              <a:ea typeface="ＭＳ Ｐゴシック" charset="-128"/>
              <a:cs typeface="ＭＳ Ｐゴシック" charset="-128"/>
            </a:endParaRPr>
          </a:p>
        </p:txBody>
      </p:sp>
      <p:sp>
        <p:nvSpPr>
          <p:cNvPr id="4" name="Footer Placeholder 3"/>
          <p:cNvSpPr>
            <a:spLocks noGrp="1"/>
          </p:cNvSpPr>
          <p:nvPr>
            <p:ph type="ftr" sz="quarter" idx="11"/>
          </p:nvPr>
        </p:nvSpPr>
        <p:spPr>
          <a:xfrm>
            <a:off x="5655730" y="6492875"/>
            <a:ext cx="3505200" cy="365125"/>
          </a:xfrm>
        </p:spPr>
        <p:txBody>
          <a:bodyPr/>
          <a:lstStyle/>
          <a:p>
            <a:r>
              <a:rPr lang="en-US" dirty="0"/>
              <a:t>OCRT Meeting </a:t>
            </a:r>
            <a:r>
              <a:rPr lang="en-US" dirty="0" smtClean="0"/>
              <a:t>- 11-13 </a:t>
            </a:r>
            <a:r>
              <a:rPr lang="en-US" dirty="0"/>
              <a:t>May, </a:t>
            </a:r>
            <a:r>
              <a:rPr lang="en-US" dirty="0" smtClean="0"/>
              <a:t>2010 – New Orleans</a:t>
            </a:r>
            <a:endParaRPr lang="en-US" dirty="0"/>
          </a:p>
        </p:txBody>
      </p:sp>
      <p:pic>
        <p:nvPicPr>
          <p:cNvPr id="19460" name="Picture 22"/>
          <p:cNvPicPr>
            <a:picLocks noChangeAspect="1"/>
          </p:cNvPicPr>
          <p:nvPr/>
        </p:nvPicPr>
        <p:blipFill>
          <a:blip r:embed="rId3"/>
          <a:srcRect/>
          <a:stretch>
            <a:fillRect/>
          </a:stretch>
        </p:blipFill>
        <p:spPr bwMode="auto">
          <a:xfrm>
            <a:off x="2526720" y="1284288"/>
            <a:ext cx="3992563" cy="4562475"/>
          </a:xfrm>
          <a:prstGeom prst="rect">
            <a:avLst/>
          </a:prstGeom>
          <a:noFill/>
          <a:ln w="9525">
            <a:noFill/>
            <a:miter lim="800000"/>
            <a:headEnd/>
            <a:tailEnd/>
          </a:ln>
        </p:spPr>
      </p:pic>
      <p:sp>
        <p:nvSpPr>
          <p:cNvPr id="19461" name="TextBox 23"/>
          <p:cNvSpPr txBox="1">
            <a:spLocks noChangeArrowheads="1"/>
          </p:cNvSpPr>
          <p:nvPr/>
        </p:nvSpPr>
        <p:spPr bwMode="auto">
          <a:xfrm>
            <a:off x="2362200" y="849313"/>
            <a:ext cx="4261804" cy="338554"/>
          </a:xfrm>
          <a:prstGeom prst="rect">
            <a:avLst/>
          </a:prstGeom>
          <a:noFill/>
          <a:ln w="9525">
            <a:noFill/>
            <a:miter lim="800000"/>
            <a:headEnd/>
            <a:tailEnd/>
          </a:ln>
        </p:spPr>
        <p:txBody>
          <a:bodyPr wrap="none">
            <a:prstTxWarp prst="textNoShape">
              <a:avLst/>
            </a:prstTxWarp>
            <a:spAutoFit/>
          </a:bodyPr>
          <a:lstStyle/>
          <a:p>
            <a:r>
              <a:rPr lang="en-US" sz="1600" b="1" dirty="0" smtClean="0"/>
              <a:t>Original list of products </a:t>
            </a:r>
            <a:r>
              <a:rPr lang="en-US" sz="1600" b="1" dirty="0"/>
              <a:t>proposed for evaluation</a:t>
            </a:r>
          </a:p>
        </p:txBody>
      </p:sp>
      <p:sp>
        <p:nvSpPr>
          <p:cNvPr id="19462" name="TextBox 5"/>
          <p:cNvSpPr txBox="1">
            <a:spLocks noChangeArrowheads="1"/>
          </p:cNvSpPr>
          <p:nvPr/>
        </p:nvSpPr>
        <p:spPr bwMode="auto">
          <a:xfrm>
            <a:off x="2743200" y="5878513"/>
            <a:ext cx="1886842" cy="307777"/>
          </a:xfrm>
          <a:prstGeom prst="rect">
            <a:avLst/>
          </a:prstGeom>
          <a:noFill/>
          <a:ln w="9525">
            <a:noFill/>
            <a:miter lim="800000"/>
            <a:headEnd/>
            <a:tailEnd/>
          </a:ln>
        </p:spPr>
        <p:txBody>
          <a:bodyPr wrap="none">
            <a:prstTxWarp prst="textNoShape">
              <a:avLst/>
            </a:prstTxWarp>
            <a:spAutoFit/>
          </a:bodyPr>
          <a:lstStyle/>
          <a:p>
            <a:r>
              <a:rPr lang="en-US" sz="1400" dirty="0"/>
              <a:t>Other </a:t>
            </a:r>
            <a:r>
              <a:rPr lang="en-US" sz="1400" dirty="0" smtClean="0"/>
              <a:t>products: PSD</a:t>
            </a:r>
            <a:r>
              <a:rPr lang="en-US" sz="1400" dirty="0"/>
              <a:t>,</a:t>
            </a:r>
            <a:r>
              <a:rPr lang="en-US" sz="1400" dirty="0" smtClean="0"/>
              <a:t>…</a:t>
            </a:r>
            <a:endParaRPr lang="en-US" sz="1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ctrTitle"/>
          </p:nvPr>
        </p:nvSpPr>
        <p:spPr>
          <a:xfrm>
            <a:off x="533400" y="152400"/>
            <a:ext cx="7772400" cy="457200"/>
          </a:xfrm>
        </p:spPr>
        <p:txBody>
          <a:bodyPr/>
          <a:lstStyle/>
          <a:p>
            <a:pPr marL="457200" indent="-457200" eaLnBrk="1" hangingPunct="1"/>
            <a:r>
              <a:rPr lang="en-US" sz="1800" b="1" dirty="0" smtClean="0">
                <a:latin typeface="Arial" charset="0"/>
                <a:ea typeface="ＭＳ Ｐゴシック" charset="-128"/>
                <a:cs typeface="ＭＳ Ｐゴシック" charset="-128"/>
              </a:rPr>
              <a:t>Ocean </a:t>
            </a:r>
            <a:r>
              <a:rPr lang="en-US" sz="1800" b="1" dirty="0">
                <a:latin typeface="Arial" charset="0"/>
                <a:ea typeface="ＭＳ Ｐゴシック" charset="-128"/>
                <a:cs typeface="ＭＳ Ｐゴシック" charset="-128"/>
              </a:rPr>
              <a:t>Color </a:t>
            </a:r>
            <a:r>
              <a:rPr lang="en-US" sz="1800" b="1" dirty="0" err="1" smtClean="0">
                <a:latin typeface="Arial" charset="0"/>
                <a:ea typeface="ＭＳ Ｐゴシック" charset="-128"/>
                <a:cs typeface="ＭＳ Ｐゴシック" charset="-128"/>
              </a:rPr>
              <a:t>MEaSUREs</a:t>
            </a:r>
            <a:endParaRPr lang="en-US" sz="3600" baseline="30000" dirty="0">
              <a:ea typeface="ＭＳ Ｐゴシック" charset="-128"/>
              <a:cs typeface="ＭＳ Ｐゴシック" charset="-128"/>
            </a:endParaRPr>
          </a:p>
        </p:txBody>
      </p:sp>
      <p:sp>
        <p:nvSpPr>
          <p:cNvPr id="4" name="Footer Placeholder 3"/>
          <p:cNvSpPr>
            <a:spLocks noGrp="1"/>
          </p:cNvSpPr>
          <p:nvPr>
            <p:ph type="ftr" sz="quarter" idx="11"/>
          </p:nvPr>
        </p:nvSpPr>
        <p:spPr>
          <a:xfrm>
            <a:off x="5571065" y="6492875"/>
            <a:ext cx="3505200" cy="365125"/>
          </a:xfrm>
        </p:spPr>
        <p:txBody>
          <a:bodyPr/>
          <a:lstStyle/>
          <a:p>
            <a:r>
              <a:rPr lang="en-US" dirty="0"/>
              <a:t>OCRT Meeting</a:t>
            </a:r>
            <a:r>
              <a:rPr lang="en-US" dirty="0" smtClean="0"/>
              <a:t> – 11-13 </a:t>
            </a:r>
            <a:r>
              <a:rPr lang="en-US" dirty="0"/>
              <a:t>May, </a:t>
            </a:r>
            <a:r>
              <a:rPr lang="en-US" dirty="0" smtClean="0"/>
              <a:t>2010 – New Orleans</a:t>
            </a:r>
            <a:endParaRPr lang="en-US" dirty="0"/>
          </a:p>
        </p:txBody>
      </p:sp>
      <p:sp>
        <p:nvSpPr>
          <p:cNvPr id="20484" name="TextBox 5"/>
          <p:cNvSpPr txBox="1">
            <a:spLocks noChangeArrowheads="1"/>
          </p:cNvSpPr>
          <p:nvPr/>
        </p:nvSpPr>
        <p:spPr bwMode="auto">
          <a:xfrm>
            <a:off x="533400" y="835025"/>
            <a:ext cx="5724644" cy="369332"/>
          </a:xfrm>
          <a:prstGeom prst="rect">
            <a:avLst/>
          </a:prstGeom>
          <a:noFill/>
          <a:ln w="9525">
            <a:noFill/>
            <a:miter lim="800000"/>
            <a:headEnd/>
            <a:tailEnd/>
          </a:ln>
        </p:spPr>
        <p:txBody>
          <a:bodyPr wrap="none">
            <a:prstTxWarp prst="textNoShape">
              <a:avLst/>
            </a:prstTxWarp>
            <a:spAutoFit/>
          </a:bodyPr>
          <a:lstStyle/>
          <a:p>
            <a:r>
              <a:rPr lang="en-US" b="1" dirty="0" smtClean="0"/>
              <a:t>Original calendar </a:t>
            </a:r>
            <a:r>
              <a:rPr lang="en-US" b="1" dirty="0"/>
              <a:t>of provisional ESDR products availability</a:t>
            </a:r>
          </a:p>
        </p:txBody>
      </p:sp>
      <p:graphicFrame>
        <p:nvGraphicFramePr>
          <p:cNvPr id="20502" name="Group 22"/>
          <p:cNvGraphicFramePr>
            <a:graphicFrameLocks noGrp="1"/>
          </p:cNvGraphicFramePr>
          <p:nvPr/>
        </p:nvGraphicFramePr>
        <p:xfrm>
          <a:off x="533400" y="1295400"/>
          <a:ext cx="7891463" cy="4760595"/>
        </p:xfrm>
        <a:graphic>
          <a:graphicData uri="http://schemas.openxmlformats.org/drawingml/2006/table">
            <a:tbl>
              <a:tblPr/>
              <a:tblGrid>
                <a:gridCol w="2743200"/>
                <a:gridCol w="5148263"/>
              </a:tblGrid>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Calibri" charset="0"/>
                          <a:ea typeface="ＭＳ Ｐゴシック" charset="-128"/>
                          <a:cs typeface="ＭＳ Ｐゴシック" charset="-128"/>
                        </a:rPr>
                        <a:t>Availability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Calibri" charset="0"/>
                          <a:ea typeface="ＭＳ Ｐゴシック" charset="-128"/>
                          <a:cs typeface="ＭＳ Ｐゴシック" charset="-128"/>
                        </a:rPr>
                        <a:t>Products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End of 1</a:t>
                      </a:r>
                      <a:r>
                        <a:rPr kumimoji="0" lang="en-US" sz="1800" b="0" i="0" u="none" strike="noStrike" cap="none" normalizeH="0" baseline="30000" smtClean="0">
                          <a:ln>
                            <a:noFill/>
                          </a:ln>
                          <a:solidFill>
                            <a:srgbClr val="000000"/>
                          </a:solidFill>
                          <a:effectLst/>
                          <a:latin typeface="Calibri" charset="0"/>
                          <a:ea typeface="ＭＳ Ｐゴシック" charset="-128"/>
                          <a:cs typeface="ＭＳ Ｐゴシック" charset="-128"/>
                        </a:rPr>
                        <a:t>st</a:t>
                      </a: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 Year (June 2009)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GSM01 products:</a:t>
                      </a:r>
                    </a:p>
                    <a:p>
                      <a:pPr marL="457200" marR="0" lvl="1"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CHL, CDM, BBP</a:t>
                      </a:r>
                    </a:p>
                    <a:p>
                      <a:pPr marL="457200" marR="0" lvl="1"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SeaWiFS, AQUA (and MERIS)</a:t>
                      </a:r>
                    </a:p>
                    <a:p>
                      <a:pPr marL="457200" marR="0" lvl="1"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MERGED CHL, CDM, BBP</a:t>
                      </a:r>
                    </a:p>
                    <a:p>
                      <a:pPr marL="914400" marR="0" lvl="2"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SeaWiFS-AQUA and SeaWiFS-AQUA-MERIS</a:t>
                      </a:r>
                    </a:p>
                    <a:p>
                      <a:pPr marL="914400" marR="0" lvl="2"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NPP:</a:t>
                      </a:r>
                    </a:p>
                    <a:p>
                      <a:pPr marL="457200" marR="0" lvl="1"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VGPM and CbPM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End of 2</a:t>
                      </a:r>
                      <a:r>
                        <a:rPr kumimoji="0" lang="en-US" sz="1800" b="0" i="0" u="none" strike="noStrike" cap="none" normalizeH="0" baseline="30000" smtClean="0">
                          <a:ln>
                            <a:noFill/>
                          </a:ln>
                          <a:solidFill>
                            <a:srgbClr val="000000"/>
                          </a:solidFill>
                          <a:effectLst/>
                          <a:latin typeface="Calibri" charset="0"/>
                          <a:ea typeface="ＭＳ Ｐゴシック" charset="-128"/>
                          <a:cs typeface="ＭＳ Ｐゴシック" charset="-128"/>
                        </a:rPr>
                        <a:t>nd</a:t>
                      </a: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 Year (June 2010)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QAA spectral IOPs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GSM spectral IOPs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Kd(UV)  (+ Kd(Vis.))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2</a:t>
                      </a:r>
                      <a:r>
                        <a:rPr kumimoji="0" lang="en-US" sz="1800" b="0" i="0" u="none" strike="noStrike" cap="none" normalizeH="0" baseline="30000" smtClean="0">
                          <a:ln>
                            <a:noFill/>
                          </a:ln>
                          <a:solidFill>
                            <a:srgbClr val="000000"/>
                          </a:solidFill>
                          <a:effectLst/>
                          <a:latin typeface="Calibri" charset="0"/>
                          <a:ea typeface="ＭＳ Ｐゴシック" charset="-128"/>
                          <a:cs typeface="ＭＳ Ｐゴシック" charset="-128"/>
                        </a:rPr>
                        <a:t>nd</a:t>
                      </a:r>
                      <a:r>
                        <a:rPr kumimoji="0" lang="en-US" sz="1800" b="0" i="0" u="none" strike="noStrike" cap="none" normalizeH="0" baseline="0" smtClean="0">
                          <a:ln>
                            <a:noFill/>
                          </a:ln>
                          <a:solidFill>
                            <a:srgbClr val="000000"/>
                          </a:solidFill>
                          <a:effectLst/>
                          <a:latin typeface="Calibri" charset="0"/>
                          <a:ea typeface="ＭＳ Ｐゴシック" charset="-128"/>
                          <a:cs typeface="ＭＳ Ｐゴシック" charset="-128"/>
                        </a:rPr>
                        <a:t> generation CbPM (spectrally resolved)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charset="0"/>
                          <a:ea typeface="ＭＳ Ｐゴシック" charset="-128"/>
                          <a:cs typeface="ＭＳ Ｐゴシック" charset="-128"/>
                        </a:rPr>
                        <a:t>End of 3</a:t>
                      </a:r>
                      <a:r>
                        <a:rPr kumimoji="0" lang="en-US" sz="1800" b="0" i="0" u="none" strike="noStrike" cap="none" normalizeH="0" baseline="30000" dirty="0" smtClean="0">
                          <a:ln>
                            <a:noFill/>
                          </a:ln>
                          <a:solidFill>
                            <a:srgbClr val="000000"/>
                          </a:solidFill>
                          <a:effectLst/>
                          <a:latin typeface="Calibri" charset="0"/>
                          <a:ea typeface="ＭＳ Ｐゴシック" charset="-128"/>
                          <a:cs typeface="ＭＳ Ｐゴシック" charset="-128"/>
                        </a:rPr>
                        <a:t>rd</a:t>
                      </a:r>
                      <a:r>
                        <a:rPr kumimoji="0" lang="en-US" sz="1800" b="0" i="0" u="none" strike="noStrike" cap="none" normalizeH="0" baseline="0" dirty="0" smtClean="0">
                          <a:ln>
                            <a:noFill/>
                          </a:ln>
                          <a:solidFill>
                            <a:srgbClr val="000000"/>
                          </a:solidFill>
                          <a:effectLst/>
                          <a:latin typeface="Calibri" charset="0"/>
                          <a:ea typeface="ＭＳ Ｐゴシック" charset="-128"/>
                          <a:cs typeface="ＭＳ Ｐゴシック" charset="-128"/>
                        </a:rPr>
                        <a:t> Year (June 2011)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charset="0"/>
                          <a:ea typeface="ＭＳ Ｐゴシック" charset="-128"/>
                          <a:cs typeface="ＭＳ Ｐゴシック" charset="-128"/>
                        </a:rPr>
                        <a:t>PFT (several)</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charset="0"/>
                          <a:ea typeface="ＭＳ Ｐゴシック" charset="-128"/>
                          <a:cs typeface="ＭＳ Ｐゴシック" charset="-128"/>
                        </a:rPr>
                        <a:t>Spectral </a:t>
                      </a:r>
                      <a:r>
                        <a:rPr kumimoji="0" lang="en-US" sz="1800" b="0" i="0" u="none" strike="noStrike" cap="none" normalizeH="0" baseline="0" dirty="0" err="1" smtClean="0">
                          <a:ln>
                            <a:noFill/>
                          </a:ln>
                          <a:solidFill>
                            <a:srgbClr val="000000"/>
                          </a:solidFill>
                          <a:effectLst/>
                          <a:latin typeface="Calibri" charset="0"/>
                          <a:ea typeface="ＭＳ Ｐゴシック" charset="-128"/>
                          <a:cs typeface="ＭＳ Ｐゴシック" charset="-128"/>
                        </a:rPr>
                        <a:t>IOPs</a:t>
                      </a:r>
                      <a:r>
                        <a:rPr kumimoji="0" lang="en-US" sz="1800" b="0" i="0" u="none" strike="noStrike" cap="none" normalizeH="0" baseline="0" dirty="0" smtClean="0">
                          <a:ln>
                            <a:noFill/>
                          </a:ln>
                          <a:solidFill>
                            <a:srgbClr val="000000"/>
                          </a:solidFill>
                          <a:effectLst/>
                          <a:latin typeface="Calibri" charset="0"/>
                          <a:ea typeface="ＭＳ Ｐゴシック" charset="-128"/>
                          <a:cs typeface="ＭＳ Ｐゴシック" charset="-128"/>
                        </a:rPr>
                        <a:t> characteristics (</a:t>
                      </a:r>
                      <a:r>
                        <a:rPr kumimoji="0" lang="en-US" sz="1800" b="0" i="0" u="none" strike="noStrike" cap="none" normalizeH="0" baseline="0" dirty="0" err="1" smtClean="0">
                          <a:ln>
                            <a:noFill/>
                          </a:ln>
                          <a:solidFill>
                            <a:srgbClr val="000000"/>
                          </a:solidFill>
                          <a:effectLst/>
                          <a:latin typeface="Calibri" charset="0"/>
                          <a:ea typeface="ＭＳ Ｐゴシック" charset="-128"/>
                          <a:cs typeface="ＭＳ Ｐゴシック" charset="-128"/>
                        </a:rPr>
                        <a:t>η</a:t>
                      </a:r>
                      <a:r>
                        <a:rPr kumimoji="0" lang="en-US" sz="1800" b="0" i="0" u="none" strike="noStrike" cap="none" normalizeH="0" baseline="0" dirty="0" smtClean="0">
                          <a:ln>
                            <a:noFill/>
                          </a:ln>
                          <a:solidFill>
                            <a:srgbClr val="000000"/>
                          </a:solidFill>
                          <a:effectLst/>
                          <a:latin typeface="Calibri" charset="0"/>
                          <a:ea typeface="ＭＳ Ｐゴシック" charset="-128"/>
                          <a:cs typeface="ＭＳ Ｐゴシック" charset="-128"/>
                        </a:rPr>
                        <a:t>, 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charset="0"/>
                          <a:ea typeface="ＭＳ Ｐゴシック" charset="-128"/>
                          <a:cs typeface="ＭＳ Ｐゴシック" charset="-128"/>
                        </a:rPr>
                        <a:t>3</a:t>
                      </a:r>
                      <a:r>
                        <a:rPr kumimoji="0" lang="en-US" sz="1800" b="0" i="0" u="none" strike="noStrike" cap="none" normalizeH="0" baseline="30000" dirty="0" smtClean="0">
                          <a:ln>
                            <a:noFill/>
                          </a:ln>
                          <a:solidFill>
                            <a:srgbClr val="000000"/>
                          </a:solidFill>
                          <a:effectLst/>
                          <a:latin typeface="Calibri" charset="0"/>
                          <a:ea typeface="ＭＳ Ｐゴシック" charset="-128"/>
                          <a:cs typeface="ＭＳ Ｐゴシック" charset="-128"/>
                        </a:rPr>
                        <a:t>rd</a:t>
                      </a:r>
                      <a:r>
                        <a:rPr kumimoji="0" lang="en-US" sz="1800" b="0" i="0" u="none" strike="noStrike" cap="none" normalizeH="0" baseline="0" dirty="0" smtClean="0">
                          <a:ln>
                            <a:noFill/>
                          </a:ln>
                          <a:solidFill>
                            <a:srgbClr val="000000"/>
                          </a:solidFill>
                          <a:effectLst/>
                          <a:latin typeface="Calibri" charset="0"/>
                          <a:ea typeface="ＭＳ Ｐゴシック" charset="-128"/>
                          <a:cs typeface="ＭＳ Ｐゴシック" charset="-128"/>
                        </a:rPr>
                        <a:t> generation NPP</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p:cNvSpPr/>
          <p:nvPr/>
        </p:nvSpPr>
        <p:spPr>
          <a:xfrm>
            <a:off x="3569742" y="5951041"/>
            <a:ext cx="448600" cy="30046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p:nvPr/>
        </p:nvSpPr>
        <p:spPr>
          <a:xfrm>
            <a:off x="3593580" y="3470740"/>
            <a:ext cx="490947" cy="30046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3565917" y="1781572"/>
            <a:ext cx="541743" cy="30046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581" name="Line 53"/>
          <p:cNvSpPr>
            <a:spLocks noChangeShapeType="1"/>
          </p:cNvSpPr>
          <p:nvPr/>
        </p:nvSpPr>
        <p:spPr bwMode="auto">
          <a:xfrm>
            <a:off x="5005401" y="3663414"/>
            <a:ext cx="304800" cy="0"/>
          </a:xfrm>
          <a:prstGeom prst="line">
            <a:avLst/>
          </a:prstGeom>
          <a:noFill/>
          <a:ln w="19050">
            <a:solidFill>
              <a:schemeClr val="tx1"/>
            </a:solidFill>
            <a:round/>
            <a:headEnd/>
            <a:tailEnd type="triangle" w="med" len="med"/>
          </a:ln>
        </p:spPr>
        <p:txBody>
          <a:bodyPr wrap="none" anchor="ctr">
            <a:prstTxWarp prst="textNoShape">
              <a:avLst/>
            </a:prstTxWarp>
          </a:bodyPr>
          <a:lstStyle/>
          <a:p>
            <a:endParaRPr lang="en-US"/>
          </a:p>
        </p:txBody>
      </p:sp>
      <p:sp>
        <p:nvSpPr>
          <p:cNvPr id="22530" name="Title 1"/>
          <p:cNvSpPr>
            <a:spLocks noGrp="1"/>
          </p:cNvSpPr>
          <p:nvPr>
            <p:ph type="ctrTitle"/>
          </p:nvPr>
        </p:nvSpPr>
        <p:spPr>
          <a:xfrm>
            <a:off x="4137013" y="152400"/>
            <a:ext cx="4778374" cy="804214"/>
          </a:xfrm>
        </p:spPr>
        <p:txBody>
          <a:bodyPr>
            <a:normAutofit fontScale="90000"/>
          </a:bodyPr>
          <a:lstStyle/>
          <a:p>
            <a:pPr marL="457200" indent="-457200" eaLnBrk="1" hangingPunct="1"/>
            <a:r>
              <a:rPr lang="en-US" sz="1800" b="1" dirty="0">
                <a:latin typeface="Arial" pitchFamily="-106" charset="0"/>
                <a:ea typeface="ＭＳ Ｐゴシック" pitchFamily="-106" charset="-128"/>
                <a:cs typeface="ＭＳ Ｐゴシック" pitchFamily="-106" charset="-128"/>
              </a:rPr>
              <a:t>     </a:t>
            </a:r>
            <a:r>
              <a:rPr lang="en-US" sz="1800" b="1" dirty="0" smtClean="0">
                <a:latin typeface="Arial" pitchFamily="-106" charset="0"/>
                <a:ea typeface="ＭＳ Ｐゴシック" pitchFamily="-106" charset="-128"/>
                <a:cs typeface="ＭＳ Ｐゴシック" pitchFamily="-106" charset="-128"/>
              </a:rPr>
              <a:t> Ocean </a:t>
            </a:r>
            <a:r>
              <a:rPr lang="en-US" sz="1800" b="1" dirty="0">
                <a:latin typeface="Arial" pitchFamily="-106" charset="0"/>
                <a:ea typeface="ＭＳ Ｐゴシック" pitchFamily="-106" charset="-128"/>
                <a:cs typeface="ＭＳ Ｐゴシック" pitchFamily="-106" charset="-128"/>
              </a:rPr>
              <a:t>Color </a:t>
            </a:r>
            <a:r>
              <a:rPr lang="en-US" sz="1800" b="1" dirty="0" err="1" smtClean="0">
                <a:latin typeface="Arial" pitchFamily="-106" charset="0"/>
                <a:ea typeface="ＭＳ Ｐゴシック" pitchFamily="-106" charset="-128"/>
                <a:cs typeface="ＭＳ Ｐゴシック" pitchFamily="-106" charset="-128"/>
              </a:rPr>
              <a:t>MEaSUREs</a:t>
            </a:r>
            <a:r>
              <a:rPr lang="en-US" sz="1800" b="1" dirty="0" smtClean="0">
                <a:latin typeface="Arial" pitchFamily="-106" charset="0"/>
                <a:ea typeface="ＭＳ Ｐゴシック" pitchFamily="-106" charset="-128"/>
                <a:cs typeface="ＭＳ Ｐゴシック" pitchFamily="-106" charset="-128"/>
              </a:rPr>
              <a:t/>
            </a:r>
            <a:br>
              <a:rPr lang="en-US" sz="1800" b="1" dirty="0" smtClean="0">
                <a:latin typeface="Arial" pitchFamily="-106" charset="0"/>
                <a:ea typeface="ＭＳ Ｐゴシック" pitchFamily="-106" charset="-128"/>
                <a:cs typeface="ＭＳ Ｐゴシック" pitchFamily="-106" charset="-128"/>
              </a:rPr>
            </a:br>
            <a:r>
              <a:rPr lang="en-US" sz="1800" b="1" dirty="0">
                <a:latin typeface="Arial" pitchFamily="-106" charset="0"/>
                <a:ea typeface="ＭＳ Ｐゴシック" pitchFamily="-106" charset="-128"/>
                <a:cs typeface="ＭＳ Ｐゴシック" pitchFamily="-106" charset="-128"/>
              </a:rPr>
              <a:t>Example of</a:t>
            </a:r>
            <a:r>
              <a:rPr lang="en-US" sz="1800" b="1" dirty="0" smtClean="0">
                <a:latin typeface="Arial" pitchFamily="-106" charset="0"/>
                <a:ea typeface="ＭＳ Ｐゴシック" pitchFamily="-106" charset="-128"/>
                <a:cs typeface="ＭＳ Ｐゴシック" pitchFamily="-106" charset="-128"/>
              </a:rPr>
              <a:t> current products</a:t>
            </a:r>
            <a:r>
              <a:rPr lang="en-US" sz="1800" b="1" dirty="0">
                <a:latin typeface="Arial" pitchFamily="-106" charset="0"/>
                <a:ea typeface="ＭＳ Ｐゴシック" pitchFamily="-106" charset="-128"/>
                <a:cs typeface="ＭＳ Ｐゴシック" pitchFamily="-106" charset="-128"/>
              </a:rPr>
              <a:t>:</a:t>
            </a:r>
            <a:r>
              <a:rPr lang="en-US" sz="1800" b="1" dirty="0" smtClean="0">
                <a:latin typeface="Arial" pitchFamily="-106" charset="0"/>
                <a:ea typeface="ＭＳ Ｐゴシック" pitchFamily="-106" charset="-128"/>
                <a:cs typeface="ＭＳ Ｐゴシック" pitchFamily="-106" charset="-128"/>
              </a:rPr>
              <a:t> </a:t>
            </a:r>
            <a:br>
              <a:rPr lang="en-US" sz="1800" b="1" dirty="0" smtClean="0">
                <a:latin typeface="Arial" pitchFamily="-106" charset="0"/>
                <a:ea typeface="ＭＳ Ｐゴシック" pitchFamily="-106" charset="-128"/>
                <a:cs typeface="ＭＳ Ｐゴシック" pitchFamily="-106" charset="-128"/>
              </a:rPr>
            </a:br>
            <a:r>
              <a:rPr lang="en-US" sz="1800" b="1" dirty="0" smtClean="0">
                <a:latin typeface="Arial" pitchFamily="-106" charset="0"/>
                <a:ea typeface="ＭＳ Ｐゴシック" pitchFamily="-106" charset="-128"/>
                <a:cs typeface="ＭＳ Ｐゴシック" pitchFamily="-106" charset="-128"/>
              </a:rPr>
              <a:t>GSM </a:t>
            </a:r>
            <a:r>
              <a:rPr lang="en-US" sz="1800" b="1" dirty="0">
                <a:latin typeface="Arial" pitchFamily="-106" charset="0"/>
                <a:ea typeface="ＭＳ Ｐゴシック" pitchFamily="-106" charset="-128"/>
                <a:cs typeface="ＭＳ Ｐゴシック" pitchFamily="-106" charset="-128"/>
              </a:rPr>
              <a:t>merged data</a:t>
            </a:r>
          </a:p>
        </p:txBody>
      </p:sp>
      <p:sp>
        <p:nvSpPr>
          <p:cNvPr id="22576" name="Text Box 48"/>
          <p:cNvSpPr txBox="1">
            <a:spLocks noChangeArrowheads="1"/>
          </p:cNvSpPr>
          <p:nvPr/>
        </p:nvSpPr>
        <p:spPr bwMode="auto">
          <a:xfrm>
            <a:off x="4325801" y="3412587"/>
            <a:ext cx="755804" cy="523220"/>
          </a:xfrm>
          <a:prstGeom prst="rect">
            <a:avLst/>
          </a:prstGeom>
          <a:gradFill flip="none" rotWithShape="1">
            <a:gsLst>
              <a:gs pos="0">
                <a:schemeClr val="accent1">
                  <a:lumMod val="75000"/>
                </a:schemeClr>
              </a:gs>
              <a:gs pos="100000">
                <a:srgbClr val="FFFFFF"/>
              </a:gs>
            </a:gsLst>
            <a:path path="circle">
              <a:fillToRect l="100000" t="100000"/>
            </a:path>
            <a:tileRect r="-100000" b="-100000"/>
          </a:gradFill>
          <a:ln w="9525">
            <a:noFill/>
            <a:miter lim="800000"/>
            <a:headEnd/>
            <a:tailEnd/>
          </a:ln>
        </p:spPr>
        <p:txBody>
          <a:bodyPr wrap="square">
            <a:prstTxWarp prst="textNoShape">
              <a:avLst/>
            </a:prstTxWarp>
            <a:spAutoFit/>
          </a:bodyPr>
          <a:lstStyle/>
          <a:p>
            <a:r>
              <a:rPr lang="en-US" sz="1400" b="1" dirty="0"/>
              <a:t>GSM01</a:t>
            </a:r>
          </a:p>
          <a:p>
            <a:r>
              <a:rPr lang="en-US" sz="1400" b="1" dirty="0"/>
              <a:t>model</a:t>
            </a:r>
          </a:p>
        </p:txBody>
      </p:sp>
      <p:pic>
        <p:nvPicPr>
          <p:cNvPr id="22577" name="Picture 49" descr="GSM01_CHL_SAM_2003080b_smal"/>
          <p:cNvPicPr>
            <a:picLocks noChangeAspect="1" noChangeArrowheads="1"/>
          </p:cNvPicPr>
          <p:nvPr/>
        </p:nvPicPr>
        <p:blipFill>
          <a:blip r:embed="rId3"/>
          <a:srcRect/>
          <a:stretch>
            <a:fillRect/>
          </a:stretch>
        </p:blipFill>
        <p:spPr bwMode="auto">
          <a:xfrm>
            <a:off x="5310201" y="1066801"/>
            <a:ext cx="3081273" cy="1371487"/>
          </a:xfrm>
          <a:prstGeom prst="rect">
            <a:avLst/>
          </a:prstGeom>
          <a:noFill/>
          <a:ln w="9525">
            <a:noFill/>
            <a:miter lim="800000"/>
            <a:headEnd/>
            <a:tailEnd/>
          </a:ln>
        </p:spPr>
      </p:pic>
      <p:pic>
        <p:nvPicPr>
          <p:cNvPr id="22578" name="Picture 50" descr="GSM01_ACDM_SAM_2003080b_sma"/>
          <p:cNvPicPr>
            <a:picLocks noChangeAspect="1" noChangeArrowheads="1"/>
          </p:cNvPicPr>
          <p:nvPr/>
        </p:nvPicPr>
        <p:blipFill>
          <a:blip r:embed="rId4"/>
          <a:srcRect/>
          <a:stretch>
            <a:fillRect/>
          </a:stretch>
        </p:blipFill>
        <p:spPr bwMode="auto">
          <a:xfrm>
            <a:off x="5310202" y="2489201"/>
            <a:ext cx="3081273" cy="1371487"/>
          </a:xfrm>
          <a:prstGeom prst="rect">
            <a:avLst/>
          </a:prstGeom>
          <a:noFill/>
          <a:ln w="9525">
            <a:noFill/>
            <a:miter lim="800000"/>
            <a:headEnd/>
            <a:tailEnd/>
          </a:ln>
        </p:spPr>
      </p:pic>
      <p:pic>
        <p:nvPicPr>
          <p:cNvPr id="22580" name="Picture 52" descr="GSM01_BBP_SAM_2003080b_smal"/>
          <p:cNvPicPr>
            <a:picLocks noChangeAspect="1" noChangeArrowheads="1"/>
          </p:cNvPicPr>
          <p:nvPr/>
        </p:nvPicPr>
        <p:blipFill>
          <a:blip r:embed="rId5"/>
          <a:srcRect/>
          <a:stretch>
            <a:fillRect/>
          </a:stretch>
        </p:blipFill>
        <p:spPr bwMode="auto">
          <a:xfrm>
            <a:off x="5310201" y="3935807"/>
            <a:ext cx="3082544" cy="1371600"/>
          </a:xfrm>
          <a:prstGeom prst="rect">
            <a:avLst/>
          </a:prstGeom>
          <a:noFill/>
        </p:spPr>
      </p:pic>
      <p:sp>
        <p:nvSpPr>
          <p:cNvPr id="22582" name="Line 54"/>
          <p:cNvSpPr>
            <a:spLocks noChangeShapeType="1"/>
          </p:cNvSpPr>
          <p:nvPr/>
        </p:nvSpPr>
        <p:spPr bwMode="auto">
          <a:xfrm rot="-4352951">
            <a:off x="4349076" y="2754645"/>
            <a:ext cx="1327150" cy="0"/>
          </a:xfrm>
          <a:prstGeom prst="line">
            <a:avLst/>
          </a:prstGeom>
          <a:noFill/>
          <a:ln w="19050">
            <a:solidFill>
              <a:schemeClr val="tx1"/>
            </a:solidFill>
            <a:round/>
            <a:headEnd/>
            <a:tailEnd type="triangle" w="med" len="med"/>
          </a:ln>
        </p:spPr>
        <p:txBody>
          <a:bodyPr wrap="none" anchor="ctr">
            <a:prstTxWarp prst="textNoShape">
              <a:avLst/>
            </a:prstTxWarp>
          </a:bodyPr>
          <a:lstStyle/>
          <a:p>
            <a:endParaRPr lang="en-US"/>
          </a:p>
        </p:txBody>
      </p:sp>
      <p:sp>
        <p:nvSpPr>
          <p:cNvPr id="22583" name="Line 55"/>
          <p:cNvSpPr>
            <a:spLocks noChangeShapeType="1"/>
          </p:cNvSpPr>
          <p:nvPr/>
        </p:nvSpPr>
        <p:spPr bwMode="auto">
          <a:xfrm rot="4352951" flipV="1">
            <a:off x="4670140" y="4189161"/>
            <a:ext cx="685022" cy="201857"/>
          </a:xfrm>
          <a:prstGeom prst="line">
            <a:avLst/>
          </a:prstGeom>
          <a:noFill/>
          <a:ln w="19050">
            <a:solidFill>
              <a:schemeClr val="tx1"/>
            </a:solidFill>
            <a:round/>
            <a:headEnd/>
            <a:tailEnd type="triangle" w="med" len="med"/>
          </a:ln>
        </p:spPr>
        <p:txBody>
          <a:bodyPr wrap="none" anchor="ctr">
            <a:prstTxWarp prst="textNoShape">
              <a:avLst/>
            </a:prstTxWarp>
          </a:bodyPr>
          <a:lstStyle/>
          <a:p>
            <a:endParaRPr lang="en-US"/>
          </a:p>
        </p:txBody>
      </p:sp>
      <p:sp>
        <p:nvSpPr>
          <p:cNvPr id="22584" name="Text Box 56"/>
          <p:cNvSpPr txBox="1">
            <a:spLocks noChangeArrowheads="1"/>
          </p:cNvSpPr>
          <p:nvPr/>
        </p:nvSpPr>
        <p:spPr bwMode="auto">
          <a:xfrm>
            <a:off x="7142175" y="1180796"/>
            <a:ext cx="549275" cy="304800"/>
          </a:xfrm>
          <a:prstGeom prst="rect">
            <a:avLst/>
          </a:prstGeom>
          <a:noFill/>
          <a:ln w="9525">
            <a:noFill/>
            <a:miter lim="800000"/>
            <a:headEnd/>
            <a:tailEnd/>
          </a:ln>
        </p:spPr>
        <p:txBody>
          <a:bodyPr wrap="none">
            <a:prstTxWarp prst="textNoShape">
              <a:avLst/>
            </a:prstTxWarp>
            <a:spAutoFit/>
          </a:bodyPr>
          <a:lstStyle/>
          <a:p>
            <a:r>
              <a:rPr lang="en-US" sz="1400" b="1" dirty="0">
                <a:solidFill>
                  <a:schemeClr val="bg1"/>
                </a:solidFill>
              </a:rPr>
              <a:t>CHL</a:t>
            </a:r>
          </a:p>
        </p:txBody>
      </p:sp>
      <p:sp>
        <p:nvSpPr>
          <p:cNvPr id="22585" name="Text Box 57"/>
          <p:cNvSpPr txBox="1">
            <a:spLocks noChangeArrowheads="1"/>
          </p:cNvSpPr>
          <p:nvPr/>
        </p:nvSpPr>
        <p:spPr bwMode="auto">
          <a:xfrm>
            <a:off x="7142175" y="2616199"/>
            <a:ext cx="588963" cy="304800"/>
          </a:xfrm>
          <a:prstGeom prst="rect">
            <a:avLst/>
          </a:prstGeom>
          <a:noFill/>
          <a:ln w="9525">
            <a:noFill/>
            <a:miter lim="800000"/>
            <a:headEnd/>
            <a:tailEnd/>
          </a:ln>
        </p:spPr>
        <p:txBody>
          <a:bodyPr wrap="none">
            <a:prstTxWarp prst="textNoShape">
              <a:avLst/>
            </a:prstTxWarp>
            <a:spAutoFit/>
          </a:bodyPr>
          <a:lstStyle/>
          <a:p>
            <a:r>
              <a:rPr lang="en-US" sz="1400" b="1" dirty="0">
                <a:solidFill>
                  <a:schemeClr val="bg1"/>
                </a:solidFill>
              </a:rPr>
              <a:t>CDM</a:t>
            </a:r>
          </a:p>
        </p:txBody>
      </p:sp>
      <p:sp>
        <p:nvSpPr>
          <p:cNvPr id="22586" name="Text Box 58"/>
          <p:cNvSpPr txBox="1">
            <a:spLocks noChangeArrowheads="1"/>
          </p:cNvSpPr>
          <p:nvPr/>
        </p:nvSpPr>
        <p:spPr bwMode="auto">
          <a:xfrm>
            <a:off x="7132650" y="4140595"/>
            <a:ext cx="558800" cy="304800"/>
          </a:xfrm>
          <a:prstGeom prst="rect">
            <a:avLst/>
          </a:prstGeom>
          <a:noFill/>
          <a:ln w="9525">
            <a:noFill/>
            <a:miter lim="800000"/>
            <a:headEnd/>
            <a:tailEnd/>
          </a:ln>
        </p:spPr>
        <p:txBody>
          <a:bodyPr wrap="none">
            <a:prstTxWarp prst="textNoShape">
              <a:avLst/>
            </a:prstTxWarp>
            <a:spAutoFit/>
          </a:bodyPr>
          <a:lstStyle/>
          <a:p>
            <a:r>
              <a:rPr lang="en-US" sz="1400" b="1" dirty="0">
                <a:solidFill>
                  <a:schemeClr val="bg1"/>
                </a:solidFill>
              </a:rPr>
              <a:t>BBP</a:t>
            </a:r>
          </a:p>
        </p:txBody>
      </p:sp>
      <p:grpSp>
        <p:nvGrpSpPr>
          <p:cNvPr id="2" name="Group 73"/>
          <p:cNvGrpSpPr/>
          <p:nvPr/>
        </p:nvGrpSpPr>
        <p:grpSpPr>
          <a:xfrm>
            <a:off x="242912" y="152401"/>
            <a:ext cx="3487613" cy="1933871"/>
            <a:chOff x="242912" y="152401"/>
            <a:chExt cx="3487613" cy="1933871"/>
          </a:xfrm>
        </p:grpSpPr>
        <p:pic>
          <p:nvPicPr>
            <p:cNvPr id="44" name="Picture 43" descr="S_nLw_555_2003080.png"/>
            <p:cNvPicPr>
              <a:picLocks noChangeAspect="1"/>
            </p:cNvPicPr>
            <p:nvPr/>
          </p:nvPicPr>
          <p:blipFill>
            <a:blip r:embed="rId6"/>
            <a:stretch>
              <a:fillRect/>
            </a:stretch>
          </p:blipFill>
          <p:spPr>
            <a:xfrm>
              <a:off x="242912" y="152401"/>
              <a:ext cx="2995986" cy="1333195"/>
            </a:xfrm>
            <a:prstGeom prst="rect">
              <a:avLst/>
            </a:prstGeom>
          </p:spPr>
        </p:pic>
        <p:pic>
          <p:nvPicPr>
            <p:cNvPr id="43" name="Picture 42" descr="S_nLw_510_2003080.png"/>
            <p:cNvPicPr>
              <a:picLocks noChangeAspect="1"/>
            </p:cNvPicPr>
            <p:nvPr/>
          </p:nvPicPr>
          <p:blipFill>
            <a:blip r:embed="rId7"/>
            <a:stretch>
              <a:fillRect/>
            </a:stretch>
          </p:blipFill>
          <p:spPr>
            <a:xfrm>
              <a:off x="373219" y="303283"/>
              <a:ext cx="2995986" cy="1333195"/>
            </a:xfrm>
            <a:prstGeom prst="rect">
              <a:avLst/>
            </a:prstGeom>
          </p:spPr>
        </p:pic>
        <p:pic>
          <p:nvPicPr>
            <p:cNvPr id="42" name="Picture 41" descr="S_nLw_490_2003080.png"/>
            <p:cNvPicPr>
              <a:picLocks noChangeAspect="1"/>
            </p:cNvPicPr>
            <p:nvPr/>
          </p:nvPicPr>
          <p:blipFill>
            <a:blip r:embed="rId8"/>
            <a:stretch>
              <a:fillRect/>
            </a:stretch>
          </p:blipFill>
          <p:spPr>
            <a:xfrm>
              <a:off x="500561" y="452610"/>
              <a:ext cx="2995986" cy="1333195"/>
            </a:xfrm>
            <a:prstGeom prst="rect">
              <a:avLst/>
            </a:prstGeom>
          </p:spPr>
        </p:pic>
        <p:pic>
          <p:nvPicPr>
            <p:cNvPr id="41" name="Picture 40" descr="S_nLw_443_2003080.png"/>
            <p:cNvPicPr>
              <a:picLocks noChangeAspect="1"/>
            </p:cNvPicPr>
            <p:nvPr/>
          </p:nvPicPr>
          <p:blipFill>
            <a:blip r:embed="rId9"/>
            <a:stretch>
              <a:fillRect/>
            </a:stretch>
          </p:blipFill>
          <p:spPr>
            <a:xfrm>
              <a:off x="610293" y="603366"/>
              <a:ext cx="2995986" cy="1333195"/>
            </a:xfrm>
            <a:prstGeom prst="rect">
              <a:avLst/>
            </a:prstGeom>
          </p:spPr>
        </p:pic>
        <p:pic>
          <p:nvPicPr>
            <p:cNvPr id="40" name="Picture 39" descr="S_nLw_412_2003080.png"/>
            <p:cNvPicPr>
              <a:picLocks noChangeAspect="1"/>
            </p:cNvPicPr>
            <p:nvPr/>
          </p:nvPicPr>
          <p:blipFill>
            <a:blip r:embed="rId10"/>
            <a:stretch>
              <a:fillRect/>
            </a:stretch>
          </p:blipFill>
          <p:spPr>
            <a:xfrm>
              <a:off x="734539" y="753077"/>
              <a:ext cx="2995986" cy="1333195"/>
            </a:xfrm>
            <a:prstGeom prst="rect">
              <a:avLst/>
            </a:prstGeom>
          </p:spPr>
        </p:pic>
      </p:grpSp>
      <p:grpSp>
        <p:nvGrpSpPr>
          <p:cNvPr id="3" name="Group 74"/>
          <p:cNvGrpSpPr/>
          <p:nvPr/>
        </p:nvGrpSpPr>
        <p:grpSpPr>
          <a:xfrm>
            <a:off x="242912" y="2291814"/>
            <a:ext cx="3573917" cy="2026185"/>
            <a:chOff x="242912" y="2133600"/>
            <a:chExt cx="3573917" cy="2026185"/>
          </a:xfrm>
        </p:grpSpPr>
        <p:pic>
          <p:nvPicPr>
            <p:cNvPr id="68" name="Picture 67" descr="A_nLw_551_2003080.png"/>
            <p:cNvPicPr>
              <a:picLocks noChangeAspect="1"/>
            </p:cNvPicPr>
            <p:nvPr/>
          </p:nvPicPr>
          <p:blipFill>
            <a:blip r:embed="rId11"/>
            <a:stretch>
              <a:fillRect/>
            </a:stretch>
          </p:blipFill>
          <p:spPr>
            <a:xfrm>
              <a:off x="242912" y="2133600"/>
              <a:ext cx="3082290" cy="1371600"/>
            </a:xfrm>
            <a:prstGeom prst="rect">
              <a:avLst/>
            </a:prstGeom>
          </p:spPr>
        </p:pic>
        <p:pic>
          <p:nvPicPr>
            <p:cNvPr id="67" name="Picture 66" descr="A_nLw_531_2003080.png"/>
            <p:cNvPicPr>
              <a:picLocks noChangeAspect="1"/>
            </p:cNvPicPr>
            <p:nvPr/>
          </p:nvPicPr>
          <p:blipFill>
            <a:blip r:embed="rId12"/>
            <a:stretch>
              <a:fillRect/>
            </a:stretch>
          </p:blipFill>
          <p:spPr>
            <a:xfrm>
              <a:off x="373219" y="2294473"/>
              <a:ext cx="3082290" cy="1371600"/>
            </a:xfrm>
            <a:prstGeom prst="rect">
              <a:avLst/>
            </a:prstGeom>
          </p:spPr>
        </p:pic>
        <p:pic>
          <p:nvPicPr>
            <p:cNvPr id="66" name="Picture 65" descr="A_nLw_488_2003080.png"/>
            <p:cNvPicPr>
              <a:picLocks noChangeAspect="1"/>
            </p:cNvPicPr>
            <p:nvPr/>
          </p:nvPicPr>
          <p:blipFill>
            <a:blip r:embed="rId13"/>
            <a:stretch>
              <a:fillRect/>
            </a:stretch>
          </p:blipFill>
          <p:spPr>
            <a:xfrm>
              <a:off x="500561" y="2463798"/>
              <a:ext cx="3082290" cy="1371600"/>
            </a:xfrm>
            <a:prstGeom prst="rect">
              <a:avLst/>
            </a:prstGeom>
          </p:spPr>
        </p:pic>
        <p:pic>
          <p:nvPicPr>
            <p:cNvPr id="65" name="Picture 64" descr="A_nLw_443_2003080.png"/>
            <p:cNvPicPr>
              <a:picLocks noChangeAspect="1"/>
            </p:cNvPicPr>
            <p:nvPr/>
          </p:nvPicPr>
          <p:blipFill>
            <a:blip r:embed="rId14"/>
            <a:stretch>
              <a:fillRect/>
            </a:stretch>
          </p:blipFill>
          <p:spPr>
            <a:xfrm>
              <a:off x="610293" y="2624671"/>
              <a:ext cx="3082290" cy="1371600"/>
            </a:xfrm>
            <a:prstGeom prst="rect">
              <a:avLst/>
            </a:prstGeom>
          </p:spPr>
        </p:pic>
        <p:pic>
          <p:nvPicPr>
            <p:cNvPr id="64" name="Picture 63" descr="A_nLw_412_2003080.png"/>
            <p:cNvPicPr>
              <a:picLocks noChangeAspect="1"/>
            </p:cNvPicPr>
            <p:nvPr/>
          </p:nvPicPr>
          <p:blipFill>
            <a:blip r:embed="rId15"/>
            <a:stretch>
              <a:fillRect/>
            </a:stretch>
          </p:blipFill>
          <p:spPr>
            <a:xfrm>
              <a:off x="734539" y="2788185"/>
              <a:ext cx="3082290" cy="1371600"/>
            </a:xfrm>
            <a:prstGeom prst="rect">
              <a:avLst/>
            </a:prstGeom>
          </p:spPr>
        </p:pic>
      </p:grpSp>
      <p:grpSp>
        <p:nvGrpSpPr>
          <p:cNvPr id="4" name="Group 75"/>
          <p:cNvGrpSpPr/>
          <p:nvPr/>
        </p:nvGrpSpPr>
        <p:grpSpPr>
          <a:xfrm>
            <a:off x="242912" y="4530724"/>
            <a:ext cx="3573917" cy="2048933"/>
            <a:chOff x="242912" y="4564592"/>
            <a:chExt cx="3573917" cy="2048933"/>
          </a:xfrm>
        </p:grpSpPr>
        <p:pic>
          <p:nvPicPr>
            <p:cNvPr id="73" name="Picture 72" descr="M_nLw_555_2003080.png"/>
            <p:cNvPicPr>
              <a:picLocks noChangeAspect="1"/>
            </p:cNvPicPr>
            <p:nvPr/>
          </p:nvPicPr>
          <p:blipFill>
            <a:blip r:embed="rId16"/>
            <a:stretch>
              <a:fillRect/>
            </a:stretch>
          </p:blipFill>
          <p:spPr>
            <a:xfrm>
              <a:off x="242912" y="4564592"/>
              <a:ext cx="3082290" cy="1371600"/>
            </a:xfrm>
            <a:prstGeom prst="rect">
              <a:avLst/>
            </a:prstGeom>
          </p:spPr>
        </p:pic>
        <p:pic>
          <p:nvPicPr>
            <p:cNvPr id="72" name="Picture 71" descr="M_nLw_510_2003080.png"/>
            <p:cNvPicPr>
              <a:picLocks noChangeAspect="1"/>
            </p:cNvPicPr>
            <p:nvPr/>
          </p:nvPicPr>
          <p:blipFill>
            <a:blip r:embed="rId17"/>
            <a:stretch>
              <a:fillRect/>
            </a:stretch>
          </p:blipFill>
          <p:spPr>
            <a:xfrm>
              <a:off x="373219" y="4741486"/>
              <a:ext cx="3082290" cy="1371600"/>
            </a:xfrm>
            <a:prstGeom prst="rect">
              <a:avLst/>
            </a:prstGeom>
          </p:spPr>
        </p:pic>
        <p:pic>
          <p:nvPicPr>
            <p:cNvPr id="71" name="Picture 70" descr="M_nLw_490_2003080.png"/>
            <p:cNvPicPr>
              <a:picLocks noChangeAspect="1"/>
            </p:cNvPicPr>
            <p:nvPr/>
          </p:nvPicPr>
          <p:blipFill>
            <a:blip r:embed="rId18"/>
            <a:stretch>
              <a:fillRect/>
            </a:stretch>
          </p:blipFill>
          <p:spPr>
            <a:xfrm>
              <a:off x="500561" y="4910668"/>
              <a:ext cx="3082290" cy="1371600"/>
            </a:xfrm>
            <a:prstGeom prst="rect">
              <a:avLst/>
            </a:prstGeom>
          </p:spPr>
        </p:pic>
        <p:pic>
          <p:nvPicPr>
            <p:cNvPr id="70" name="Picture 69" descr="M_nLw_443_2003080.png"/>
            <p:cNvPicPr>
              <a:picLocks noChangeAspect="1"/>
            </p:cNvPicPr>
            <p:nvPr/>
          </p:nvPicPr>
          <p:blipFill>
            <a:blip r:embed="rId19"/>
            <a:stretch>
              <a:fillRect/>
            </a:stretch>
          </p:blipFill>
          <p:spPr>
            <a:xfrm>
              <a:off x="610293" y="5077883"/>
              <a:ext cx="3082290" cy="1371600"/>
            </a:xfrm>
            <a:prstGeom prst="rect">
              <a:avLst/>
            </a:prstGeom>
          </p:spPr>
        </p:pic>
        <p:pic>
          <p:nvPicPr>
            <p:cNvPr id="69" name="Picture 68" descr="M_nLw_412_2003080.png"/>
            <p:cNvPicPr>
              <a:picLocks noChangeAspect="1"/>
            </p:cNvPicPr>
            <p:nvPr/>
          </p:nvPicPr>
          <p:blipFill>
            <a:blip r:embed="rId20"/>
            <a:stretch>
              <a:fillRect/>
            </a:stretch>
          </p:blipFill>
          <p:spPr>
            <a:xfrm>
              <a:off x="734539" y="5241925"/>
              <a:ext cx="3082290" cy="1371600"/>
            </a:xfrm>
            <a:prstGeom prst="rect">
              <a:avLst/>
            </a:prstGeom>
          </p:spPr>
        </p:pic>
      </p:grpSp>
      <p:sp>
        <p:nvSpPr>
          <p:cNvPr id="77" name="Text Box 38"/>
          <p:cNvSpPr txBox="1">
            <a:spLocks noChangeArrowheads="1"/>
          </p:cNvSpPr>
          <p:nvPr/>
        </p:nvSpPr>
        <p:spPr bwMode="auto">
          <a:xfrm>
            <a:off x="3137706" y="710393"/>
            <a:ext cx="582211" cy="246221"/>
          </a:xfrm>
          <a:prstGeom prst="rect">
            <a:avLst/>
          </a:prstGeom>
          <a:noFill/>
          <a:ln w="9525">
            <a:noFill/>
            <a:miter lim="800000"/>
            <a:headEnd/>
            <a:tailEnd/>
          </a:ln>
        </p:spPr>
        <p:txBody>
          <a:bodyPr wrap="none">
            <a:prstTxWarp prst="textNoShape">
              <a:avLst/>
            </a:prstTxWarp>
            <a:spAutoFit/>
          </a:bodyPr>
          <a:lstStyle/>
          <a:p>
            <a:r>
              <a:rPr lang="en-US" sz="1000" dirty="0" smtClean="0">
                <a:solidFill>
                  <a:srgbClr val="000000"/>
                </a:solidFill>
              </a:rPr>
              <a:t>412 nm</a:t>
            </a:r>
            <a:endParaRPr lang="en-US" sz="1000" dirty="0">
              <a:solidFill>
                <a:srgbClr val="000000"/>
              </a:solidFill>
            </a:endParaRPr>
          </a:p>
        </p:txBody>
      </p:sp>
      <p:sp>
        <p:nvSpPr>
          <p:cNvPr id="78" name="Text Box 38"/>
          <p:cNvSpPr txBox="1">
            <a:spLocks noChangeArrowheads="1"/>
          </p:cNvSpPr>
          <p:nvPr/>
        </p:nvSpPr>
        <p:spPr bwMode="auto">
          <a:xfrm>
            <a:off x="2987531" y="543750"/>
            <a:ext cx="582211" cy="246221"/>
          </a:xfrm>
          <a:prstGeom prst="rect">
            <a:avLst/>
          </a:prstGeom>
          <a:noFill/>
          <a:ln w="9525">
            <a:noFill/>
            <a:miter lim="800000"/>
            <a:headEnd/>
            <a:tailEnd/>
          </a:ln>
        </p:spPr>
        <p:txBody>
          <a:bodyPr wrap="none">
            <a:prstTxWarp prst="textNoShape">
              <a:avLst/>
            </a:prstTxWarp>
            <a:spAutoFit/>
          </a:bodyPr>
          <a:lstStyle/>
          <a:p>
            <a:r>
              <a:rPr lang="en-US" sz="1000" dirty="0" smtClean="0">
                <a:solidFill>
                  <a:srgbClr val="000000"/>
                </a:solidFill>
              </a:rPr>
              <a:t>443 nm</a:t>
            </a:r>
            <a:endParaRPr lang="en-US" sz="1000" dirty="0">
              <a:solidFill>
                <a:srgbClr val="000000"/>
              </a:solidFill>
            </a:endParaRPr>
          </a:p>
        </p:txBody>
      </p:sp>
      <p:sp>
        <p:nvSpPr>
          <p:cNvPr id="79" name="Text Box 38"/>
          <p:cNvSpPr txBox="1">
            <a:spLocks noChangeArrowheads="1"/>
          </p:cNvSpPr>
          <p:nvPr/>
        </p:nvSpPr>
        <p:spPr bwMode="auto">
          <a:xfrm>
            <a:off x="2865759" y="387972"/>
            <a:ext cx="582211" cy="246221"/>
          </a:xfrm>
          <a:prstGeom prst="rect">
            <a:avLst/>
          </a:prstGeom>
          <a:noFill/>
          <a:ln w="9525">
            <a:noFill/>
            <a:miter lim="800000"/>
            <a:headEnd/>
            <a:tailEnd/>
          </a:ln>
        </p:spPr>
        <p:txBody>
          <a:bodyPr wrap="none">
            <a:prstTxWarp prst="textNoShape">
              <a:avLst/>
            </a:prstTxWarp>
            <a:spAutoFit/>
          </a:bodyPr>
          <a:lstStyle/>
          <a:p>
            <a:r>
              <a:rPr lang="en-US" sz="1000" dirty="0" smtClean="0">
                <a:solidFill>
                  <a:srgbClr val="000000"/>
                </a:solidFill>
              </a:rPr>
              <a:t>490 nm</a:t>
            </a:r>
            <a:endParaRPr lang="en-US" sz="1000" dirty="0">
              <a:solidFill>
                <a:srgbClr val="000000"/>
              </a:solidFill>
            </a:endParaRPr>
          </a:p>
        </p:txBody>
      </p:sp>
      <p:sp>
        <p:nvSpPr>
          <p:cNvPr id="80" name="Text Box 38"/>
          <p:cNvSpPr txBox="1">
            <a:spLocks noChangeArrowheads="1"/>
          </p:cNvSpPr>
          <p:nvPr/>
        </p:nvSpPr>
        <p:spPr bwMode="auto">
          <a:xfrm>
            <a:off x="2727055" y="236016"/>
            <a:ext cx="582211" cy="246221"/>
          </a:xfrm>
          <a:prstGeom prst="rect">
            <a:avLst/>
          </a:prstGeom>
          <a:noFill/>
          <a:ln w="9525">
            <a:noFill/>
            <a:miter lim="800000"/>
            <a:headEnd/>
            <a:tailEnd/>
          </a:ln>
        </p:spPr>
        <p:txBody>
          <a:bodyPr wrap="none">
            <a:prstTxWarp prst="textNoShape">
              <a:avLst/>
            </a:prstTxWarp>
            <a:spAutoFit/>
          </a:bodyPr>
          <a:lstStyle/>
          <a:p>
            <a:r>
              <a:rPr lang="en-US" sz="1000" dirty="0" smtClean="0">
                <a:solidFill>
                  <a:srgbClr val="000000"/>
                </a:solidFill>
              </a:rPr>
              <a:t>510 nm</a:t>
            </a:r>
            <a:endParaRPr lang="en-US" sz="1000" dirty="0">
              <a:solidFill>
                <a:srgbClr val="000000"/>
              </a:solidFill>
            </a:endParaRPr>
          </a:p>
        </p:txBody>
      </p:sp>
      <p:sp>
        <p:nvSpPr>
          <p:cNvPr id="81" name="Text Box 38"/>
          <p:cNvSpPr txBox="1">
            <a:spLocks noChangeArrowheads="1"/>
          </p:cNvSpPr>
          <p:nvPr/>
        </p:nvSpPr>
        <p:spPr bwMode="auto">
          <a:xfrm>
            <a:off x="2593191" y="90924"/>
            <a:ext cx="582211" cy="246221"/>
          </a:xfrm>
          <a:prstGeom prst="rect">
            <a:avLst/>
          </a:prstGeom>
          <a:noFill/>
          <a:ln w="9525">
            <a:noFill/>
            <a:miter lim="800000"/>
            <a:headEnd/>
            <a:tailEnd/>
          </a:ln>
        </p:spPr>
        <p:txBody>
          <a:bodyPr wrap="none">
            <a:prstTxWarp prst="textNoShape">
              <a:avLst/>
            </a:prstTxWarp>
            <a:spAutoFit/>
          </a:bodyPr>
          <a:lstStyle/>
          <a:p>
            <a:r>
              <a:rPr lang="en-US" sz="1000" dirty="0" smtClean="0">
                <a:solidFill>
                  <a:srgbClr val="000000"/>
                </a:solidFill>
              </a:rPr>
              <a:t>555 nm</a:t>
            </a:r>
            <a:endParaRPr lang="en-US" sz="1000" dirty="0">
              <a:solidFill>
                <a:srgbClr val="000000"/>
              </a:solidFill>
            </a:endParaRPr>
          </a:p>
        </p:txBody>
      </p:sp>
      <p:sp>
        <p:nvSpPr>
          <p:cNvPr id="82" name="Text Box 38"/>
          <p:cNvSpPr txBox="1">
            <a:spLocks noChangeArrowheads="1"/>
          </p:cNvSpPr>
          <p:nvPr/>
        </p:nvSpPr>
        <p:spPr bwMode="auto">
          <a:xfrm>
            <a:off x="3209665" y="2885003"/>
            <a:ext cx="582211" cy="246221"/>
          </a:xfrm>
          <a:prstGeom prst="rect">
            <a:avLst/>
          </a:prstGeom>
          <a:noFill/>
          <a:ln w="9525">
            <a:noFill/>
            <a:miter lim="800000"/>
            <a:headEnd/>
            <a:tailEnd/>
          </a:ln>
        </p:spPr>
        <p:txBody>
          <a:bodyPr wrap="none">
            <a:prstTxWarp prst="textNoShape">
              <a:avLst/>
            </a:prstTxWarp>
            <a:spAutoFit/>
          </a:bodyPr>
          <a:lstStyle/>
          <a:p>
            <a:r>
              <a:rPr lang="en-US" sz="1000" dirty="0" smtClean="0">
                <a:solidFill>
                  <a:srgbClr val="000000"/>
                </a:solidFill>
              </a:rPr>
              <a:t>412 nm</a:t>
            </a:r>
            <a:endParaRPr lang="en-US" sz="1000" dirty="0">
              <a:solidFill>
                <a:srgbClr val="000000"/>
              </a:solidFill>
            </a:endParaRPr>
          </a:p>
        </p:txBody>
      </p:sp>
      <p:sp>
        <p:nvSpPr>
          <p:cNvPr id="83" name="Text Box 38"/>
          <p:cNvSpPr txBox="1">
            <a:spLocks noChangeArrowheads="1"/>
          </p:cNvSpPr>
          <p:nvPr/>
        </p:nvSpPr>
        <p:spPr bwMode="auto">
          <a:xfrm>
            <a:off x="3059490" y="2726826"/>
            <a:ext cx="582211" cy="246221"/>
          </a:xfrm>
          <a:prstGeom prst="rect">
            <a:avLst/>
          </a:prstGeom>
          <a:noFill/>
          <a:ln w="9525">
            <a:noFill/>
            <a:miter lim="800000"/>
            <a:headEnd/>
            <a:tailEnd/>
          </a:ln>
        </p:spPr>
        <p:txBody>
          <a:bodyPr wrap="none">
            <a:prstTxWarp prst="textNoShape">
              <a:avLst/>
            </a:prstTxWarp>
            <a:spAutoFit/>
          </a:bodyPr>
          <a:lstStyle/>
          <a:p>
            <a:r>
              <a:rPr lang="en-US" sz="1000" dirty="0" smtClean="0">
                <a:solidFill>
                  <a:schemeClr val="bg1"/>
                </a:solidFill>
              </a:rPr>
              <a:t>443 nm</a:t>
            </a:r>
            <a:endParaRPr lang="en-US" sz="1000" dirty="0">
              <a:solidFill>
                <a:schemeClr val="bg1"/>
              </a:solidFill>
            </a:endParaRPr>
          </a:p>
        </p:txBody>
      </p:sp>
      <p:sp>
        <p:nvSpPr>
          <p:cNvPr id="84" name="Text Box 38"/>
          <p:cNvSpPr txBox="1">
            <a:spLocks noChangeArrowheads="1"/>
          </p:cNvSpPr>
          <p:nvPr/>
        </p:nvSpPr>
        <p:spPr bwMode="auto">
          <a:xfrm>
            <a:off x="2929252" y="2562582"/>
            <a:ext cx="582211" cy="246221"/>
          </a:xfrm>
          <a:prstGeom prst="rect">
            <a:avLst/>
          </a:prstGeom>
          <a:noFill/>
          <a:ln w="9525">
            <a:noFill/>
            <a:miter lim="800000"/>
            <a:headEnd/>
            <a:tailEnd/>
          </a:ln>
        </p:spPr>
        <p:txBody>
          <a:bodyPr wrap="none">
            <a:prstTxWarp prst="textNoShape">
              <a:avLst/>
            </a:prstTxWarp>
            <a:spAutoFit/>
          </a:bodyPr>
          <a:lstStyle/>
          <a:p>
            <a:r>
              <a:rPr lang="en-US" sz="1000" dirty="0" smtClean="0">
                <a:solidFill>
                  <a:srgbClr val="000000"/>
                </a:solidFill>
              </a:rPr>
              <a:t>488 nm</a:t>
            </a:r>
            <a:endParaRPr lang="en-US" sz="1000" dirty="0">
              <a:solidFill>
                <a:srgbClr val="000000"/>
              </a:solidFill>
            </a:endParaRPr>
          </a:p>
        </p:txBody>
      </p:sp>
      <p:sp>
        <p:nvSpPr>
          <p:cNvPr id="85" name="Text Box 38"/>
          <p:cNvSpPr txBox="1">
            <a:spLocks noChangeArrowheads="1"/>
          </p:cNvSpPr>
          <p:nvPr/>
        </p:nvSpPr>
        <p:spPr bwMode="auto">
          <a:xfrm>
            <a:off x="2807480" y="2393694"/>
            <a:ext cx="582211" cy="246221"/>
          </a:xfrm>
          <a:prstGeom prst="rect">
            <a:avLst/>
          </a:prstGeom>
          <a:noFill/>
          <a:ln w="9525">
            <a:noFill/>
            <a:miter lim="800000"/>
            <a:headEnd/>
            <a:tailEnd/>
          </a:ln>
        </p:spPr>
        <p:txBody>
          <a:bodyPr wrap="none">
            <a:prstTxWarp prst="textNoShape">
              <a:avLst/>
            </a:prstTxWarp>
            <a:spAutoFit/>
          </a:bodyPr>
          <a:lstStyle/>
          <a:p>
            <a:r>
              <a:rPr lang="en-US" sz="1000" dirty="0" smtClean="0">
                <a:solidFill>
                  <a:srgbClr val="000000"/>
                </a:solidFill>
              </a:rPr>
              <a:t>531 nm</a:t>
            </a:r>
            <a:endParaRPr lang="en-US" sz="1000" dirty="0">
              <a:solidFill>
                <a:srgbClr val="000000"/>
              </a:solidFill>
            </a:endParaRPr>
          </a:p>
        </p:txBody>
      </p:sp>
      <p:sp>
        <p:nvSpPr>
          <p:cNvPr id="86" name="Text Box 38"/>
          <p:cNvSpPr txBox="1">
            <a:spLocks noChangeArrowheads="1"/>
          </p:cNvSpPr>
          <p:nvPr/>
        </p:nvSpPr>
        <p:spPr bwMode="auto">
          <a:xfrm>
            <a:off x="2682082" y="2252835"/>
            <a:ext cx="582211" cy="246221"/>
          </a:xfrm>
          <a:prstGeom prst="rect">
            <a:avLst/>
          </a:prstGeom>
          <a:noFill/>
          <a:ln w="9525">
            <a:noFill/>
            <a:miter lim="800000"/>
            <a:headEnd/>
            <a:tailEnd/>
          </a:ln>
        </p:spPr>
        <p:txBody>
          <a:bodyPr wrap="none">
            <a:prstTxWarp prst="textNoShape">
              <a:avLst/>
            </a:prstTxWarp>
            <a:spAutoFit/>
          </a:bodyPr>
          <a:lstStyle/>
          <a:p>
            <a:r>
              <a:rPr lang="en-US" sz="1000" dirty="0" smtClean="0">
                <a:solidFill>
                  <a:srgbClr val="000000"/>
                </a:solidFill>
              </a:rPr>
              <a:t>547 nm</a:t>
            </a:r>
            <a:endParaRPr lang="en-US" sz="1000" dirty="0">
              <a:solidFill>
                <a:srgbClr val="000000"/>
              </a:solidFill>
            </a:endParaRPr>
          </a:p>
        </p:txBody>
      </p:sp>
      <p:sp>
        <p:nvSpPr>
          <p:cNvPr id="87" name="Text Box 38"/>
          <p:cNvSpPr txBox="1">
            <a:spLocks noChangeArrowheads="1"/>
          </p:cNvSpPr>
          <p:nvPr/>
        </p:nvSpPr>
        <p:spPr bwMode="auto">
          <a:xfrm>
            <a:off x="3200801" y="5187937"/>
            <a:ext cx="582211" cy="246221"/>
          </a:xfrm>
          <a:prstGeom prst="rect">
            <a:avLst/>
          </a:prstGeom>
          <a:noFill/>
          <a:ln w="9525">
            <a:noFill/>
            <a:miter lim="800000"/>
            <a:headEnd/>
            <a:tailEnd/>
          </a:ln>
        </p:spPr>
        <p:txBody>
          <a:bodyPr wrap="none">
            <a:prstTxWarp prst="textNoShape">
              <a:avLst/>
            </a:prstTxWarp>
            <a:spAutoFit/>
          </a:bodyPr>
          <a:lstStyle/>
          <a:p>
            <a:r>
              <a:rPr lang="en-US" sz="1000" dirty="0" smtClean="0">
                <a:solidFill>
                  <a:srgbClr val="000000"/>
                </a:solidFill>
              </a:rPr>
              <a:t>412 nm</a:t>
            </a:r>
            <a:endParaRPr lang="en-US" sz="1000" dirty="0">
              <a:solidFill>
                <a:srgbClr val="000000"/>
              </a:solidFill>
            </a:endParaRPr>
          </a:p>
        </p:txBody>
      </p:sp>
      <p:sp>
        <p:nvSpPr>
          <p:cNvPr id="88" name="Text Box 38"/>
          <p:cNvSpPr txBox="1">
            <a:spLocks noChangeArrowheads="1"/>
          </p:cNvSpPr>
          <p:nvPr/>
        </p:nvSpPr>
        <p:spPr bwMode="auto">
          <a:xfrm>
            <a:off x="3071791" y="5008595"/>
            <a:ext cx="582211" cy="246221"/>
          </a:xfrm>
          <a:prstGeom prst="rect">
            <a:avLst/>
          </a:prstGeom>
          <a:noFill/>
          <a:ln w="9525">
            <a:noFill/>
            <a:miter lim="800000"/>
            <a:headEnd/>
            <a:tailEnd/>
          </a:ln>
        </p:spPr>
        <p:txBody>
          <a:bodyPr wrap="none">
            <a:prstTxWarp prst="textNoShape">
              <a:avLst/>
            </a:prstTxWarp>
            <a:spAutoFit/>
          </a:bodyPr>
          <a:lstStyle/>
          <a:p>
            <a:r>
              <a:rPr lang="en-US" sz="1000" dirty="0" smtClean="0">
                <a:solidFill>
                  <a:srgbClr val="000000"/>
                </a:solidFill>
              </a:rPr>
              <a:t>443 nm</a:t>
            </a:r>
            <a:endParaRPr lang="en-US" sz="1000" dirty="0">
              <a:solidFill>
                <a:srgbClr val="000000"/>
              </a:solidFill>
            </a:endParaRPr>
          </a:p>
        </p:txBody>
      </p:sp>
      <p:sp>
        <p:nvSpPr>
          <p:cNvPr id="89" name="Text Box 38"/>
          <p:cNvSpPr txBox="1">
            <a:spLocks noChangeArrowheads="1"/>
          </p:cNvSpPr>
          <p:nvPr/>
        </p:nvSpPr>
        <p:spPr bwMode="auto">
          <a:xfrm>
            <a:off x="2962718" y="4814720"/>
            <a:ext cx="582211" cy="246221"/>
          </a:xfrm>
          <a:prstGeom prst="rect">
            <a:avLst/>
          </a:prstGeom>
          <a:noFill/>
          <a:ln w="9525">
            <a:noFill/>
            <a:miter lim="800000"/>
            <a:headEnd/>
            <a:tailEnd/>
          </a:ln>
        </p:spPr>
        <p:txBody>
          <a:bodyPr wrap="none">
            <a:prstTxWarp prst="textNoShape">
              <a:avLst/>
            </a:prstTxWarp>
            <a:spAutoFit/>
          </a:bodyPr>
          <a:lstStyle/>
          <a:p>
            <a:r>
              <a:rPr lang="en-US" sz="1000" dirty="0" smtClean="0">
                <a:solidFill>
                  <a:srgbClr val="000000"/>
                </a:solidFill>
              </a:rPr>
              <a:t>490 nm</a:t>
            </a:r>
            <a:endParaRPr lang="en-US" sz="1000" dirty="0">
              <a:solidFill>
                <a:srgbClr val="000000"/>
              </a:solidFill>
            </a:endParaRPr>
          </a:p>
        </p:txBody>
      </p:sp>
      <p:sp>
        <p:nvSpPr>
          <p:cNvPr id="90" name="Text Box 38"/>
          <p:cNvSpPr txBox="1">
            <a:spLocks noChangeArrowheads="1"/>
          </p:cNvSpPr>
          <p:nvPr/>
        </p:nvSpPr>
        <p:spPr bwMode="auto">
          <a:xfrm>
            <a:off x="2840946" y="4641599"/>
            <a:ext cx="582211" cy="246221"/>
          </a:xfrm>
          <a:prstGeom prst="rect">
            <a:avLst/>
          </a:prstGeom>
          <a:noFill/>
          <a:ln w="9525">
            <a:noFill/>
            <a:miter lim="800000"/>
            <a:headEnd/>
            <a:tailEnd/>
          </a:ln>
        </p:spPr>
        <p:txBody>
          <a:bodyPr wrap="none">
            <a:prstTxWarp prst="textNoShape">
              <a:avLst/>
            </a:prstTxWarp>
            <a:spAutoFit/>
          </a:bodyPr>
          <a:lstStyle/>
          <a:p>
            <a:r>
              <a:rPr lang="en-US" sz="1000" dirty="0" smtClean="0">
                <a:solidFill>
                  <a:srgbClr val="000000"/>
                </a:solidFill>
              </a:rPr>
              <a:t>510 nm</a:t>
            </a:r>
            <a:endParaRPr lang="en-US" sz="1000" dirty="0">
              <a:solidFill>
                <a:srgbClr val="000000"/>
              </a:solidFill>
            </a:endParaRPr>
          </a:p>
        </p:txBody>
      </p:sp>
      <p:sp>
        <p:nvSpPr>
          <p:cNvPr id="91" name="Text Box 38"/>
          <p:cNvSpPr txBox="1">
            <a:spLocks noChangeArrowheads="1"/>
          </p:cNvSpPr>
          <p:nvPr/>
        </p:nvSpPr>
        <p:spPr bwMode="auto">
          <a:xfrm>
            <a:off x="2698616" y="4492274"/>
            <a:ext cx="582211" cy="246221"/>
          </a:xfrm>
          <a:prstGeom prst="rect">
            <a:avLst/>
          </a:prstGeom>
          <a:noFill/>
          <a:ln w="9525">
            <a:noFill/>
            <a:miter lim="800000"/>
            <a:headEnd/>
            <a:tailEnd/>
          </a:ln>
        </p:spPr>
        <p:txBody>
          <a:bodyPr wrap="none">
            <a:prstTxWarp prst="textNoShape">
              <a:avLst/>
            </a:prstTxWarp>
            <a:spAutoFit/>
          </a:bodyPr>
          <a:lstStyle/>
          <a:p>
            <a:r>
              <a:rPr lang="en-US" sz="1000" dirty="0" smtClean="0">
                <a:solidFill>
                  <a:srgbClr val="000000"/>
                </a:solidFill>
              </a:rPr>
              <a:t>560 nm</a:t>
            </a:r>
            <a:endParaRPr lang="en-US" sz="1000" dirty="0">
              <a:solidFill>
                <a:srgbClr val="000000"/>
              </a:solidFill>
            </a:endParaRPr>
          </a:p>
        </p:txBody>
      </p:sp>
      <p:sp>
        <p:nvSpPr>
          <p:cNvPr id="22566" name="Text Box 38"/>
          <p:cNvSpPr txBox="1">
            <a:spLocks noChangeArrowheads="1"/>
          </p:cNvSpPr>
          <p:nvPr/>
        </p:nvSpPr>
        <p:spPr bwMode="auto">
          <a:xfrm>
            <a:off x="3527395" y="1731984"/>
            <a:ext cx="638641" cy="400110"/>
          </a:xfrm>
          <a:prstGeom prst="rect">
            <a:avLst/>
          </a:prstGeom>
          <a:noFill/>
          <a:ln w="9525">
            <a:noFill/>
            <a:miter lim="800000"/>
            <a:headEnd/>
            <a:tailEnd/>
          </a:ln>
        </p:spPr>
        <p:txBody>
          <a:bodyPr wrap="none">
            <a:prstTxWarp prst="textNoShape">
              <a:avLst/>
            </a:prstTxWarp>
            <a:spAutoFit/>
          </a:bodyPr>
          <a:lstStyle/>
          <a:p>
            <a:r>
              <a:rPr lang="en-US" sz="1000" b="1" dirty="0" err="1">
                <a:solidFill>
                  <a:srgbClr val="000000"/>
                </a:solidFill>
              </a:rPr>
              <a:t>LwN(</a:t>
            </a:r>
            <a:r>
              <a:rPr lang="en-US" sz="1000" b="1" dirty="0" err="1">
                <a:solidFill>
                  <a:srgbClr val="000000"/>
                </a:solidFill>
                <a:sym typeface="Symbol" pitchFamily="-106" charset="2"/>
              </a:rPr>
              <a:t></a:t>
            </a:r>
            <a:r>
              <a:rPr lang="en-US" sz="1000" b="1" dirty="0" smtClean="0">
                <a:solidFill>
                  <a:srgbClr val="000000"/>
                </a:solidFill>
                <a:sym typeface="Symbol" pitchFamily="-106" charset="2"/>
              </a:rPr>
              <a:t>)</a:t>
            </a:r>
          </a:p>
          <a:p>
            <a:r>
              <a:rPr lang="en-US" sz="1000" b="1" dirty="0" err="1" smtClean="0">
                <a:solidFill>
                  <a:srgbClr val="000000"/>
                </a:solidFill>
                <a:sym typeface="Symbol" pitchFamily="-106" charset="2"/>
              </a:rPr>
              <a:t>SeaWiFS</a:t>
            </a:r>
            <a:endParaRPr lang="en-US" sz="1000" b="1" dirty="0">
              <a:solidFill>
                <a:srgbClr val="000000"/>
              </a:solidFill>
            </a:endParaRPr>
          </a:p>
        </p:txBody>
      </p:sp>
      <p:sp>
        <p:nvSpPr>
          <p:cNvPr id="22568" name="Text Box 40"/>
          <p:cNvSpPr txBox="1">
            <a:spLocks noChangeArrowheads="1"/>
          </p:cNvSpPr>
          <p:nvPr/>
        </p:nvSpPr>
        <p:spPr bwMode="auto">
          <a:xfrm>
            <a:off x="3565917" y="3424177"/>
            <a:ext cx="582211" cy="400110"/>
          </a:xfrm>
          <a:prstGeom prst="rect">
            <a:avLst/>
          </a:prstGeom>
          <a:noFill/>
          <a:ln w="9525">
            <a:noFill/>
            <a:miter lim="800000"/>
            <a:headEnd/>
            <a:tailEnd/>
          </a:ln>
        </p:spPr>
        <p:txBody>
          <a:bodyPr wrap="none">
            <a:prstTxWarp prst="textNoShape">
              <a:avLst/>
            </a:prstTxWarp>
            <a:spAutoFit/>
          </a:bodyPr>
          <a:lstStyle/>
          <a:p>
            <a:r>
              <a:rPr lang="en-US" sz="1000" b="1" dirty="0" err="1">
                <a:solidFill>
                  <a:srgbClr val="000000"/>
                </a:solidFill>
              </a:rPr>
              <a:t>LwN(</a:t>
            </a:r>
            <a:r>
              <a:rPr lang="en-US" sz="1000" b="1" dirty="0" err="1">
                <a:solidFill>
                  <a:srgbClr val="000000"/>
                </a:solidFill>
                <a:sym typeface="Symbol" pitchFamily="-106" charset="2"/>
              </a:rPr>
              <a:t></a:t>
            </a:r>
            <a:r>
              <a:rPr lang="en-US" sz="1000" b="1" dirty="0" smtClean="0">
                <a:solidFill>
                  <a:srgbClr val="000000"/>
                </a:solidFill>
                <a:sym typeface="Symbol" pitchFamily="-106" charset="2"/>
              </a:rPr>
              <a:t>)</a:t>
            </a:r>
          </a:p>
          <a:p>
            <a:r>
              <a:rPr lang="en-US" sz="1000" b="1" dirty="0" smtClean="0">
                <a:solidFill>
                  <a:srgbClr val="000000"/>
                </a:solidFill>
                <a:sym typeface="Symbol" pitchFamily="-106" charset="2"/>
              </a:rPr>
              <a:t>AQUA</a:t>
            </a:r>
            <a:endParaRPr lang="en-US" sz="1000" b="1" dirty="0">
              <a:solidFill>
                <a:srgbClr val="000000"/>
              </a:solidFill>
            </a:endParaRPr>
          </a:p>
        </p:txBody>
      </p:sp>
      <p:sp>
        <p:nvSpPr>
          <p:cNvPr id="22569" name="Text Box 41"/>
          <p:cNvSpPr txBox="1">
            <a:spLocks noChangeArrowheads="1"/>
          </p:cNvSpPr>
          <p:nvPr/>
        </p:nvSpPr>
        <p:spPr bwMode="auto">
          <a:xfrm>
            <a:off x="3538273" y="5913921"/>
            <a:ext cx="569387" cy="400110"/>
          </a:xfrm>
          <a:prstGeom prst="rect">
            <a:avLst/>
          </a:prstGeom>
          <a:noFill/>
          <a:ln w="9525">
            <a:noFill/>
            <a:miter lim="800000"/>
            <a:headEnd/>
            <a:tailEnd/>
          </a:ln>
        </p:spPr>
        <p:txBody>
          <a:bodyPr wrap="none">
            <a:prstTxWarp prst="textNoShape">
              <a:avLst/>
            </a:prstTxWarp>
            <a:spAutoFit/>
          </a:bodyPr>
          <a:lstStyle/>
          <a:p>
            <a:r>
              <a:rPr lang="en-US" sz="1000" b="1" dirty="0" err="1">
                <a:solidFill>
                  <a:srgbClr val="000000"/>
                </a:solidFill>
              </a:rPr>
              <a:t>LwN(</a:t>
            </a:r>
            <a:r>
              <a:rPr lang="en-US" sz="1000" b="1" dirty="0" err="1">
                <a:solidFill>
                  <a:srgbClr val="000000"/>
                </a:solidFill>
                <a:sym typeface="Symbol" pitchFamily="-106" charset="2"/>
              </a:rPr>
              <a:t></a:t>
            </a:r>
            <a:r>
              <a:rPr lang="en-US" sz="1000" b="1" dirty="0" smtClean="0">
                <a:solidFill>
                  <a:srgbClr val="000000"/>
                </a:solidFill>
                <a:sym typeface="Symbol" pitchFamily="-106" charset="2"/>
              </a:rPr>
              <a:t>)</a:t>
            </a:r>
          </a:p>
          <a:p>
            <a:r>
              <a:rPr lang="en-US" sz="1000" b="1" dirty="0" smtClean="0">
                <a:solidFill>
                  <a:srgbClr val="000000"/>
                </a:solidFill>
                <a:sym typeface="Symbol" pitchFamily="-106" charset="2"/>
              </a:rPr>
              <a:t>MERIS</a:t>
            </a:r>
            <a:endParaRPr lang="en-US" sz="1000" b="1" dirty="0">
              <a:solidFill>
                <a:srgbClr val="000000"/>
              </a:solidFill>
            </a:endParaRPr>
          </a:p>
        </p:txBody>
      </p:sp>
      <p:sp>
        <p:nvSpPr>
          <p:cNvPr id="22570" name="Line 42"/>
          <p:cNvSpPr>
            <a:spLocks noChangeShapeType="1"/>
          </p:cNvSpPr>
          <p:nvPr/>
        </p:nvSpPr>
        <p:spPr bwMode="auto">
          <a:xfrm>
            <a:off x="4159197" y="1951256"/>
            <a:ext cx="0" cy="4151123"/>
          </a:xfrm>
          <a:prstGeom prst="line">
            <a:avLst/>
          </a:prstGeom>
          <a:noFill/>
          <a:ln w="19050">
            <a:solidFill>
              <a:schemeClr val="tx1"/>
            </a:solidFill>
            <a:round/>
            <a:headEnd/>
            <a:tailEnd/>
          </a:ln>
        </p:spPr>
        <p:txBody>
          <a:bodyPr wrap="none" anchor="ctr">
            <a:prstTxWarp prst="textNoShape">
              <a:avLst/>
            </a:prstTxWarp>
          </a:bodyPr>
          <a:lstStyle/>
          <a:p>
            <a:endParaRPr lang="en-US"/>
          </a:p>
        </p:txBody>
      </p:sp>
      <p:sp>
        <p:nvSpPr>
          <p:cNvPr id="22571" name="Line 43"/>
          <p:cNvSpPr>
            <a:spLocks noChangeShapeType="1"/>
          </p:cNvSpPr>
          <p:nvPr/>
        </p:nvSpPr>
        <p:spPr bwMode="auto">
          <a:xfrm rot="16200000">
            <a:off x="4097600" y="1889658"/>
            <a:ext cx="0" cy="123195"/>
          </a:xfrm>
          <a:prstGeom prst="line">
            <a:avLst/>
          </a:prstGeom>
          <a:noFill/>
          <a:ln w="19050">
            <a:solidFill>
              <a:schemeClr val="tx1"/>
            </a:solidFill>
            <a:round/>
            <a:headEnd/>
            <a:tailEnd/>
          </a:ln>
        </p:spPr>
        <p:txBody>
          <a:bodyPr wrap="none" anchor="ctr">
            <a:prstTxWarp prst="textNoShape">
              <a:avLst/>
            </a:prstTxWarp>
          </a:bodyPr>
          <a:lstStyle/>
          <a:p>
            <a:endParaRPr lang="en-US"/>
          </a:p>
        </p:txBody>
      </p:sp>
      <p:sp>
        <p:nvSpPr>
          <p:cNvPr id="22572" name="Line 44"/>
          <p:cNvSpPr>
            <a:spLocks noChangeShapeType="1"/>
          </p:cNvSpPr>
          <p:nvPr/>
        </p:nvSpPr>
        <p:spPr bwMode="auto">
          <a:xfrm rot="16200000">
            <a:off x="4097600" y="6040781"/>
            <a:ext cx="0" cy="123195"/>
          </a:xfrm>
          <a:prstGeom prst="line">
            <a:avLst/>
          </a:prstGeom>
          <a:noFill/>
          <a:ln w="19050">
            <a:solidFill>
              <a:schemeClr val="tx1"/>
            </a:solidFill>
            <a:round/>
            <a:headEnd/>
            <a:tailEnd/>
          </a:ln>
        </p:spPr>
        <p:txBody>
          <a:bodyPr wrap="none" anchor="ctr">
            <a:prstTxWarp prst="textNoShape">
              <a:avLst/>
            </a:prstTxWarp>
          </a:bodyPr>
          <a:lstStyle/>
          <a:p>
            <a:endParaRPr lang="en-US"/>
          </a:p>
        </p:txBody>
      </p:sp>
      <p:sp>
        <p:nvSpPr>
          <p:cNvPr id="22574" name="Line 46"/>
          <p:cNvSpPr>
            <a:spLocks noChangeShapeType="1"/>
          </p:cNvSpPr>
          <p:nvPr/>
        </p:nvSpPr>
        <p:spPr bwMode="auto">
          <a:xfrm>
            <a:off x="4112803" y="3590982"/>
            <a:ext cx="209312" cy="0"/>
          </a:xfrm>
          <a:prstGeom prst="line">
            <a:avLst/>
          </a:prstGeom>
          <a:noFill/>
          <a:ln w="19050">
            <a:solidFill>
              <a:schemeClr val="tx1"/>
            </a:solidFill>
            <a:round/>
            <a:headEnd/>
            <a:tailEnd type="triangle" w="med" len="med"/>
          </a:ln>
        </p:spPr>
        <p:txBody>
          <a:bodyPr wrap="none" anchor="ctr">
            <a:prstTxWarp prst="textNoShape">
              <a:avLst/>
            </a:prstTxWarp>
          </a:bodyPr>
          <a:lstStyle/>
          <a:p>
            <a:endParaRPr lang="en-US"/>
          </a:p>
        </p:txBody>
      </p:sp>
      <p:pic>
        <p:nvPicPr>
          <p:cNvPr id="53" name="Picture 52" descr="data_sources_2003080.png"/>
          <p:cNvPicPr>
            <a:picLocks noChangeAspect="1"/>
          </p:cNvPicPr>
          <p:nvPr/>
        </p:nvPicPr>
        <p:blipFill>
          <a:blip r:embed="rId21"/>
          <a:stretch>
            <a:fillRect/>
          </a:stretch>
        </p:blipFill>
        <p:spPr>
          <a:xfrm>
            <a:off x="5310454" y="5403879"/>
            <a:ext cx="3414445" cy="1371600"/>
          </a:xfrm>
          <a:prstGeom prst="rect">
            <a:avLst/>
          </a:prstGeom>
        </p:spPr>
      </p:pic>
      <p:sp>
        <p:nvSpPr>
          <p:cNvPr id="55" name="TextBox 54"/>
          <p:cNvSpPr txBox="1"/>
          <p:nvPr/>
        </p:nvSpPr>
        <p:spPr>
          <a:xfrm>
            <a:off x="6894448" y="5517603"/>
            <a:ext cx="1012642" cy="276999"/>
          </a:xfrm>
          <a:prstGeom prst="rect">
            <a:avLst/>
          </a:prstGeom>
          <a:noFill/>
        </p:spPr>
        <p:txBody>
          <a:bodyPr wrap="none" rtlCol="0">
            <a:spAutoFit/>
          </a:bodyPr>
          <a:lstStyle/>
          <a:p>
            <a:r>
              <a:rPr lang="en-US" sz="1200" b="1" dirty="0" smtClean="0">
                <a:solidFill>
                  <a:schemeClr val="bg1"/>
                </a:solidFill>
              </a:rPr>
              <a:t>Data Sources</a:t>
            </a:r>
            <a:endParaRPr lang="en-US" sz="1200" b="1" dirty="0">
              <a:solidFill>
                <a:schemeClr val="bg1"/>
              </a:solidFill>
            </a:endParaRPr>
          </a:p>
        </p:txBody>
      </p:sp>
      <p:sp>
        <p:nvSpPr>
          <p:cNvPr id="56" name="TextBox 55"/>
          <p:cNvSpPr txBox="1"/>
          <p:nvPr/>
        </p:nvSpPr>
        <p:spPr>
          <a:xfrm>
            <a:off x="8391474" y="1516374"/>
            <a:ext cx="474559" cy="369332"/>
          </a:xfrm>
          <a:prstGeom prst="rect">
            <a:avLst/>
          </a:prstGeom>
          <a:noFill/>
        </p:spPr>
        <p:txBody>
          <a:bodyPr wrap="none" rtlCol="0">
            <a:spAutoFit/>
          </a:bodyPr>
          <a:lstStyle/>
          <a:p>
            <a:r>
              <a:rPr lang="en-US" dirty="0" smtClean="0"/>
              <a:t>+ </a:t>
            </a:r>
            <a:r>
              <a:rPr lang="en-US" dirty="0" err="1" smtClean="0"/>
              <a:t>σ</a:t>
            </a:r>
            <a:endParaRPr lang="en-US" dirty="0"/>
          </a:p>
        </p:txBody>
      </p:sp>
      <p:sp>
        <p:nvSpPr>
          <p:cNvPr id="57" name="TextBox 56"/>
          <p:cNvSpPr txBox="1"/>
          <p:nvPr/>
        </p:nvSpPr>
        <p:spPr>
          <a:xfrm>
            <a:off x="8415440" y="2807960"/>
            <a:ext cx="474559" cy="369332"/>
          </a:xfrm>
          <a:prstGeom prst="rect">
            <a:avLst/>
          </a:prstGeom>
          <a:noFill/>
        </p:spPr>
        <p:txBody>
          <a:bodyPr wrap="square" rtlCol="0">
            <a:spAutoFit/>
          </a:bodyPr>
          <a:lstStyle/>
          <a:p>
            <a:r>
              <a:rPr lang="en-US" dirty="0" smtClean="0"/>
              <a:t>+ </a:t>
            </a:r>
            <a:r>
              <a:rPr lang="en-US" dirty="0" err="1" smtClean="0"/>
              <a:t>σ</a:t>
            </a:r>
            <a:endParaRPr lang="en-US" dirty="0"/>
          </a:p>
        </p:txBody>
      </p:sp>
      <p:sp>
        <p:nvSpPr>
          <p:cNvPr id="58" name="TextBox 57"/>
          <p:cNvSpPr txBox="1"/>
          <p:nvPr/>
        </p:nvSpPr>
        <p:spPr>
          <a:xfrm>
            <a:off x="8462219" y="4277772"/>
            <a:ext cx="474559" cy="369332"/>
          </a:xfrm>
          <a:prstGeom prst="rect">
            <a:avLst/>
          </a:prstGeom>
          <a:noFill/>
        </p:spPr>
        <p:txBody>
          <a:bodyPr wrap="square" rtlCol="0">
            <a:spAutoFit/>
          </a:bodyPr>
          <a:lstStyle/>
          <a:p>
            <a:r>
              <a:rPr lang="en-US" dirty="0" smtClean="0"/>
              <a:t>+ </a:t>
            </a:r>
            <a:r>
              <a:rPr lang="en-US" dirty="0" err="1" smtClean="0"/>
              <a:t>σ</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4_merged_data_avg_coverage.png"/>
          <p:cNvPicPr>
            <a:picLocks noChangeAspect="1"/>
          </p:cNvPicPr>
          <p:nvPr/>
        </p:nvPicPr>
        <p:blipFill>
          <a:blip r:embed="rId3"/>
          <a:stretch>
            <a:fillRect/>
          </a:stretch>
        </p:blipFill>
        <p:spPr>
          <a:xfrm>
            <a:off x="296014" y="2258980"/>
            <a:ext cx="4873305" cy="2943155"/>
          </a:xfrm>
          <a:prstGeom prst="rect">
            <a:avLst/>
          </a:prstGeom>
        </p:spPr>
      </p:pic>
      <p:pic>
        <p:nvPicPr>
          <p:cNvPr id="5" name="Picture 4" descr="composite_coverage_148Mv2.png"/>
          <p:cNvPicPr>
            <a:picLocks noChangeAspect="1"/>
          </p:cNvPicPr>
          <p:nvPr/>
        </p:nvPicPr>
        <p:blipFill>
          <a:blip r:embed="rId4"/>
          <a:stretch>
            <a:fillRect/>
          </a:stretch>
        </p:blipFill>
        <p:spPr>
          <a:xfrm>
            <a:off x="5346904" y="2432107"/>
            <a:ext cx="3579578" cy="2770028"/>
          </a:xfrm>
          <a:prstGeom prst="rect">
            <a:avLst/>
          </a:prstGeom>
        </p:spPr>
      </p:pic>
      <p:sp>
        <p:nvSpPr>
          <p:cNvPr id="6" name="TextBox 5"/>
          <p:cNvSpPr txBox="1"/>
          <p:nvPr/>
        </p:nvSpPr>
        <p:spPr>
          <a:xfrm>
            <a:off x="2478913" y="416467"/>
            <a:ext cx="4200789" cy="830997"/>
          </a:xfrm>
          <a:prstGeom prst="rect">
            <a:avLst/>
          </a:prstGeom>
          <a:noFill/>
        </p:spPr>
        <p:txBody>
          <a:bodyPr wrap="none" rtlCol="0">
            <a:spAutoFit/>
          </a:bodyPr>
          <a:lstStyle/>
          <a:p>
            <a:pPr algn="ctr"/>
            <a:r>
              <a:rPr lang="en-US" sz="2400" b="1" dirty="0" smtClean="0"/>
              <a:t>Ocean Color </a:t>
            </a:r>
            <a:r>
              <a:rPr lang="en-US" sz="2400" b="1" dirty="0" err="1" smtClean="0"/>
              <a:t>MEaSUREs</a:t>
            </a:r>
            <a:endParaRPr lang="en-US" sz="2400" b="1" dirty="0" smtClean="0"/>
          </a:p>
          <a:p>
            <a:pPr algn="ctr"/>
            <a:r>
              <a:rPr lang="en-US" sz="2400" b="1" dirty="0" smtClean="0"/>
              <a:t>GSM01 merged data - Coverage</a:t>
            </a:r>
            <a:endParaRPr lang="en-US" sz="2400" b="1" dirty="0"/>
          </a:p>
        </p:txBody>
      </p:sp>
      <p:sp>
        <p:nvSpPr>
          <p:cNvPr id="7" name="TextBox 6"/>
          <p:cNvSpPr txBox="1"/>
          <p:nvPr/>
        </p:nvSpPr>
        <p:spPr>
          <a:xfrm>
            <a:off x="973568" y="5401713"/>
            <a:ext cx="3882606" cy="369332"/>
          </a:xfrm>
          <a:prstGeom prst="rect">
            <a:avLst/>
          </a:prstGeom>
          <a:noFill/>
        </p:spPr>
        <p:txBody>
          <a:bodyPr wrap="none" rtlCol="0">
            <a:spAutoFit/>
          </a:bodyPr>
          <a:lstStyle/>
          <a:p>
            <a:r>
              <a:rPr lang="en-US" b="1" dirty="0" smtClean="0"/>
              <a:t>Daily coverage of the ocean 2002-2009</a:t>
            </a:r>
            <a:endParaRPr lang="en-US" b="1" dirty="0"/>
          </a:p>
        </p:txBody>
      </p:sp>
      <p:sp>
        <p:nvSpPr>
          <p:cNvPr id="8" name="TextBox 7"/>
          <p:cNvSpPr txBox="1"/>
          <p:nvPr/>
        </p:nvSpPr>
        <p:spPr>
          <a:xfrm>
            <a:off x="1303768" y="4605979"/>
            <a:ext cx="2916183" cy="338554"/>
          </a:xfrm>
          <a:prstGeom prst="rect">
            <a:avLst/>
          </a:prstGeom>
          <a:noFill/>
        </p:spPr>
        <p:txBody>
          <a:bodyPr wrap="none" rtlCol="0">
            <a:spAutoFit/>
          </a:bodyPr>
          <a:lstStyle/>
          <a:p>
            <a:r>
              <a:rPr lang="en-US" sz="1600" b="1" dirty="0" smtClean="0">
                <a:solidFill>
                  <a:srgbClr val="00FA00"/>
                </a:solidFill>
              </a:rPr>
              <a:t>S: </a:t>
            </a:r>
            <a:r>
              <a:rPr lang="en-US" sz="1600" b="1" dirty="0" err="1" smtClean="0">
                <a:solidFill>
                  <a:srgbClr val="00FA00"/>
                </a:solidFill>
              </a:rPr>
              <a:t>SeaWiFS</a:t>
            </a:r>
            <a:r>
              <a:rPr lang="en-US" sz="1600" b="1" dirty="0" smtClean="0"/>
              <a:t>   </a:t>
            </a:r>
            <a:r>
              <a:rPr lang="en-US" sz="1600" b="1" dirty="0" smtClean="0">
                <a:solidFill>
                  <a:srgbClr val="FF0000"/>
                </a:solidFill>
              </a:rPr>
              <a:t>A: AQUA</a:t>
            </a:r>
            <a:r>
              <a:rPr lang="en-US" sz="1600" b="1" dirty="0" smtClean="0"/>
              <a:t>  </a:t>
            </a:r>
            <a:r>
              <a:rPr lang="en-US" sz="1600" b="1" dirty="0" smtClean="0">
                <a:solidFill>
                  <a:srgbClr val="FFCA0A"/>
                </a:solidFill>
              </a:rPr>
              <a:t>M: MERIS</a:t>
            </a:r>
            <a:endParaRPr lang="en-US" sz="1600" b="1" dirty="0">
              <a:solidFill>
                <a:srgbClr val="FFCA0A"/>
              </a:solidFill>
            </a:endParaRPr>
          </a:p>
        </p:txBody>
      </p:sp>
      <p:sp>
        <p:nvSpPr>
          <p:cNvPr id="9" name="TextBox 8"/>
          <p:cNvSpPr txBox="1"/>
          <p:nvPr/>
        </p:nvSpPr>
        <p:spPr>
          <a:xfrm>
            <a:off x="5410192" y="5401713"/>
            <a:ext cx="3743746" cy="369332"/>
          </a:xfrm>
          <a:prstGeom prst="rect">
            <a:avLst/>
          </a:prstGeom>
          <a:noFill/>
        </p:spPr>
        <p:txBody>
          <a:bodyPr wrap="none" rtlCol="0">
            <a:spAutoFit/>
          </a:bodyPr>
          <a:lstStyle/>
          <a:p>
            <a:r>
              <a:rPr lang="en-US" b="1" dirty="0" smtClean="0"/>
              <a:t>Composite imagery average coverage</a:t>
            </a:r>
            <a:endParaRPr lang="en-US" b="1" dirty="0"/>
          </a:p>
        </p:txBody>
      </p:sp>
      <p:sp>
        <p:nvSpPr>
          <p:cNvPr id="10" name="TextBox 9"/>
          <p:cNvSpPr txBox="1"/>
          <p:nvPr/>
        </p:nvSpPr>
        <p:spPr>
          <a:xfrm>
            <a:off x="3366464" y="1247464"/>
            <a:ext cx="2627342" cy="338554"/>
          </a:xfrm>
          <a:prstGeom prst="rect">
            <a:avLst/>
          </a:prstGeom>
          <a:noFill/>
        </p:spPr>
        <p:txBody>
          <a:bodyPr wrap="none" rtlCol="0">
            <a:spAutoFit/>
          </a:bodyPr>
          <a:lstStyle/>
          <a:p>
            <a:r>
              <a:rPr lang="en-US" sz="1600" dirty="0" smtClean="0"/>
              <a:t>(Maritorena et al., RSE, 2010)</a:t>
            </a:r>
            <a:endParaRPr lang="en-US" sz="1600" dirty="0"/>
          </a:p>
        </p:txBody>
      </p:sp>
      <p:sp>
        <p:nvSpPr>
          <p:cNvPr id="11" name="Footer Placeholder 3"/>
          <p:cNvSpPr>
            <a:spLocks noGrp="1"/>
          </p:cNvSpPr>
          <p:nvPr>
            <p:ph type="ftr" sz="quarter" idx="11"/>
          </p:nvPr>
        </p:nvSpPr>
        <p:spPr>
          <a:xfrm>
            <a:off x="5571065" y="6492875"/>
            <a:ext cx="3505200" cy="365125"/>
          </a:xfrm>
        </p:spPr>
        <p:txBody>
          <a:bodyPr/>
          <a:lstStyle/>
          <a:p>
            <a:r>
              <a:rPr lang="en-US" dirty="0">
                <a:solidFill>
                  <a:srgbClr val="BFBFBF"/>
                </a:solidFill>
              </a:rPr>
              <a:t>OCRT Meeting</a:t>
            </a:r>
            <a:r>
              <a:rPr lang="en-US" dirty="0" smtClean="0">
                <a:solidFill>
                  <a:srgbClr val="BFBFBF"/>
                </a:solidFill>
              </a:rPr>
              <a:t> – 11-13 </a:t>
            </a:r>
            <a:r>
              <a:rPr lang="en-US" dirty="0">
                <a:solidFill>
                  <a:srgbClr val="BFBFBF"/>
                </a:solidFill>
              </a:rPr>
              <a:t>May, </a:t>
            </a:r>
            <a:r>
              <a:rPr lang="en-US" dirty="0" smtClean="0">
                <a:solidFill>
                  <a:srgbClr val="BFBFBF"/>
                </a:solidFill>
              </a:rPr>
              <a:t>2010 – New Orleans</a:t>
            </a:r>
            <a:endParaRPr lang="en-US" dirty="0">
              <a:solidFill>
                <a:srgbClr val="BFBFBF"/>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eocov_wifs_2002_2009_v2.png"/>
          <p:cNvPicPr>
            <a:picLocks noChangeAspect="1"/>
          </p:cNvPicPr>
          <p:nvPr/>
        </p:nvPicPr>
        <p:blipFill>
          <a:blip r:embed="rId2"/>
          <a:stretch>
            <a:fillRect/>
          </a:stretch>
        </p:blipFill>
        <p:spPr>
          <a:xfrm>
            <a:off x="687180" y="1152484"/>
            <a:ext cx="4089171" cy="1819656"/>
          </a:xfrm>
          <a:prstGeom prst="rect">
            <a:avLst/>
          </a:prstGeom>
        </p:spPr>
      </p:pic>
      <p:pic>
        <p:nvPicPr>
          <p:cNvPr id="6" name="Picture 5"/>
          <p:cNvPicPr>
            <a:picLocks noChangeAspect="1"/>
          </p:cNvPicPr>
          <p:nvPr/>
        </p:nvPicPr>
        <p:blipFill>
          <a:blip r:embed="rId3"/>
          <a:stretch>
            <a:fillRect/>
          </a:stretch>
        </p:blipFill>
        <p:spPr>
          <a:xfrm>
            <a:off x="4668585" y="1152484"/>
            <a:ext cx="4076700" cy="1816100"/>
          </a:xfrm>
          <a:prstGeom prst="rect">
            <a:avLst/>
          </a:prstGeom>
        </p:spPr>
      </p:pic>
      <p:pic>
        <p:nvPicPr>
          <p:cNvPr id="7" name="Picture 6"/>
          <p:cNvPicPr>
            <a:picLocks noChangeAspect="1"/>
          </p:cNvPicPr>
          <p:nvPr/>
        </p:nvPicPr>
        <p:blipFill>
          <a:blip r:embed="rId4"/>
          <a:stretch>
            <a:fillRect/>
          </a:stretch>
        </p:blipFill>
        <p:spPr>
          <a:xfrm>
            <a:off x="699651" y="3160172"/>
            <a:ext cx="4076700" cy="1803400"/>
          </a:xfrm>
          <a:prstGeom prst="rect">
            <a:avLst/>
          </a:prstGeom>
        </p:spPr>
      </p:pic>
      <p:pic>
        <p:nvPicPr>
          <p:cNvPr id="9" name="Picture 8"/>
          <p:cNvPicPr>
            <a:picLocks noChangeAspect="1"/>
          </p:cNvPicPr>
          <p:nvPr/>
        </p:nvPicPr>
        <p:blipFill>
          <a:blip r:embed="rId5"/>
          <a:stretch>
            <a:fillRect/>
          </a:stretch>
        </p:blipFill>
        <p:spPr>
          <a:xfrm>
            <a:off x="4668585" y="3160172"/>
            <a:ext cx="4076700" cy="1816100"/>
          </a:xfrm>
          <a:prstGeom prst="rect">
            <a:avLst/>
          </a:prstGeom>
        </p:spPr>
      </p:pic>
      <p:sp>
        <p:nvSpPr>
          <p:cNvPr id="10" name="TextBox 9"/>
          <p:cNvSpPr txBox="1"/>
          <p:nvPr/>
        </p:nvSpPr>
        <p:spPr>
          <a:xfrm>
            <a:off x="2379133" y="121735"/>
            <a:ext cx="4648200" cy="646331"/>
          </a:xfrm>
          <a:prstGeom prst="rect">
            <a:avLst/>
          </a:prstGeom>
          <a:noFill/>
        </p:spPr>
        <p:txBody>
          <a:bodyPr wrap="square" rtlCol="0">
            <a:spAutoFit/>
          </a:bodyPr>
          <a:lstStyle/>
          <a:p>
            <a:pPr algn="ctr"/>
            <a:r>
              <a:rPr lang="en-US" b="1" dirty="0" smtClean="0"/>
              <a:t>Ocean Color </a:t>
            </a:r>
            <a:r>
              <a:rPr lang="en-US" b="1" dirty="0" err="1" smtClean="0"/>
              <a:t>MEaSUREs</a:t>
            </a:r>
            <a:endParaRPr lang="en-US" b="1" dirty="0" smtClean="0"/>
          </a:p>
          <a:p>
            <a:pPr algn="ctr"/>
            <a:r>
              <a:rPr lang="en-US" b="1" dirty="0" smtClean="0"/>
              <a:t>GSM01 merged data – Temporal Coverage</a:t>
            </a:r>
          </a:p>
        </p:txBody>
      </p:sp>
      <p:sp>
        <p:nvSpPr>
          <p:cNvPr id="11" name="TextBox 10"/>
          <p:cNvSpPr txBox="1"/>
          <p:nvPr/>
        </p:nvSpPr>
        <p:spPr>
          <a:xfrm>
            <a:off x="699651" y="5163233"/>
            <a:ext cx="8045633" cy="646331"/>
          </a:xfrm>
          <a:prstGeom prst="rect">
            <a:avLst/>
          </a:prstGeom>
          <a:noFill/>
        </p:spPr>
        <p:txBody>
          <a:bodyPr wrap="square" rtlCol="0">
            <a:spAutoFit/>
          </a:bodyPr>
          <a:lstStyle/>
          <a:p>
            <a:r>
              <a:rPr lang="en-US" b="1" dirty="0" smtClean="0"/>
              <a:t>Geographic distribution of the coverage frequency (in % of total number of valid days) for the 2002-2009 period </a:t>
            </a:r>
            <a:endParaRPr lang="en-US" b="1" dirty="0"/>
          </a:p>
        </p:txBody>
      </p:sp>
      <p:sp>
        <p:nvSpPr>
          <p:cNvPr id="12" name="Footer Placeholder 3"/>
          <p:cNvSpPr>
            <a:spLocks noGrp="1"/>
          </p:cNvSpPr>
          <p:nvPr>
            <p:ph type="ftr" sz="quarter" idx="11"/>
          </p:nvPr>
        </p:nvSpPr>
        <p:spPr>
          <a:xfrm>
            <a:off x="5571065" y="6492875"/>
            <a:ext cx="3505200" cy="365125"/>
          </a:xfrm>
        </p:spPr>
        <p:txBody>
          <a:bodyPr/>
          <a:lstStyle/>
          <a:p>
            <a:r>
              <a:rPr lang="en-US" dirty="0"/>
              <a:t>OCRT Meeting</a:t>
            </a:r>
            <a:r>
              <a:rPr lang="en-US" dirty="0" smtClean="0"/>
              <a:t> – 11-13 </a:t>
            </a:r>
            <a:r>
              <a:rPr lang="en-US" dirty="0"/>
              <a:t>May, </a:t>
            </a:r>
            <a:r>
              <a:rPr lang="en-US" dirty="0" smtClean="0"/>
              <a:t>2010 – New Orleans</a:t>
            </a:r>
            <a:endParaRPr lang="en-US" dirty="0"/>
          </a:p>
        </p:txBody>
      </p:sp>
      <p:sp>
        <p:nvSpPr>
          <p:cNvPr id="13" name="TextBox 12"/>
          <p:cNvSpPr txBox="1"/>
          <p:nvPr/>
        </p:nvSpPr>
        <p:spPr>
          <a:xfrm>
            <a:off x="3507581" y="717266"/>
            <a:ext cx="2322007" cy="307777"/>
          </a:xfrm>
          <a:prstGeom prst="rect">
            <a:avLst/>
          </a:prstGeom>
          <a:noFill/>
        </p:spPr>
        <p:txBody>
          <a:bodyPr wrap="none" rtlCol="0">
            <a:spAutoFit/>
          </a:bodyPr>
          <a:lstStyle/>
          <a:p>
            <a:r>
              <a:rPr lang="en-US" sz="1400" dirty="0" smtClean="0"/>
              <a:t>(Maritorena et al., RSE, 2010)</a:t>
            </a:r>
            <a:endParaRPr lang="en-US" sz="1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gma_chl_02Feb09.jpg"/>
          <p:cNvPicPr>
            <a:picLocks noChangeAspect="1"/>
          </p:cNvPicPr>
          <p:nvPr/>
        </p:nvPicPr>
        <p:blipFill>
          <a:blip r:embed="rId3"/>
          <a:stretch>
            <a:fillRect/>
          </a:stretch>
        </p:blipFill>
        <p:spPr>
          <a:xfrm>
            <a:off x="394293" y="1089927"/>
            <a:ext cx="4931664" cy="2194560"/>
          </a:xfrm>
          <a:prstGeom prst="rect">
            <a:avLst/>
          </a:prstGeom>
        </p:spPr>
      </p:pic>
      <p:pic>
        <p:nvPicPr>
          <p:cNvPr id="4" name="Picture 3" descr="sigmas_monthly_Feb2009.jpg"/>
          <p:cNvPicPr>
            <a:picLocks noChangeAspect="1"/>
          </p:cNvPicPr>
          <p:nvPr/>
        </p:nvPicPr>
        <p:blipFill>
          <a:blip r:embed="rId4"/>
          <a:stretch>
            <a:fillRect/>
          </a:stretch>
        </p:blipFill>
        <p:spPr>
          <a:xfrm>
            <a:off x="394293" y="3472252"/>
            <a:ext cx="4931664" cy="2194560"/>
          </a:xfrm>
          <a:prstGeom prst="rect">
            <a:avLst/>
          </a:prstGeom>
        </p:spPr>
      </p:pic>
      <p:sp>
        <p:nvSpPr>
          <p:cNvPr id="5" name="TextBox 4"/>
          <p:cNvSpPr txBox="1"/>
          <p:nvPr/>
        </p:nvSpPr>
        <p:spPr>
          <a:xfrm>
            <a:off x="2994472" y="204801"/>
            <a:ext cx="3647152" cy="646331"/>
          </a:xfrm>
          <a:prstGeom prst="rect">
            <a:avLst/>
          </a:prstGeom>
          <a:noFill/>
        </p:spPr>
        <p:txBody>
          <a:bodyPr wrap="none" rtlCol="0">
            <a:spAutoFit/>
          </a:bodyPr>
          <a:lstStyle/>
          <a:p>
            <a:pPr algn="ctr"/>
            <a:r>
              <a:rPr lang="en-US" b="1" dirty="0" smtClean="0"/>
              <a:t>Ocean Color </a:t>
            </a:r>
            <a:r>
              <a:rPr lang="en-US" b="1" dirty="0" err="1" smtClean="0"/>
              <a:t>MEaSUREs</a:t>
            </a:r>
            <a:endParaRPr lang="en-US" b="1" dirty="0" smtClean="0"/>
          </a:p>
          <a:p>
            <a:r>
              <a:rPr lang="en-US" b="1" dirty="0" smtClean="0"/>
              <a:t>GSM Merged products uncertainties</a:t>
            </a:r>
            <a:endParaRPr lang="en-US" b="1" dirty="0"/>
          </a:p>
        </p:txBody>
      </p:sp>
      <p:sp>
        <p:nvSpPr>
          <p:cNvPr id="7" name="TextBox 6"/>
          <p:cNvSpPr txBox="1"/>
          <p:nvPr/>
        </p:nvSpPr>
        <p:spPr>
          <a:xfrm>
            <a:off x="5511800" y="1388533"/>
            <a:ext cx="3285067" cy="1077218"/>
          </a:xfrm>
          <a:prstGeom prst="rect">
            <a:avLst/>
          </a:prstGeom>
          <a:noFill/>
        </p:spPr>
        <p:txBody>
          <a:bodyPr wrap="square" rtlCol="0">
            <a:spAutoFit/>
          </a:bodyPr>
          <a:lstStyle/>
          <a:p>
            <a:r>
              <a:rPr lang="en-US" sz="1600" dirty="0" smtClean="0"/>
              <a:t>Daily uncertainties</a:t>
            </a:r>
          </a:p>
          <a:p>
            <a:r>
              <a:rPr lang="en-US" sz="1600" dirty="0" smtClean="0"/>
              <a:t>(from the diagonal elements of the covariance matrix used in the L.-M. minimization)</a:t>
            </a:r>
            <a:endParaRPr lang="en-US" sz="1600" dirty="0"/>
          </a:p>
        </p:txBody>
      </p:sp>
      <p:sp>
        <p:nvSpPr>
          <p:cNvPr id="8" name="TextBox 7"/>
          <p:cNvSpPr txBox="1"/>
          <p:nvPr/>
        </p:nvSpPr>
        <p:spPr>
          <a:xfrm>
            <a:off x="5740400" y="3826933"/>
            <a:ext cx="2519364" cy="646331"/>
          </a:xfrm>
          <a:prstGeom prst="rect">
            <a:avLst/>
          </a:prstGeom>
          <a:noFill/>
        </p:spPr>
        <p:txBody>
          <a:bodyPr wrap="none" rtlCol="0">
            <a:spAutoFit/>
          </a:bodyPr>
          <a:lstStyle/>
          <a:p>
            <a:r>
              <a:rPr lang="en-US" b="1" dirty="0" smtClean="0"/>
              <a:t>Composite uncertainties</a:t>
            </a:r>
          </a:p>
          <a:p>
            <a:endParaRPr lang="en-US" dirty="0"/>
          </a:p>
        </p:txBody>
      </p:sp>
      <p:pic>
        <p:nvPicPr>
          <p:cNvPr id="9" name="Picture 8"/>
          <p:cNvPicPr>
            <a:picLocks noChangeAspect="1"/>
          </p:cNvPicPr>
          <p:nvPr/>
        </p:nvPicPr>
        <p:blipFill>
          <a:blip r:embed="rId5"/>
          <a:stretch>
            <a:fillRect/>
          </a:stretch>
        </p:blipFill>
        <p:spPr>
          <a:xfrm>
            <a:off x="6159500" y="4968312"/>
            <a:ext cx="1244600" cy="698500"/>
          </a:xfrm>
          <a:prstGeom prst="rect">
            <a:avLst/>
          </a:prstGeom>
        </p:spPr>
      </p:pic>
      <p:sp>
        <p:nvSpPr>
          <p:cNvPr id="10" name="TextBox 9"/>
          <p:cNvSpPr txBox="1"/>
          <p:nvPr/>
        </p:nvSpPr>
        <p:spPr>
          <a:xfrm>
            <a:off x="5511800" y="4150098"/>
            <a:ext cx="3640667" cy="646331"/>
          </a:xfrm>
          <a:prstGeom prst="rect">
            <a:avLst/>
          </a:prstGeom>
          <a:noFill/>
        </p:spPr>
        <p:txBody>
          <a:bodyPr wrap="square" rtlCol="0">
            <a:spAutoFit/>
          </a:bodyPr>
          <a:lstStyle/>
          <a:p>
            <a:r>
              <a:rPr lang="en-US" dirty="0" smtClean="0"/>
              <a:t>(Assuming errors are independent from one day to the next)</a:t>
            </a:r>
            <a:endParaRPr lang="en-US" dirty="0"/>
          </a:p>
        </p:txBody>
      </p:sp>
      <p:sp>
        <p:nvSpPr>
          <p:cNvPr id="11" name="Footer Placeholder 3"/>
          <p:cNvSpPr>
            <a:spLocks noGrp="1"/>
          </p:cNvSpPr>
          <p:nvPr>
            <p:ph type="ftr" sz="quarter" idx="11"/>
          </p:nvPr>
        </p:nvSpPr>
        <p:spPr>
          <a:xfrm>
            <a:off x="5571065" y="6492875"/>
            <a:ext cx="3505200" cy="365125"/>
          </a:xfrm>
        </p:spPr>
        <p:txBody>
          <a:bodyPr/>
          <a:lstStyle/>
          <a:p>
            <a:r>
              <a:rPr lang="en-US" dirty="0">
                <a:solidFill>
                  <a:srgbClr val="BFBFBF"/>
                </a:solidFill>
              </a:rPr>
              <a:t>OCRT Meeting</a:t>
            </a:r>
            <a:r>
              <a:rPr lang="en-US" dirty="0" smtClean="0">
                <a:solidFill>
                  <a:srgbClr val="BFBFBF"/>
                </a:solidFill>
              </a:rPr>
              <a:t> – 11-13 </a:t>
            </a:r>
            <a:r>
              <a:rPr lang="en-US" dirty="0">
                <a:solidFill>
                  <a:srgbClr val="BFBFBF"/>
                </a:solidFill>
              </a:rPr>
              <a:t>May, </a:t>
            </a:r>
            <a:r>
              <a:rPr lang="en-US" dirty="0" smtClean="0">
                <a:solidFill>
                  <a:srgbClr val="BFBFBF"/>
                </a:solidFill>
              </a:rPr>
              <a:t>2010 – New Orleans</a:t>
            </a:r>
            <a:endParaRPr lang="en-US" dirty="0">
              <a:solidFill>
                <a:srgbClr val="BFBFBF"/>
              </a:solidFill>
            </a:endParaRPr>
          </a:p>
        </p:txBody>
      </p:sp>
      <p:sp>
        <p:nvSpPr>
          <p:cNvPr id="12" name="TextBox 11"/>
          <p:cNvSpPr txBox="1"/>
          <p:nvPr/>
        </p:nvSpPr>
        <p:spPr>
          <a:xfrm>
            <a:off x="3837493" y="782150"/>
            <a:ext cx="2322007" cy="307777"/>
          </a:xfrm>
          <a:prstGeom prst="rect">
            <a:avLst/>
          </a:prstGeom>
          <a:noFill/>
        </p:spPr>
        <p:txBody>
          <a:bodyPr wrap="none" rtlCol="0">
            <a:spAutoFit/>
          </a:bodyPr>
          <a:lstStyle/>
          <a:p>
            <a:r>
              <a:rPr lang="en-US" sz="1400" dirty="0" smtClean="0"/>
              <a:t>(Maritorena et al., RSE, 2010)</a:t>
            </a:r>
            <a:endParaRPr lang="en-US" sz="14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1818</TotalTime>
  <Words>1664</Words>
  <Application>Microsoft Office PowerPoint</Application>
  <PresentationFormat>On-screen Show (4:3)</PresentationFormat>
  <Paragraphs>206</Paragraphs>
  <Slides>19</Slides>
  <Notes>16</Notes>
  <HiddenSlides>0</HiddenSlides>
  <MMClips>0</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Office Theme</vt:lpstr>
      <vt:lpstr>1_Office Theme</vt:lpstr>
      <vt:lpstr>Update on the Ocean Color MEaSUREs Project Current and future evaluation products   S. Maritorena1, J. Frew2, N.B. Nelson1, D.A. Siegel1,3, M. Behrenfeld4 and the OBPG at GSFC</vt:lpstr>
      <vt:lpstr>Ocean Color MEaSUREs (Making Earth Science Data Records for Use in Research Environments) NASA Earth Science Data Systems</vt:lpstr>
      <vt:lpstr>Ocean Color MEaSUREs</vt:lpstr>
      <vt:lpstr>The Ocean Color MEASURES Project</vt:lpstr>
      <vt:lpstr>Ocean Color MEaSUREs</vt:lpstr>
      <vt:lpstr>      Ocean Color MEaSUREs Example of current products:  GSM merged data</vt:lpstr>
      <vt:lpstr>Slide 7</vt:lpstr>
      <vt:lpstr>Slide 8</vt:lpstr>
      <vt:lpstr>Slide 9</vt:lpstr>
      <vt:lpstr>Slide 10</vt:lpstr>
      <vt:lpstr>Slide 11</vt:lpstr>
      <vt:lpstr>Slide 12</vt:lpstr>
      <vt:lpstr>Ocean Color MEaSUREs - Future evaluation products</vt:lpstr>
      <vt:lpstr>Slide 14</vt:lpstr>
      <vt:lpstr>Ocean Color MEaSUREs Examples of future evaluation products</vt:lpstr>
      <vt:lpstr>Ocean Color MEaSUREs Where to get the data ?</vt:lpstr>
      <vt:lpstr>The Ocean Color MEASURES Project Where to get the data ???</vt:lpstr>
      <vt:lpstr>Ocean Color MEaSUREs</vt:lpstr>
      <vt:lpstr>Ocean Color MEaSUREs</vt:lpstr>
    </vt:vector>
  </TitlesOfParts>
  <Company>ICESS/UCSB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 on the Ocean Color MEaSUREs Project Current and future evaluation products   S. Maritorena1, J. Frew2, N.B. Nelson1, D.A. Siegel1,3, M. Behrenfeld4 and the GSFC/OBPG</dc:title>
  <dc:creator>Stephane Maritorena</dc:creator>
  <cp:lastModifiedBy>pbontemp</cp:lastModifiedBy>
  <cp:revision>37</cp:revision>
  <dcterms:created xsi:type="dcterms:W3CDTF">2010-05-12T14:09:08Z</dcterms:created>
  <dcterms:modified xsi:type="dcterms:W3CDTF">2010-05-13T11:21:28Z</dcterms:modified>
</cp:coreProperties>
</file>