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4" r:id="rId2"/>
    <p:sldId id="546" r:id="rId3"/>
    <p:sldId id="295" r:id="rId4"/>
    <p:sldId id="547" r:id="rId5"/>
    <p:sldId id="291" r:id="rId6"/>
    <p:sldId id="472" r:id="rId7"/>
    <p:sldId id="549" r:id="rId8"/>
    <p:sldId id="551" r:id="rId9"/>
    <p:sldId id="548" r:id="rId10"/>
    <p:sldId id="533" r:id="rId11"/>
    <p:sldId id="538" r:id="rId12"/>
    <p:sldId id="539" r:id="rId13"/>
    <p:sldId id="540" r:id="rId14"/>
    <p:sldId id="541" r:id="rId15"/>
    <p:sldId id="566" r:id="rId16"/>
    <p:sldId id="542" r:id="rId17"/>
    <p:sldId id="543" r:id="rId18"/>
    <p:sldId id="564" r:id="rId19"/>
    <p:sldId id="565" r:id="rId20"/>
    <p:sldId id="544" r:id="rId21"/>
    <p:sldId id="562" r:id="rId22"/>
    <p:sldId id="545" r:id="rId23"/>
    <p:sldId id="561" r:id="rId24"/>
    <p:sldId id="341" r:id="rId25"/>
    <p:sldId id="517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3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3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3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3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3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3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3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3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FA"/>
    <a:srgbClr val="0051F2"/>
    <a:srgbClr val="0038A8"/>
    <a:srgbClr val="000099"/>
    <a:srgbClr val="0033CC"/>
    <a:srgbClr val="FFFF00"/>
    <a:srgbClr val="00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4" autoAdjust="0"/>
    <p:restoredTop sz="98835" autoAdjust="0"/>
  </p:normalViewPr>
  <p:slideViewPr>
    <p:cSldViewPr snapToGrid="0">
      <p:cViewPr varScale="1">
        <p:scale>
          <a:sx n="50" d="100"/>
          <a:sy n="50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554" y="-108"/>
      </p:cViewPr>
      <p:guideLst>
        <p:guide orient="horz" pos="2928"/>
        <p:guide pos="2208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1ED7F5B-E1D8-4380-B9C8-C10A3CF9B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9600"/>
            <a:ext cx="51403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97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9200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E2DA21B-792C-4D2A-BB64-068D9AE6B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-32" charset="0"/>
              </a:rPr>
              <a:t>new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4BE1D-30D2-4A1B-B610-DAAC376F8F93}" type="slidenum">
              <a:rPr lang="en-US" smtClean="0">
                <a:latin typeface="Times New Roman" pitchFamily="-32" charset="0"/>
              </a:rPr>
              <a:pPr/>
              <a:t>1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B854C-FE75-4DD0-B9D7-47A1D83FCEB6}" type="slidenum">
              <a:rPr lang="en-US" smtClean="0">
                <a:latin typeface="Times New Roman" pitchFamily="-32" charset="0"/>
              </a:rPr>
              <a:pPr/>
              <a:t>11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97898-E446-4304-929D-47C6F057FA72}" type="slidenum">
              <a:rPr lang="en-US" smtClean="0">
                <a:latin typeface="Times New Roman" pitchFamily="-32" charset="0"/>
              </a:rPr>
              <a:pPr/>
              <a:t>12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C9986-67CD-4C6D-A26C-755DEB06E322}" type="slidenum">
              <a:rPr lang="en-US" smtClean="0">
                <a:latin typeface="Times New Roman" pitchFamily="-32" charset="0"/>
              </a:rPr>
              <a:pPr/>
              <a:t>13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52CDB-BA7F-4372-9352-7F630B7D7AC1}" type="slidenum">
              <a:rPr lang="en-US" smtClean="0">
                <a:latin typeface="Times New Roman" pitchFamily="-32" charset="0"/>
              </a:rPr>
              <a:pPr/>
              <a:t>14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4F0D6-FCDE-45EB-9589-8FD4FFA2CFE8}" type="slidenum">
              <a:rPr lang="en-US" smtClean="0">
                <a:latin typeface="Times New Roman" pitchFamily="-32" charset="0"/>
              </a:rPr>
              <a:pPr/>
              <a:t>15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07023-DB33-4C0B-AD9F-914571EE9804}" type="slidenum">
              <a:rPr lang="en-US" smtClean="0">
                <a:latin typeface="Times New Roman" pitchFamily="-32" charset="0"/>
              </a:rPr>
              <a:pPr/>
              <a:t>16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05F87-FF3E-47F4-8B85-15C7299750C3}" type="slidenum">
              <a:rPr lang="en-US" smtClean="0">
                <a:latin typeface="Times New Roman" pitchFamily="-32" charset="0"/>
              </a:rPr>
              <a:pPr/>
              <a:t>17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192CF-940B-4F62-B94D-7ECC1A1B8622}" type="slidenum">
              <a:rPr lang="en-US" smtClean="0">
                <a:latin typeface="Times New Roman" pitchFamily="-32" charset="0"/>
              </a:rPr>
              <a:pPr/>
              <a:t>18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A5D2D-1E4F-4DDB-A8AD-13ADD75AC6D9}" type="slidenum">
              <a:rPr lang="en-US" smtClean="0">
                <a:latin typeface="Times New Roman" pitchFamily="-32" charset="0"/>
              </a:rPr>
              <a:pPr/>
              <a:t>19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E0832-2E1E-4C82-A3B9-CD5513A27153}" type="slidenum">
              <a:rPr lang="en-US" smtClean="0">
                <a:latin typeface="Times New Roman" pitchFamily="-32" charset="0"/>
              </a:rPr>
              <a:pPr/>
              <a:t>20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8A210-F5E6-4676-AFC0-F5654B922E1B}" type="slidenum">
              <a:rPr lang="en-US" smtClean="0">
                <a:latin typeface="Times New Roman" pitchFamily="-32" charset="0"/>
              </a:rPr>
              <a:pPr/>
              <a:t>2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8EB23-F1F7-4B97-B0DA-326C6E9A6388}" type="slidenum">
              <a:rPr lang="en-US" smtClean="0">
                <a:latin typeface="Times New Roman" pitchFamily="-32" charset="0"/>
              </a:rPr>
              <a:pPr/>
              <a:t>21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ED00F-E7FB-49CA-B2F2-7A614F1E70F4}" type="slidenum">
              <a:rPr lang="en-US" smtClean="0">
                <a:latin typeface="Times New Roman" pitchFamily="-32" charset="0"/>
              </a:rPr>
              <a:pPr/>
              <a:t>22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8598B-4B8E-4D4F-BD57-E489B299758E}" type="slidenum">
              <a:rPr lang="en-US" smtClean="0">
                <a:latin typeface="Times New Roman" pitchFamily="-32" charset="0"/>
              </a:rPr>
              <a:pPr/>
              <a:t>23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813A9-00BD-46FD-8786-A34DF9273409}" type="slidenum">
              <a:rPr lang="en-US" smtClean="0">
                <a:latin typeface="Times New Roman" pitchFamily="-32" charset="0"/>
              </a:rPr>
              <a:pPr/>
              <a:t>24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99F5C-4381-4D6F-9BE3-3481A75785ED}" type="slidenum">
              <a:rPr lang="en-US" smtClean="0">
                <a:latin typeface="Times New Roman" pitchFamily="-32" charset="0"/>
              </a:rPr>
              <a:pPr/>
              <a:t>25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F5278-D7F5-45D0-A766-CEB7467E707E}" type="slidenum">
              <a:rPr lang="en-US" smtClean="0">
                <a:latin typeface="Times New Roman" pitchFamily="-32" charset="0"/>
              </a:rPr>
              <a:pPr/>
              <a:t>3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12576-308F-4DC5-8753-533D91CC652D}" type="slidenum">
              <a:rPr lang="en-US" smtClean="0">
                <a:latin typeface="Times New Roman" pitchFamily="-32" charset="0"/>
              </a:rPr>
              <a:pPr/>
              <a:t>4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D2731-F743-419D-8A7F-C60A08CDE194}" type="slidenum">
              <a:rPr lang="en-US" smtClean="0">
                <a:latin typeface="Times New Roman" pitchFamily="-32" charset="0"/>
              </a:rPr>
              <a:pPr/>
              <a:t>5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83401-09EF-4E0E-9E3E-0F3568FBAF86}" type="slidenum">
              <a:rPr lang="en-US" smtClean="0">
                <a:latin typeface="Times New Roman" pitchFamily="-32" charset="0"/>
              </a:rPr>
              <a:pPr/>
              <a:t>6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60415-D731-47F2-9512-7EFC7AC9185C}" type="slidenum">
              <a:rPr lang="en-US" smtClean="0">
                <a:latin typeface="Times New Roman" pitchFamily="-32" charset="0"/>
              </a:rPr>
              <a:pPr/>
              <a:t>7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FE642-3B8C-4B25-81AC-F06AAC0DAA7B}" type="slidenum">
              <a:rPr lang="en-US" smtClean="0">
                <a:latin typeface="Times New Roman" pitchFamily="-32" charset="0"/>
              </a:rPr>
              <a:pPr/>
              <a:t>9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32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39193-9FEE-4D8D-A4C9-70317953DBA6}" type="slidenum">
              <a:rPr lang="en-US" smtClean="0">
                <a:latin typeface="Times New Roman" pitchFamily="-32" charset="0"/>
              </a:rPr>
              <a:pPr/>
              <a:t>10</a:t>
            </a:fld>
            <a:endParaRPr lang="en-US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30912-6D9E-4F05-9E33-20D8BF3FC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B30D3-9B77-456D-B77F-ABDCFFD45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E1D2F-6B14-4EE7-A8C9-9BDF5686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4FBD-01D2-4305-ABD5-3468D92AE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F5A8F-074C-4B89-ABBB-0797DABCD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E1F24-F9FC-42FF-913B-91F234D78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9292-5200-47B6-B414-779781979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08C9-86E4-436F-875A-C5626925D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0190E-B339-43A1-96D6-670AC758F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43990-BE37-4581-85FA-00FFDAB85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70C6B-2071-4E05-85C6-4B6DD764F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C9AC5DB-656E-4D3A-BB00-65E1BF592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1"/>
          <p:cNvSpPr>
            <a:spLocks noChangeArrowheads="1"/>
          </p:cNvSpPr>
          <p:nvPr/>
        </p:nvSpPr>
        <p:spPr bwMode="auto">
          <a:xfrm>
            <a:off x="801688" y="1019175"/>
            <a:ext cx="7543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en-US" sz="2800" b="1">
                <a:solidFill>
                  <a:srgbClr val="FFFF00"/>
                </a:solidFill>
              </a:rPr>
              <a:t>Louisiana-Texas coastal response during recent hurricanes and an oil spill from ocean color and model results</a:t>
            </a:r>
            <a:endParaRPr lang="en-US" sz="2800" b="1"/>
          </a:p>
          <a:p>
            <a:pPr marL="457200" indent="-457200" algn="ctr"/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3075" name="Line 24"/>
          <p:cNvSpPr>
            <a:spLocks noChangeShapeType="1"/>
          </p:cNvSpPr>
          <p:nvPr/>
        </p:nvSpPr>
        <p:spPr bwMode="auto">
          <a:xfrm>
            <a:off x="1770063" y="2530475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Rectangle 25"/>
          <p:cNvSpPr>
            <a:spLocks noChangeArrowheads="1"/>
          </p:cNvSpPr>
          <p:nvPr/>
        </p:nvSpPr>
        <p:spPr bwMode="auto">
          <a:xfrm>
            <a:off x="346075" y="2711450"/>
            <a:ext cx="82962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Eurico D’Sa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Dong-Shan Ko*, Mitsuko Korobkin, Nan Walker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Dept. of Oceanography  and Coastal Sciences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Louisiana State University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*Naval Research Laboratory, Stennis Space Center</a:t>
            </a:r>
          </a:p>
          <a:p>
            <a:pPr algn="ctr"/>
            <a:endParaRPr lang="en-US" sz="1600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Thanks: NASA Ocean Color Data Processing Team </a:t>
            </a:r>
          </a:p>
        </p:txBody>
      </p:sp>
      <p:pic>
        <p:nvPicPr>
          <p:cNvPr id="3077" name="Picture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0338" y="0"/>
            <a:ext cx="13636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4" descr="D:\nasa logo images\3Dmball with backgroun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8950"/>
            <a:ext cx="15541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0300" y="5948363"/>
            <a:ext cx="1222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291"/>
          <p:cNvSpPr txBox="1">
            <a:spLocks noChangeArrowheads="1"/>
          </p:cNvSpPr>
          <p:nvPr/>
        </p:nvSpPr>
        <p:spPr bwMode="auto">
          <a:xfrm>
            <a:off x="2336800" y="5599113"/>
            <a:ext cx="51006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Funding:   NASA</a:t>
            </a:r>
          </a:p>
          <a:p>
            <a:r>
              <a:rPr lang="en-US" b="1">
                <a:solidFill>
                  <a:srgbClr val="FFFF00"/>
                </a:solidFill>
              </a:rPr>
              <a:t>                   MMS</a:t>
            </a:r>
          </a:p>
        </p:txBody>
      </p:sp>
      <p:pic>
        <p:nvPicPr>
          <p:cNvPr id="3081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6850"/>
            <a:ext cx="12811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2238375" y="3429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cs typeface="Times New Roman" pitchFamily="-32" charset="0"/>
              </a:rPr>
              <a:t>2010 NASA OCRT Meeting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5"/>
          <p:cNvSpPr txBox="1">
            <a:spLocks noChangeArrowheads="1"/>
          </p:cNvSpPr>
          <p:nvPr/>
        </p:nvSpPr>
        <p:spPr bwMode="auto">
          <a:xfrm>
            <a:off x="908050" y="1781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00038" y="225425"/>
            <a:ext cx="7254875" cy="539750"/>
          </a:xfrm>
          <a:prstGeom prst="rect">
            <a:avLst/>
          </a:prstGeom>
        </p:spPr>
        <p:txBody>
          <a:bodyPr/>
          <a:lstStyle/>
          <a:p>
            <a:pPr marL="91440" indent="-342900" eaLnBrk="0" hangingPunct="0">
              <a:spcBef>
                <a:spcPts val="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Hurricanes  – physical processes </a:t>
            </a:r>
          </a:p>
        </p:txBody>
      </p:sp>
      <p:pic>
        <p:nvPicPr>
          <p:cNvPr id="12292" name="Picture Placeholder 7" descr="figure1.png"/>
          <p:cNvPicPr>
            <a:picLocks noChangeAspect="1"/>
          </p:cNvPicPr>
          <p:nvPr/>
        </p:nvPicPr>
        <p:blipFill>
          <a:blip r:embed="rId3" cstate="print"/>
          <a:srcRect t="5190" b="5190"/>
          <a:stretch>
            <a:fillRect/>
          </a:stretch>
        </p:blipFill>
        <p:spPr bwMode="auto">
          <a:xfrm>
            <a:off x="5540375" y="3941763"/>
            <a:ext cx="36036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195263" y="974725"/>
            <a:ext cx="8948737" cy="1395413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 Turbulent mixing and a coastally trapped </a:t>
            </a:r>
            <a:r>
              <a:rPr lang="en-US" b="1" kern="0" dirty="0" err="1">
                <a:solidFill>
                  <a:schemeClr val="bg1"/>
                </a:solidFill>
                <a:latin typeface="+mn-lt"/>
              </a:rPr>
              <a:t>barotropic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 Kelvin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   wave was also detected and modeled during Hurricane Andrew </a:t>
            </a:r>
            <a:endParaRPr lang="en-US" b="1" kern="0" dirty="0">
              <a:solidFill>
                <a:schemeClr val="bg1"/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   in 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1992 (Keen and Glenn 1999; 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Keen 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and Allen JGR 2000)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07975" y="2501900"/>
            <a:ext cx="8631238" cy="1395413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We examine the above physical processes detected using the </a:t>
            </a:r>
            <a:endParaRPr lang="en-US" b="1" kern="0" dirty="0">
              <a:solidFill>
                <a:schemeClr val="bg1"/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b="1" kern="0" dirty="0" err="1">
                <a:solidFill>
                  <a:schemeClr val="bg1"/>
                </a:solidFill>
                <a:latin typeface="+mn-lt"/>
              </a:rPr>
              <a:t>MsLaTex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3-D model and its effects on the coastal ocean using </a:t>
            </a:r>
            <a:endParaRPr lang="en-US" b="1" kern="0" dirty="0">
              <a:solidFill>
                <a:schemeClr val="bg1"/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  satellite 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remote sensing data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0" y="4249738"/>
            <a:ext cx="5846763" cy="1011237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Hurricane Gustav – turbulent mixing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b="1" kern="0" dirty="0">
              <a:solidFill>
                <a:schemeClr val="bg1"/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Hurricane Ike – coastally trapped wave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008063" y="211138"/>
            <a:ext cx="6524625" cy="6397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Coastal response to Hurricane Ike   </a:t>
            </a:r>
          </a:p>
        </p:txBody>
      </p:sp>
      <p:pic>
        <p:nvPicPr>
          <p:cNvPr id="18435" name="Picture 4" descr="Slide1"/>
          <p:cNvPicPr>
            <a:picLocks noChangeAspect="1" noChangeArrowheads="1"/>
          </p:cNvPicPr>
          <p:nvPr/>
        </p:nvPicPr>
        <p:blipFill>
          <a:blip r:embed="rId3" cstate="print"/>
          <a:srcRect l="17999" t="20000" r="17999" b="17334"/>
          <a:stretch>
            <a:fillRect/>
          </a:stretch>
        </p:blipFill>
        <p:spPr bwMode="auto">
          <a:xfrm>
            <a:off x="479425" y="823913"/>
            <a:ext cx="407511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Slide2"/>
          <p:cNvPicPr>
            <a:picLocks noChangeAspect="1" noChangeArrowheads="1"/>
          </p:cNvPicPr>
          <p:nvPr/>
        </p:nvPicPr>
        <p:blipFill>
          <a:blip r:embed="rId4" cstate="print"/>
          <a:srcRect l="21001" t="26666" r="22000" b="26666"/>
          <a:stretch>
            <a:fillRect/>
          </a:stretch>
        </p:blipFill>
        <p:spPr bwMode="auto">
          <a:xfrm>
            <a:off x="2828925" y="2525713"/>
            <a:ext cx="59944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0" y="719138"/>
            <a:ext cx="28511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5"/>
          <p:cNvSpPr txBox="1">
            <a:spLocks/>
          </p:cNvSpPr>
          <p:nvPr/>
        </p:nvSpPr>
        <p:spPr bwMode="auto">
          <a:xfrm>
            <a:off x="0" y="6286500"/>
            <a:ext cx="88693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D’Sa, Korobkin and Ko 2010 – Remote Sensing Letters – in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6205538" y="331788"/>
            <a:ext cx="2938462" cy="6397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Hurricane </a:t>
            </a:r>
            <a:r>
              <a:rPr lang="en-US" b="1" kern="0" dirty="0">
                <a:solidFill>
                  <a:srgbClr val="FFFF00"/>
                </a:solidFill>
                <a:latin typeface="+mn-lt"/>
              </a:rPr>
              <a:t>Ike effect on SST  </a:t>
            </a:r>
            <a:endParaRPr lang="en-US" b="1" kern="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9459" name="Picture 4" descr="Slide5"/>
          <p:cNvPicPr>
            <a:picLocks noChangeAspect="1" noChangeArrowheads="1"/>
          </p:cNvPicPr>
          <p:nvPr/>
        </p:nvPicPr>
        <p:blipFill>
          <a:blip r:embed="rId3" cstate="print"/>
          <a:srcRect l="20000" t="2667" r="20000" b="13333"/>
          <a:stretch>
            <a:fillRect/>
          </a:stretch>
        </p:blipFill>
        <p:spPr bwMode="auto">
          <a:xfrm>
            <a:off x="358775" y="239713"/>
            <a:ext cx="6072188" cy="63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5"/>
          <p:cNvSpPr txBox="1">
            <a:spLocks/>
          </p:cNvSpPr>
          <p:nvPr/>
        </p:nvSpPr>
        <p:spPr bwMode="auto">
          <a:xfrm>
            <a:off x="6469063" y="1441450"/>
            <a:ext cx="2674937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Avg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5-day (6-10 Sep 2008)</a:t>
            </a:r>
          </a:p>
          <a:p>
            <a:pPr eaLnBrk="0" hangingPunct="0">
              <a:defRPr/>
            </a:pP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5"/>
          <p:cNvSpPr txBox="1">
            <a:spLocks/>
          </p:cNvSpPr>
          <p:nvPr/>
        </p:nvSpPr>
        <p:spPr bwMode="auto">
          <a:xfrm>
            <a:off x="6469063" y="4241800"/>
            <a:ext cx="2674937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Avg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5-day (14-18 Sep 2008)</a:t>
            </a:r>
          </a:p>
          <a:p>
            <a:pPr eaLnBrk="0" hangingPunct="0">
              <a:defRPr/>
            </a:pP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88925" y="227013"/>
            <a:ext cx="5991225" cy="13128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Mean Sea Level (tide stations)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 err="1">
                <a:solidFill>
                  <a:srgbClr val="FFFF00"/>
                </a:solidFill>
                <a:latin typeface="+mn-lt"/>
              </a:rPr>
              <a:t>vs</a:t>
            </a:r>
            <a:endParaRPr lang="en-US" b="1" kern="0" dirty="0">
              <a:solidFill>
                <a:srgbClr val="FFFF00"/>
              </a:solidFill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and Sea Surface Height (model)</a:t>
            </a:r>
          </a:p>
        </p:txBody>
      </p:sp>
      <p:pic>
        <p:nvPicPr>
          <p:cNvPr id="20483" name="Picture 4" descr="Figure3-SSH"/>
          <p:cNvPicPr>
            <a:picLocks noChangeAspect="1" noChangeArrowheads="1"/>
          </p:cNvPicPr>
          <p:nvPr/>
        </p:nvPicPr>
        <p:blipFill>
          <a:blip r:embed="rId3" cstate="print"/>
          <a:srcRect l="5000" t="3999" r="8000" b="16000"/>
          <a:stretch>
            <a:fillRect/>
          </a:stretch>
        </p:blipFill>
        <p:spPr bwMode="auto">
          <a:xfrm>
            <a:off x="198438" y="1695450"/>
            <a:ext cx="7210425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Slide2"/>
          <p:cNvPicPr>
            <a:picLocks noChangeAspect="1" noChangeArrowheads="1"/>
          </p:cNvPicPr>
          <p:nvPr/>
        </p:nvPicPr>
        <p:blipFill>
          <a:blip r:embed="rId4" cstate="print"/>
          <a:srcRect l="21001" t="26666" r="22000" b="26666"/>
          <a:stretch>
            <a:fillRect/>
          </a:stretch>
        </p:blipFill>
        <p:spPr bwMode="auto">
          <a:xfrm>
            <a:off x="5800725" y="182563"/>
            <a:ext cx="334327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428625" y="0"/>
            <a:ext cx="7953375" cy="63976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Hurricane Ike – coastally trapped </a:t>
            </a:r>
            <a:r>
              <a:rPr lang="en-US" b="1" kern="0" dirty="0" err="1">
                <a:solidFill>
                  <a:srgbClr val="FFFF00"/>
                </a:solidFill>
                <a:latin typeface="+mn-lt"/>
              </a:rPr>
              <a:t>barotropic</a:t>
            </a:r>
            <a:r>
              <a:rPr lang="en-US" b="1" kern="0" dirty="0">
                <a:solidFill>
                  <a:srgbClr val="FFFF00"/>
                </a:solidFill>
                <a:latin typeface="+mn-lt"/>
              </a:rPr>
              <a:t> Kelvin wave  </a:t>
            </a:r>
          </a:p>
        </p:txBody>
      </p:sp>
      <p:pic>
        <p:nvPicPr>
          <p:cNvPr id="21507" name="Picture 4" descr="figure 4"/>
          <p:cNvPicPr>
            <a:picLocks noChangeAspect="1" noChangeArrowheads="1"/>
          </p:cNvPicPr>
          <p:nvPr/>
        </p:nvPicPr>
        <p:blipFill>
          <a:blip r:embed="rId3" cstate="print"/>
          <a:srcRect t="2000" r="5000" b="61333"/>
          <a:stretch>
            <a:fillRect/>
          </a:stretch>
        </p:blipFill>
        <p:spPr bwMode="auto">
          <a:xfrm>
            <a:off x="230188" y="485775"/>
            <a:ext cx="804386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5"/>
          <p:cNvSpPr txBox="1">
            <a:spLocks/>
          </p:cNvSpPr>
          <p:nvPr/>
        </p:nvSpPr>
        <p:spPr bwMode="auto">
          <a:xfrm>
            <a:off x="215900" y="3028950"/>
            <a:ext cx="8516938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More than one maxima and reported earlier than expected surge appears to be due to a coastally trapped wave</a:t>
            </a:r>
          </a:p>
          <a:p>
            <a:pPr eaLnBrk="0" hangingPunct="0">
              <a:defRPr/>
            </a:pPr>
            <a:endParaRPr lang="en-US" sz="1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CTW is a rapidly moving disturbance that takes the form of a wave field and travels along the coastline</a:t>
            </a:r>
          </a:p>
          <a:p>
            <a:pPr eaLnBrk="0" hangingPunct="0">
              <a:defRPr/>
            </a:pPr>
            <a:endParaRPr lang="en-US" sz="1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CTW form as hurricane winds force the ocean water against the coast and create a bulge of high sea level</a:t>
            </a:r>
          </a:p>
          <a:p>
            <a:pPr eaLnBrk="0" hangingPunct="0">
              <a:defRPr/>
            </a:pPr>
            <a:endParaRPr lang="en-US" sz="1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CTW have been shown to amplify the storm surge (Morey et al 2006)</a:t>
            </a:r>
          </a:p>
        </p:txBody>
      </p:sp>
      <p:sp>
        <p:nvSpPr>
          <p:cNvPr id="5" name="Title 15"/>
          <p:cNvSpPr txBox="1">
            <a:spLocks/>
          </p:cNvSpPr>
          <p:nvPr/>
        </p:nvSpPr>
        <p:spPr bwMode="auto">
          <a:xfrm>
            <a:off x="723900" y="1828800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NCOM SSH on 11 Sep, 1200 UTC</a:t>
            </a:r>
            <a:r>
              <a:rPr lang="en-US" b="1" kern="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itle 15"/>
          <p:cNvSpPr txBox="1">
            <a:spLocks/>
          </p:cNvSpPr>
          <p:nvPr/>
        </p:nvSpPr>
        <p:spPr bwMode="auto">
          <a:xfrm>
            <a:off x="4178300" y="185896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NCOM SSH on 12 Sep, 0600 UTC</a:t>
            </a:r>
            <a:r>
              <a:rPr lang="en-US" b="1" kern="0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458788" y="0"/>
            <a:ext cx="7953375" cy="63976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Hurricane Ike – coastally trapped </a:t>
            </a:r>
            <a:r>
              <a:rPr lang="en-US" b="1" kern="0" dirty="0" err="1">
                <a:solidFill>
                  <a:srgbClr val="FFFF00"/>
                </a:solidFill>
                <a:latin typeface="+mn-lt"/>
              </a:rPr>
              <a:t>barotropic</a:t>
            </a:r>
            <a:r>
              <a:rPr lang="en-US" b="1" kern="0" dirty="0">
                <a:solidFill>
                  <a:srgbClr val="FFFF00"/>
                </a:solidFill>
                <a:latin typeface="+mn-lt"/>
              </a:rPr>
              <a:t> Kelvin wave  </a:t>
            </a:r>
          </a:p>
        </p:txBody>
      </p:sp>
      <p:sp>
        <p:nvSpPr>
          <p:cNvPr id="4" name="Title 15"/>
          <p:cNvSpPr txBox="1">
            <a:spLocks/>
          </p:cNvSpPr>
          <p:nvPr/>
        </p:nvSpPr>
        <p:spPr bwMode="auto">
          <a:xfrm>
            <a:off x="444500" y="422275"/>
            <a:ext cx="84550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Time-distance plot of SSH simulated by NCOM along 28.5°N lat. suggests the appearance of a large wave at the Mississippi Canyon (~90W longitude) on Sept 12.</a:t>
            </a:r>
          </a:p>
        </p:txBody>
      </p:sp>
      <p:pic>
        <p:nvPicPr>
          <p:cNvPr id="22532" name="Picture 4" descr="figure 4"/>
          <p:cNvPicPr>
            <a:picLocks noChangeAspect="1" noChangeArrowheads="1"/>
          </p:cNvPicPr>
          <p:nvPr/>
        </p:nvPicPr>
        <p:blipFill>
          <a:blip r:embed="rId3" cstate="print"/>
          <a:srcRect l="5000" t="37334" r="10001" b="667"/>
          <a:stretch>
            <a:fillRect/>
          </a:stretch>
        </p:blipFill>
        <p:spPr bwMode="auto">
          <a:xfrm>
            <a:off x="2838450" y="3402013"/>
            <a:ext cx="63055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figure 4"/>
          <p:cNvPicPr>
            <a:picLocks noChangeAspect="1" noChangeArrowheads="1"/>
          </p:cNvPicPr>
          <p:nvPr/>
        </p:nvPicPr>
        <p:blipFill>
          <a:blip r:embed="rId3" cstate="print"/>
          <a:srcRect t="2000" r="5000" b="61333"/>
          <a:stretch>
            <a:fillRect/>
          </a:stretch>
        </p:blipFill>
        <p:spPr bwMode="auto">
          <a:xfrm>
            <a:off x="4467225" y="2057400"/>
            <a:ext cx="46767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5"/>
          <p:cNvSpPr txBox="1">
            <a:spLocks/>
          </p:cNvSpPr>
          <p:nvPr/>
        </p:nvSpPr>
        <p:spPr bwMode="auto">
          <a:xfrm>
            <a:off x="258763" y="1905000"/>
            <a:ext cx="41608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traveled from 90-95° W in ~ 8 hrs =&gt; speed 17 m s</a:t>
            </a:r>
            <a:r>
              <a:rPr lang="en-US" b="1" kern="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-1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eaLnBrk="0" hangingPunct="0">
              <a:defRPr/>
            </a:pP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Assuming H = 30m</a:t>
            </a:r>
          </a:p>
          <a:p>
            <a:pPr eaLnBrk="0" hangingPunct="0">
              <a:defRPr/>
            </a:pPr>
            <a:endParaRPr lang="en-US" sz="1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Speed of CTW</a:t>
            </a:r>
          </a:p>
          <a:p>
            <a:pPr eaLnBrk="0" hangingPunct="0">
              <a:defRPr/>
            </a:pPr>
            <a:endParaRPr lang="en-US" sz="1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√</a:t>
            </a:r>
            <a:r>
              <a:rPr lang="en-US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gH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= 17 ms</a:t>
            </a:r>
            <a:r>
              <a:rPr lang="en-US" b="1" kern="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-1</a:t>
            </a:r>
          </a:p>
          <a:p>
            <a:pPr eaLnBrk="0" hangingPunct="0">
              <a:defRPr/>
            </a:pPr>
            <a:endParaRPr lang="en-US" sz="1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Hypothesis: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Forerunner wave</a:t>
            </a:r>
          </a:p>
          <a:p>
            <a:pPr eaLnBrk="0" hangingPunct="0">
              <a:defRPr/>
            </a:pPr>
            <a:endParaRPr lang="en-US" sz="1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Sediment </a:t>
            </a:r>
          </a:p>
          <a:p>
            <a:pPr eaLnBrk="0" hangingPunct="0">
              <a:defRPr/>
            </a:pPr>
            <a:r>
              <a:rPr lang="en-US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resuspension</a:t>
            </a: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5651500" y="198438"/>
            <a:ext cx="3492500" cy="6397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Hurricane Ike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Effects on coastal SPM  </a:t>
            </a:r>
          </a:p>
        </p:txBody>
      </p:sp>
      <p:pic>
        <p:nvPicPr>
          <p:cNvPr id="23555" name="Picture 4" descr="SPM-portrait"/>
          <p:cNvPicPr>
            <a:picLocks noChangeAspect="1" noChangeArrowheads="1"/>
          </p:cNvPicPr>
          <p:nvPr/>
        </p:nvPicPr>
        <p:blipFill>
          <a:blip r:embed="rId3" cstate="print"/>
          <a:srcRect l="3999" t="7001" r="3999" b="13000"/>
          <a:stretch>
            <a:fillRect/>
          </a:stretch>
        </p:blipFill>
        <p:spPr bwMode="auto">
          <a:xfrm>
            <a:off x="0" y="0"/>
            <a:ext cx="5786438" cy="67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5"/>
          <p:cNvSpPr txBox="1">
            <a:spLocks/>
          </p:cNvSpPr>
          <p:nvPr/>
        </p:nvSpPr>
        <p:spPr bwMode="auto">
          <a:xfrm>
            <a:off x="5791200" y="1279525"/>
            <a:ext cx="335280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SPM from </a:t>
            </a:r>
            <a:r>
              <a:rPr lang="en-US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SeaWiFS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for 17, 25, 27, 30 Sep</a:t>
            </a:r>
          </a:p>
          <a:p>
            <a:pPr eaLnBrk="0" hangingPunct="0">
              <a:defRPr/>
            </a:pPr>
            <a:endParaRPr lang="en-US" sz="1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Two wind events 15, 21</a:t>
            </a:r>
          </a:p>
          <a:p>
            <a:pPr eaLnBrk="0" hangingPunct="0">
              <a:defRPr/>
            </a:pPr>
            <a:endParaRPr lang="en-US" sz="1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Discharge of inundated 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waters</a:t>
            </a:r>
          </a:p>
          <a:p>
            <a:pPr eaLnBrk="0" hangingPunct="0">
              <a:defRPr/>
            </a:pPr>
            <a:endParaRPr lang="en-US" sz="1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Plumes of elevated SPM</a:t>
            </a:r>
          </a:p>
          <a:p>
            <a:pPr eaLnBrk="0" hangingPunct="0">
              <a:defRPr/>
            </a:pPr>
            <a:endParaRPr lang="en-US" sz="1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River discharge 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increased by 12% (25-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29 Sept)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008063" y="211138"/>
            <a:ext cx="7599362" cy="5080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Oil Spill in the Gulf of Mexico  </a:t>
            </a:r>
          </a:p>
        </p:txBody>
      </p:sp>
      <p:sp>
        <p:nvSpPr>
          <p:cNvPr id="3" name="Title 15"/>
          <p:cNvSpPr txBox="1">
            <a:spLocks/>
          </p:cNvSpPr>
          <p:nvPr/>
        </p:nvSpPr>
        <p:spPr bwMode="auto">
          <a:xfrm>
            <a:off x="334963" y="850900"/>
            <a:ext cx="85344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April 20 explosion at the Deepwater Horizon rig</a:t>
            </a:r>
          </a:p>
          <a:p>
            <a:pPr eaLnBrk="0" hangingPunct="0">
              <a:defRPr/>
            </a:pPr>
            <a:r>
              <a:rPr lang="en-US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Modis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250 m res imagery has been most useful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Many sources – : NASA MODIS web-rapid response project</a:t>
            </a:r>
          </a:p>
        </p:txBody>
      </p:sp>
      <p:pic>
        <p:nvPicPr>
          <p:cNvPr id="24580" name="Picture 3" descr="Louisiana.A2010119.1648.250m-april29.jpg"/>
          <p:cNvPicPr>
            <a:picLocks noChangeAspect="1"/>
          </p:cNvPicPr>
          <p:nvPr/>
        </p:nvPicPr>
        <p:blipFill>
          <a:blip r:embed="rId3" cstate="print"/>
          <a:srcRect l="15430" t="27429"/>
          <a:stretch>
            <a:fillRect/>
          </a:stretch>
        </p:blipFill>
        <p:spPr bwMode="auto">
          <a:xfrm>
            <a:off x="309563" y="2063750"/>
            <a:ext cx="44481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Louisiana.A2010124.1850.250m-may06.jpg"/>
          <p:cNvPicPr>
            <a:picLocks noChangeAspect="1"/>
          </p:cNvPicPr>
          <p:nvPr/>
        </p:nvPicPr>
        <p:blipFill>
          <a:blip r:embed="rId4" cstate="print"/>
          <a:srcRect l="15430" t="27429"/>
          <a:stretch>
            <a:fillRect/>
          </a:stretch>
        </p:blipFill>
        <p:spPr bwMode="auto">
          <a:xfrm>
            <a:off x="4600575" y="3933825"/>
            <a:ext cx="4543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5"/>
          <p:cNvSpPr txBox="1">
            <a:spLocks/>
          </p:cNvSpPr>
          <p:nvPr/>
        </p:nvSpPr>
        <p:spPr bwMode="auto">
          <a:xfrm>
            <a:off x="4751388" y="2438400"/>
            <a:ext cx="39274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MODIS Terra – 29 April </a:t>
            </a:r>
          </a:p>
        </p:txBody>
      </p:sp>
      <p:sp>
        <p:nvSpPr>
          <p:cNvPr id="7" name="Title 15"/>
          <p:cNvSpPr txBox="1">
            <a:spLocks/>
          </p:cNvSpPr>
          <p:nvPr/>
        </p:nvSpPr>
        <p:spPr bwMode="auto">
          <a:xfrm>
            <a:off x="1495425" y="5064125"/>
            <a:ext cx="34702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MODIS Terra – 4 May</a:t>
            </a:r>
          </a:p>
        </p:txBody>
      </p:sp>
      <p:sp>
        <p:nvSpPr>
          <p:cNvPr id="8" name="Title 15"/>
          <p:cNvSpPr txBox="1">
            <a:spLocks/>
          </p:cNvSpPr>
          <p:nvPr/>
        </p:nvSpPr>
        <p:spPr bwMode="auto">
          <a:xfrm>
            <a:off x="723900" y="1828800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200" b="1" kern="0" dirty="0">
                <a:latin typeface="+mj-lt"/>
                <a:ea typeface="+mj-ea"/>
                <a:cs typeface="+mj-cs"/>
              </a:rPr>
              <a:t>NCOM SSH on 11 Sep, 1200 </a:t>
            </a:r>
            <a:r>
              <a:rPr lang="en-US" sz="1200" b="1" kern="0" dirty="0" err="1">
                <a:latin typeface="+mj-lt"/>
                <a:ea typeface="+mj-ea"/>
                <a:cs typeface="+mj-cs"/>
              </a:rPr>
              <a:t>utc</a:t>
            </a:r>
            <a:r>
              <a:rPr lang="en-US" b="1" kern="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Title 15"/>
          <p:cNvSpPr txBox="1">
            <a:spLocks/>
          </p:cNvSpPr>
          <p:nvPr/>
        </p:nvSpPr>
        <p:spPr bwMode="auto">
          <a:xfrm>
            <a:off x="290513" y="5888038"/>
            <a:ext cx="4367212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Hu et al. 2003 and 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2008 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used MODIS 250 for detecting oil in surface waters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la-29apri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2475" y="1311275"/>
            <a:ext cx="39433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Louisiana.A2010119.1648.250m-april29.jpg"/>
          <p:cNvPicPr>
            <a:picLocks noChangeAspect="1"/>
          </p:cNvPicPr>
          <p:nvPr/>
        </p:nvPicPr>
        <p:blipFill>
          <a:blip r:embed="rId4" cstate="print"/>
          <a:srcRect l="26086" t="34773"/>
          <a:stretch>
            <a:fillRect/>
          </a:stretch>
        </p:blipFill>
        <p:spPr bwMode="auto">
          <a:xfrm>
            <a:off x="0" y="0"/>
            <a:ext cx="3887788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Rrs_412-29apri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3163" y="3592513"/>
            <a:ext cx="416083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5"/>
          <p:cNvSpPr txBox="1">
            <a:spLocks/>
          </p:cNvSpPr>
          <p:nvPr/>
        </p:nvSpPr>
        <p:spPr bwMode="auto">
          <a:xfrm>
            <a:off x="1417638" y="3432175"/>
            <a:ext cx="202723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MODIS </a:t>
            </a:r>
            <a:r>
              <a:rPr lang="en-US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Chl</a:t>
            </a: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(Aqua)</a:t>
            </a:r>
          </a:p>
        </p:txBody>
      </p:sp>
      <p:sp>
        <p:nvSpPr>
          <p:cNvPr id="7" name="Title 15"/>
          <p:cNvSpPr txBox="1">
            <a:spLocks/>
          </p:cNvSpPr>
          <p:nvPr/>
        </p:nvSpPr>
        <p:spPr bwMode="auto">
          <a:xfrm>
            <a:off x="3852863" y="0"/>
            <a:ext cx="529113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MODIS Terra – 29 April: True color </a:t>
            </a:r>
          </a:p>
        </p:txBody>
      </p:sp>
      <p:sp>
        <p:nvSpPr>
          <p:cNvPr id="8" name="Title 15"/>
          <p:cNvSpPr txBox="1">
            <a:spLocks/>
          </p:cNvSpPr>
          <p:nvPr/>
        </p:nvSpPr>
        <p:spPr bwMode="auto">
          <a:xfrm>
            <a:off x="2530475" y="5824538"/>
            <a:ext cx="27114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MODIS </a:t>
            </a:r>
            <a:r>
              <a:rPr lang="en-US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Rrs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(412)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(Aqua)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dg_412_qaa-29apri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3" y="974725"/>
            <a:ext cx="54102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5"/>
          <p:cNvSpPr txBox="1">
            <a:spLocks/>
          </p:cNvSpPr>
          <p:nvPr/>
        </p:nvSpPr>
        <p:spPr bwMode="auto">
          <a:xfrm>
            <a:off x="6430963" y="2227263"/>
            <a:ext cx="271303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MODIS </a:t>
            </a:r>
            <a:r>
              <a:rPr lang="en-US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adg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(412)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(QAA)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29 April 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0" y="965200"/>
            <a:ext cx="8948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How do hazards and pollutants impact the hydrography and biology of the coastal zone? How do they affect us and can we mitigate their effects?</a:t>
            </a:r>
          </a:p>
        </p:txBody>
      </p:sp>
      <p:pic>
        <p:nvPicPr>
          <p:cNvPr id="409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275" y="4227513"/>
            <a:ext cx="3865563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58763" y="3092450"/>
            <a:ext cx="541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01" name="Text Box 291"/>
          <p:cNvSpPr txBox="1">
            <a:spLocks noChangeArrowheads="1"/>
          </p:cNvSpPr>
          <p:nvPr/>
        </p:nvSpPr>
        <p:spPr bwMode="auto">
          <a:xfrm>
            <a:off x="4997450" y="6196013"/>
            <a:ext cx="15509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NOAA -CSCOR</a:t>
            </a: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327025" y="2571750"/>
            <a:ext cx="1911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solidFill>
                  <a:srgbClr val="FFFF00"/>
                </a:solidFill>
              </a:rPr>
              <a:t>Background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103" name="Text Box 291"/>
          <p:cNvSpPr txBox="1">
            <a:spLocks noChangeArrowheads="1"/>
          </p:cNvSpPr>
          <p:nvPr/>
        </p:nvSpPr>
        <p:spPr bwMode="auto">
          <a:xfrm>
            <a:off x="285750" y="2955925"/>
            <a:ext cx="8461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Mississippi River ranks 2nd globally in terms of drainage basin and river discharge</a:t>
            </a:r>
          </a:p>
        </p:txBody>
      </p:sp>
      <p:sp>
        <p:nvSpPr>
          <p:cNvPr id="4104" name="Text Box 281"/>
          <p:cNvSpPr txBox="1">
            <a:spLocks noChangeArrowheads="1"/>
          </p:cNvSpPr>
          <p:nvPr/>
        </p:nvSpPr>
        <p:spPr bwMode="auto">
          <a:xfrm>
            <a:off x="377825" y="4129088"/>
            <a:ext cx="4508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 Discharge from the Mississippi-Atchafalaya River strongly </a:t>
            </a:r>
          </a:p>
          <a:p>
            <a:r>
              <a:rPr lang="en-US" b="1">
                <a:solidFill>
                  <a:schemeClr val="bg1"/>
                </a:solidFill>
              </a:rPr>
              <a:t> influences biogeochemical properties of the northern Gulf of Mexico 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30200" y="595313"/>
            <a:ext cx="2520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solidFill>
                  <a:srgbClr val="FFFF00"/>
                </a:solidFill>
              </a:rPr>
              <a:t>Science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2963"/>
            <a:ext cx="27336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0" y="1058863"/>
            <a:ext cx="3036888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5"/>
          <p:cNvSpPr txBox="1">
            <a:spLocks/>
          </p:cNvSpPr>
          <p:nvPr/>
        </p:nvSpPr>
        <p:spPr bwMode="auto">
          <a:xfrm>
            <a:off x="0" y="3071813"/>
            <a:ext cx="2490788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MODIS Aqua  - 25 Apr</a:t>
            </a:r>
          </a:p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18:50 UTC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6600" y="1582738"/>
            <a:ext cx="299561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" y="3951288"/>
            <a:ext cx="3014662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981075" y="0"/>
            <a:ext cx="7599363" cy="85407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MODIS DB – Near real time imagery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LSU Earth Scan Lab – esl.lsu.edu  </a:t>
            </a:r>
          </a:p>
        </p:txBody>
      </p:sp>
      <p:sp>
        <p:nvSpPr>
          <p:cNvPr id="12" name="Title 15"/>
          <p:cNvSpPr txBox="1">
            <a:spLocks/>
          </p:cNvSpPr>
          <p:nvPr/>
        </p:nvSpPr>
        <p:spPr bwMode="auto">
          <a:xfrm>
            <a:off x="2974975" y="3397250"/>
            <a:ext cx="24907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MODIS Terra  - 29 Apr</a:t>
            </a:r>
          </a:p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16:48 UTC</a:t>
            </a:r>
          </a:p>
        </p:txBody>
      </p:sp>
      <p:sp>
        <p:nvSpPr>
          <p:cNvPr id="13" name="Title 15"/>
          <p:cNvSpPr txBox="1">
            <a:spLocks/>
          </p:cNvSpPr>
          <p:nvPr/>
        </p:nvSpPr>
        <p:spPr bwMode="auto">
          <a:xfrm>
            <a:off x="6169025" y="3833813"/>
            <a:ext cx="2490788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MODIS Terra  -  1 May</a:t>
            </a:r>
          </a:p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16:48 UTC</a:t>
            </a:r>
          </a:p>
        </p:txBody>
      </p:sp>
      <p:sp>
        <p:nvSpPr>
          <p:cNvPr id="14" name="Title 15"/>
          <p:cNvSpPr txBox="1">
            <a:spLocks/>
          </p:cNvSpPr>
          <p:nvPr/>
        </p:nvSpPr>
        <p:spPr bwMode="auto">
          <a:xfrm>
            <a:off x="749300" y="6256338"/>
            <a:ext cx="2490788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MODIS Terra  - 8 May</a:t>
            </a:r>
          </a:p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16:48 UTC</a:t>
            </a: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6025" y="4298950"/>
            <a:ext cx="3187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5"/>
          <p:cNvSpPr txBox="1">
            <a:spLocks/>
          </p:cNvSpPr>
          <p:nvPr/>
        </p:nvSpPr>
        <p:spPr bwMode="auto">
          <a:xfrm>
            <a:off x="6835775" y="6256338"/>
            <a:ext cx="23082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MODIS Aqua  - 9 May</a:t>
            </a:r>
          </a:p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16:48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368300"/>
            <a:ext cx="8245475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4084638" y="211138"/>
            <a:ext cx="4114800" cy="6397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Gulf of Mexico Oil Spill</a:t>
            </a:r>
          </a:p>
        </p:txBody>
      </p:sp>
      <p:pic>
        <p:nvPicPr>
          <p:cNvPr id="29699" name="Picture 3" descr="t01.100429.1649.qkm.r.oil_slick.modis_ch02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363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modi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4025" y="1387475"/>
            <a:ext cx="3208338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5"/>
          <p:cNvSpPr txBox="1">
            <a:spLocks/>
          </p:cNvSpPr>
          <p:nvPr/>
        </p:nvSpPr>
        <p:spPr bwMode="auto">
          <a:xfrm>
            <a:off x="231775" y="2551113"/>
            <a:ext cx="2490788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MODIS Terra  - 29 Apr</a:t>
            </a:r>
          </a:p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band 2 -856 nm </a:t>
            </a:r>
          </a:p>
        </p:txBody>
      </p:sp>
      <p:pic>
        <p:nvPicPr>
          <p:cNvPr id="29702" name="Picture 7" descr="20100512T1200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8838" y="3870325"/>
            <a:ext cx="447516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5"/>
          <p:cNvSpPr txBox="1">
            <a:spLocks/>
          </p:cNvSpPr>
          <p:nvPr/>
        </p:nvSpPr>
        <p:spPr bwMode="auto">
          <a:xfrm>
            <a:off x="0" y="3862388"/>
            <a:ext cx="29051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Converted to model grid using optimal interpolation</a:t>
            </a:r>
          </a:p>
        </p:txBody>
      </p:sp>
      <p:sp>
        <p:nvSpPr>
          <p:cNvPr id="10" name="Title 15"/>
          <p:cNvSpPr txBox="1">
            <a:spLocks/>
          </p:cNvSpPr>
          <p:nvPr/>
        </p:nvSpPr>
        <p:spPr bwMode="auto">
          <a:xfrm>
            <a:off x="2011363" y="6256338"/>
            <a:ext cx="29051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Surface velocity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008063" y="211138"/>
            <a:ext cx="7191375" cy="6397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Gulf  oil spill – effects on ocean color products</a:t>
            </a:r>
          </a:p>
        </p:txBody>
      </p:sp>
      <p:sp>
        <p:nvSpPr>
          <p:cNvPr id="3" name="Title 15"/>
          <p:cNvSpPr txBox="1">
            <a:spLocks/>
          </p:cNvSpPr>
          <p:nvPr/>
        </p:nvSpPr>
        <p:spPr bwMode="auto">
          <a:xfrm>
            <a:off x="214313" y="854075"/>
            <a:ext cx="85344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MODIS 250 m after accounting for sun glint and cloud could </a:t>
            </a: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be 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assimilated into numerical models for spill trajectory </a:t>
            </a: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analysis</a:t>
            </a: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14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Reflectance characteristics different for MODIS Aqua and 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Terra </a:t>
            </a:r>
          </a:p>
          <a:p>
            <a:pPr eaLnBrk="0" hangingPunct="0">
              <a:defRPr/>
            </a:pP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Different effects of oil slick and sheen on reflectance data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Times New Roman" pitchFamily="18" charset="0"/>
              </a:rPr>
              <a:t> Need to account for changing nature of the oil in surface  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Times New Roman" pitchFamily="18" charset="0"/>
              </a:rPr>
              <a:t>  waters due to degradation; also surface </a:t>
            </a:r>
            <a:r>
              <a:rPr lang="en-US" b="1" kern="0" dirty="0" err="1">
                <a:solidFill>
                  <a:schemeClr val="bg1"/>
                </a:solidFill>
                <a:latin typeface="Times New Roman" pitchFamily="18" charset="0"/>
              </a:rPr>
              <a:t>vs</a:t>
            </a:r>
            <a:r>
              <a:rPr lang="en-US" b="1" kern="0" dirty="0">
                <a:solidFill>
                  <a:schemeClr val="bg1"/>
                </a:solidFill>
                <a:latin typeface="Times New Roman" pitchFamily="18" charset="0"/>
              </a:rPr>
              <a:t> subsurface </a:t>
            </a: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Hyperspectral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sensors (AVIRIS, </a:t>
            </a:r>
            <a:r>
              <a:rPr lang="en-US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HySpiri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GEO-CAPE)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baseline optical data would be very useful in characterizing </a:t>
            </a:r>
          </a:p>
          <a:p>
            <a:pPr eaLnBrk="0" hangingPunct="0"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changes </a:t>
            </a:r>
          </a:p>
          <a:p>
            <a:pPr eaLnBrk="0" hangingPunct="0">
              <a:defRPr/>
            </a:pPr>
            <a:endParaRPr lang="en-US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2947988" y="10953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182880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312738" y="985838"/>
            <a:ext cx="8572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Coastal response to hurricanes not clear from remote sensing  </a:t>
            </a:r>
          </a:p>
          <a:p>
            <a:r>
              <a:rPr lang="en-US" b="1">
                <a:solidFill>
                  <a:schemeClr val="bg1"/>
                </a:solidFill>
              </a:rPr>
              <a:t>  or numerical models alone  </a:t>
            </a:r>
          </a:p>
          <a:p>
            <a:pPr>
              <a:buFontTx/>
              <a:buChar char="•"/>
            </a:pPr>
            <a:endParaRPr lang="en-US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 combining satellite and model data provided considerable  </a:t>
            </a:r>
          </a:p>
          <a:p>
            <a:r>
              <a:rPr lang="en-US" b="1">
                <a:solidFill>
                  <a:schemeClr val="bg1"/>
                </a:solidFill>
              </a:rPr>
              <a:t>   insights into interaction of physical (turbulent mixing and  </a:t>
            </a:r>
          </a:p>
          <a:p>
            <a:r>
              <a:rPr lang="en-US" b="1">
                <a:solidFill>
                  <a:schemeClr val="bg1"/>
                </a:solidFill>
              </a:rPr>
              <a:t>   coastally trapped waves)  and biogeochemical processes </a:t>
            </a:r>
          </a:p>
          <a:p>
            <a:pPr>
              <a:buFontTx/>
              <a:buChar char="•"/>
            </a:pPr>
            <a:endParaRPr lang="en-US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MODIS 250 m data proving to be most useful for oil spill  </a:t>
            </a:r>
          </a:p>
          <a:p>
            <a:r>
              <a:rPr lang="en-US" b="1">
                <a:solidFill>
                  <a:schemeClr val="bg1"/>
                </a:solidFill>
              </a:rPr>
              <a:t>  monitoring</a:t>
            </a:r>
          </a:p>
          <a:p>
            <a:pPr>
              <a:buFontTx/>
              <a:buChar char="•"/>
            </a:pPr>
            <a:endParaRPr lang="en-US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 Need for timely field data to characterize ocean color data </a:t>
            </a:r>
          </a:p>
          <a:p>
            <a:r>
              <a:rPr lang="en-US" b="1">
                <a:solidFill>
                  <a:schemeClr val="bg1"/>
                </a:solidFill>
              </a:rPr>
              <a:t>  related to oil spill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394075" y="312738"/>
            <a:ext cx="204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6"/>
          <p:cNvSpPr>
            <a:spLocks noChangeArrowheads="1"/>
          </p:cNvSpPr>
          <p:nvPr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Thank You </a:t>
            </a:r>
          </a:p>
        </p:txBody>
      </p:sp>
      <p:sp>
        <p:nvSpPr>
          <p:cNvPr id="32771" name="Text Box 15"/>
          <p:cNvSpPr txBox="1">
            <a:spLocks noChangeArrowheads="1"/>
          </p:cNvSpPr>
          <p:nvPr/>
        </p:nvSpPr>
        <p:spPr bwMode="auto">
          <a:xfrm>
            <a:off x="908050" y="1781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2772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246063"/>
            <a:ext cx="1333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4" descr="D:\nasa logo images\3Dmball with backgrou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4525" y="0"/>
            <a:ext cx="879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C:\lacie\aprojects\pel0408\misc\040608-pelican\DSC_0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5563"/>
            <a:ext cx="4500563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1" descr="C:\lacie\aprojects\pel0408\misc\040608-pelican\DSC_01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5500" y="3860800"/>
            <a:ext cx="45085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1163" y="925513"/>
            <a:ext cx="470535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3" descr="t01.100429.1649.qkm.r.oil_slick.modis_ch02b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38" y="1006475"/>
            <a:ext cx="408463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91"/>
          <p:cNvSpPr txBox="1">
            <a:spLocks noChangeArrowheads="1"/>
          </p:cNvSpPr>
          <p:nvPr/>
        </p:nvSpPr>
        <p:spPr bwMode="auto">
          <a:xfrm>
            <a:off x="4337050" y="1157288"/>
            <a:ext cx="4284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Economic importance</a:t>
            </a:r>
          </a:p>
          <a:p>
            <a:pPr>
              <a:buFont typeface="Arial" charset="0"/>
              <a:buChar char="•"/>
            </a:pPr>
            <a:r>
              <a:rPr lang="en-US" b="1">
                <a:solidFill>
                  <a:schemeClr val="bg1"/>
                </a:solidFill>
              </a:rPr>
              <a:t>     oil &amp; gas</a:t>
            </a:r>
          </a:p>
          <a:p>
            <a:pPr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  ~1/3 of US fisheries yield </a:t>
            </a:r>
          </a:p>
        </p:txBody>
      </p:sp>
      <p:pic>
        <p:nvPicPr>
          <p:cNvPr id="5123" name="Picture 7" descr="F:\aprojects\mms-gom\mms0407\pelican0407\DSC_0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860425"/>
            <a:ext cx="36004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291"/>
          <p:cNvSpPr txBox="1">
            <a:spLocks noChangeArrowheads="1"/>
          </p:cNvSpPr>
          <p:nvPr/>
        </p:nvSpPr>
        <p:spPr bwMode="auto">
          <a:xfrm>
            <a:off x="446088" y="4254500"/>
            <a:ext cx="49657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Major issues </a:t>
            </a:r>
          </a:p>
          <a:p>
            <a:pPr lvl="1">
              <a:buFont typeface="Arial" charset="0"/>
              <a:buChar char="•"/>
            </a:pPr>
            <a:r>
              <a:rPr lang="en-US" b="1">
                <a:solidFill>
                  <a:schemeClr val="bg1"/>
                </a:solidFill>
              </a:rPr>
              <a:t>Eutrophication and hypoxia </a:t>
            </a:r>
          </a:p>
          <a:p>
            <a:pPr lvl="1">
              <a:buFont typeface="Arial" charset="0"/>
              <a:buChar char="•"/>
            </a:pPr>
            <a:r>
              <a:rPr lang="en-US" b="1">
                <a:solidFill>
                  <a:schemeClr val="bg1"/>
                </a:solidFill>
              </a:rPr>
              <a:t>Hurricanes and storms </a:t>
            </a:r>
          </a:p>
          <a:p>
            <a:pPr lvl="1">
              <a:buFont typeface="Arial" charset="0"/>
              <a:buChar char="•"/>
            </a:pPr>
            <a:r>
              <a:rPr lang="en-US" b="1">
                <a:solidFill>
                  <a:schemeClr val="bg1"/>
                </a:solidFill>
              </a:rPr>
              <a:t>And now a major oil spill</a:t>
            </a:r>
          </a:p>
        </p:txBody>
      </p:sp>
      <p:pic>
        <p:nvPicPr>
          <p:cNvPr id="5125" name="Picture 2" descr="map"/>
          <p:cNvPicPr>
            <a:picLocks noChangeAspect="1" noChangeArrowheads="1"/>
          </p:cNvPicPr>
          <p:nvPr/>
        </p:nvPicPr>
        <p:blipFill>
          <a:blip r:embed="rId4" cstate="print"/>
          <a:srcRect t="7199" b="7199"/>
          <a:stretch>
            <a:fillRect/>
          </a:stretch>
        </p:blipFill>
        <p:spPr bwMode="auto">
          <a:xfrm>
            <a:off x="5133975" y="3611563"/>
            <a:ext cx="34544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3190875" y="219075"/>
            <a:ext cx="1911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solidFill>
                  <a:srgbClr val="FFFF00"/>
                </a:solidFill>
              </a:rPr>
              <a:t>Background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91"/>
          <p:cNvSpPr txBox="1">
            <a:spLocks noChangeArrowheads="1"/>
          </p:cNvSpPr>
          <p:nvPr/>
        </p:nvSpPr>
        <p:spPr bwMode="auto">
          <a:xfrm>
            <a:off x="4322763" y="722313"/>
            <a:ext cx="42846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solidFill>
                  <a:schemeClr val="bg1"/>
                </a:solidFill>
              </a:rPr>
              <a:t>Methods and data</a:t>
            </a:r>
          </a:p>
          <a:p>
            <a:pPr>
              <a:buFont typeface="Arial" charset="0"/>
              <a:buChar char="•"/>
            </a:pPr>
            <a:endParaRPr lang="en-US" b="1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b="1">
                <a:solidFill>
                  <a:schemeClr val="bg1"/>
                </a:solidFill>
              </a:rPr>
              <a:t>Ocean color and model results</a:t>
            </a:r>
          </a:p>
          <a:p>
            <a:pPr>
              <a:buFont typeface="Arial" charset="0"/>
              <a:buChar char="•"/>
            </a:pPr>
            <a:endParaRPr lang="en-US" b="1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b="1">
                <a:solidFill>
                  <a:schemeClr val="bg1"/>
                </a:solidFill>
              </a:rPr>
              <a:t>Two major hurricanes in 2008</a:t>
            </a:r>
          </a:p>
          <a:p>
            <a:pPr lvl="1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Hurricane Gustav- 1 Sep</a:t>
            </a:r>
          </a:p>
          <a:p>
            <a:pPr lvl="1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Hurricane Ike – 13 Sep</a:t>
            </a: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3190875" y="219075"/>
            <a:ext cx="1282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solidFill>
                  <a:srgbClr val="FFFF00"/>
                </a:solidFill>
              </a:rPr>
              <a:t>Outline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6148" name="Picture Placeholder 7" descr="figure1.png"/>
          <p:cNvPicPr>
            <a:picLocks noChangeAspect="1"/>
          </p:cNvPicPr>
          <p:nvPr/>
        </p:nvPicPr>
        <p:blipFill>
          <a:blip r:embed="rId3" cstate="print"/>
          <a:srcRect t="5190" b="5190"/>
          <a:stretch>
            <a:fillRect/>
          </a:stretch>
        </p:blipFill>
        <p:spPr bwMode="auto">
          <a:xfrm>
            <a:off x="374650" y="833438"/>
            <a:ext cx="37322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291"/>
          <p:cNvSpPr txBox="1">
            <a:spLocks noChangeArrowheads="1"/>
          </p:cNvSpPr>
          <p:nvPr/>
        </p:nvSpPr>
        <p:spPr bwMode="auto">
          <a:xfrm>
            <a:off x="201613" y="4371975"/>
            <a:ext cx="42846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>
                <a:solidFill>
                  <a:schemeClr val="bg1"/>
                </a:solidFill>
              </a:rPr>
              <a:t>Deepwater Horizon- oil spill</a:t>
            </a:r>
          </a:p>
          <a:p>
            <a:pPr lvl="1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Short-term monitoring using MODIS and model results</a:t>
            </a:r>
          </a:p>
          <a:p>
            <a:pPr lvl="1">
              <a:buFontTx/>
              <a:buChar char="•"/>
            </a:pP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150" name="Picture 3" descr="Louisiana.A2010119.1648.250m-april29.jpg"/>
          <p:cNvPicPr>
            <a:picLocks noChangeAspect="1"/>
          </p:cNvPicPr>
          <p:nvPr/>
        </p:nvPicPr>
        <p:blipFill>
          <a:blip r:embed="rId4" cstate="print"/>
          <a:srcRect l="26086" t="34773"/>
          <a:stretch>
            <a:fillRect/>
          </a:stretch>
        </p:blipFill>
        <p:spPr bwMode="auto">
          <a:xfrm>
            <a:off x="4752975" y="3933825"/>
            <a:ext cx="3887788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5"/>
          <p:cNvSpPr txBox="1">
            <a:spLocks noChangeArrowheads="1"/>
          </p:cNvSpPr>
          <p:nvPr/>
        </p:nvSpPr>
        <p:spPr bwMode="auto">
          <a:xfrm>
            <a:off x="908050" y="1781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1" name="Text Box 291"/>
          <p:cNvSpPr txBox="1">
            <a:spLocks noChangeArrowheads="1"/>
          </p:cNvSpPr>
          <p:nvPr/>
        </p:nvSpPr>
        <p:spPr bwMode="auto">
          <a:xfrm>
            <a:off x="0" y="1036638"/>
            <a:ext cx="800417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Components:</a:t>
            </a:r>
          </a:p>
          <a:p>
            <a:pPr lvl="1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rgbClr val="FFC000"/>
                </a:solidFill>
              </a:rPr>
              <a:t>Field data </a:t>
            </a:r>
          </a:p>
          <a:p>
            <a:pPr lvl="2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Used WAVCIS platform-based </a:t>
            </a:r>
          </a:p>
          <a:p>
            <a:pPr lvl="2"/>
            <a:r>
              <a:rPr lang="en-US" b="1">
                <a:solidFill>
                  <a:schemeClr val="bg1"/>
                </a:solidFill>
              </a:rPr>
              <a:t>   measurements for model validation</a:t>
            </a:r>
          </a:p>
          <a:p>
            <a:pPr lvl="2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 NOAA tide station data</a:t>
            </a:r>
          </a:p>
          <a:p>
            <a:pPr lvl="2">
              <a:buFontTx/>
              <a:buChar char="•"/>
            </a:pPr>
            <a:endParaRPr lang="en-US" sz="1600" b="1">
              <a:solidFill>
                <a:schemeClr val="bg1"/>
              </a:solidFill>
            </a:endParaRPr>
          </a:p>
          <a:p>
            <a:pPr lvl="1">
              <a:buFontTx/>
              <a:buChar char="•"/>
            </a:pPr>
            <a:r>
              <a:rPr lang="en-US" b="1">
                <a:solidFill>
                  <a:srgbClr val="FFC000"/>
                </a:solidFill>
              </a:rPr>
              <a:t>Remote Sensing</a:t>
            </a:r>
          </a:p>
          <a:p>
            <a:pPr lvl="2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Ocean color products from</a:t>
            </a:r>
          </a:p>
          <a:p>
            <a:pPr lvl="2"/>
            <a:r>
              <a:rPr lang="en-US" b="1">
                <a:solidFill>
                  <a:schemeClr val="bg1"/>
                </a:solidFill>
              </a:rPr>
              <a:t>   MODIS and SeaWIFS</a:t>
            </a:r>
          </a:p>
          <a:p>
            <a:pPr lvl="2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 SST from MODIS</a:t>
            </a:r>
          </a:p>
          <a:p>
            <a:pPr lvl="2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 winds from QuikSCAT</a:t>
            </a:r>
          </a:p>
          <a:p>
            <a:pPr lvl="2">
              <a:buFontTx/>
              <a:buChar char="•"/>
            </a:pPr>
            <a:endParaRPr lang="en-US" sz="1400" b="1">
              <a:solidFill>
                <a:schemeClr val="bg1"/>
              </a:solidFill>
            </a:endParaRPr>
          </a:p>
          <a:p>
            <a:pPr lvl="1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rgbClr val="FFC000"/>
                </a:solidFill>
              </a:rPr>
              <a:t>3-D NCOM Model</a:t>
            </a:r>
          </a:p>
          <a:p>
            <a:pPr lvl="2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Sea level, Currents</a:t>
            </a:r>
          </a:p>
          <a:p>
            <a:pPr lvl="2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SST, SSS</a:t>
            </a:r>
          </a:p>
          <a:p>
            <a:pPr lvl="2"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Horizontal resolution:  ~1.9 km</a:t>
            </a:r>
          </a:p>
          <a:p>
            <a:pPr lvl="2">
              <a:buFontTx/>
              <a:buChar char="•"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493838" y="239713"/>
            <a:ext cx="43148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Gulf Coast Information System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http://gulf-coast.lsu.edu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7173" name="Picture 64" descr="g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513" y="4124325"/>
            <a:ext cx="364648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wav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113" y="0"/>
            <a:ext cx="316388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787650" y="195263"/>
            <a:ext cx="3463925" cy="6397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Satellite data 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04788" y="2635250"/>
            <a:ext cx="3208337" cy="19177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FFC000"/>
                </a:solidFill>
                <a:latin typeface="+mn-lt"/>
              </a:rPr>
              <a:t>MODIS</a:t>
            </a:r>
            <a:r>
              <a:rPr lang="en-US" b="1" kern="0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SST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 err="1">
                <a:solidFill>
                  <a:schemeClr val="bg1"/>
                </a:solidFill>
                <a:latin typeface="+mn-lt"/>
              </a:rPr>
              <a:t>Chl</a:t>
            </a:r>
            <a:endParaRPr lang="en-US" b="1" kern="0" dirty="0">
              <a:solidFill>
                <a:schemeClr val="bg1"/>
              </a:solidFill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250 m</a:t>
            </a:r>
            <a:r>
              <a:rPr lang="en-US" b="1" kern="0" dirty="0">
                <a:solidFill>
                  <a:srgbClr val="FFFF00"/>
                </a:solidFill>
                <a:latin typeface="+mn-lt"/>
              </a:rPr>
              <a:t>  </a:t>
            </a:r>
          </a:p>
        </p:txBody>
      </p:sp>
      <p:pic>
        <p:nvPicPr>
          <p:cNvPr id="8196" name="Picture 14" descr="spm-algorithm.JPG"/>
          <p:cNvPicPr>
            <a:picLocks noChangeAspect="1"/>
          </p:cNvPicPr>
          <p:nvPr/>
        </p:nvPicPr>
        <p:blipFill>
          <a:blip r:embed="rId3" cstate="print"/>
          <a:srcRect l="46864" t="59351" r="16924" b="17101"/>
          <a:stretch>
            <a:fillRect/>
          </a:stretch>
        </p:blipFill>
        <p:spPr bwMode="auto">
          <a:xfrm>
            <a:off x="4267200" y="2100263"/>
            <a:ext cx="48768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297363" y="1644650"/>
            <a:ext cx="48466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SPM = 17.783 (R</a:t>
            </a:r>
            <a:r>
              <a:rPr lang="en-US" b="1" baseline="-25000">
                <a:solidFill>
                  <a:srgbClr val="FFC000"/>
                </a:solidFill>
              </a:rPr>
              <a:t>rs</a:t>
            </a:r>
            <a:r>
              <a:rPr lang="en-US" b="1">
                <a:solidFill>
                  <a:srgbClr val="FFC000"/>
                </a:solidFill>
              </a:rPr>
              <a:t>670/R</a:t>
            </a:r>
            <a:r>
              <a:rPr lang="en-US" b="1" baseline="-25000">
                <a:solidFill>
                  <a:srgbClr val="FFC000"/>
                </a:solidFill>
              </a:rPr>
              <a:t>rs</a:t>
            </a:r>
            <a:r>
              <a:rPr lang="en-US" b="1">
                <a:solidFill>
                  <a:srgbClr val="FFC000"/>
                </a:solidFill>
              </a:rPr>
              <a:t>555)</a:t>
            </a:r>
            <a:r>
              <a:rPr lang="en-US" b="1" baseline="30000">
                <a:solidFill>
                  <a:srgbClr val="FFC000"/>
                </a:solidFill>
              </a:rPr>
              <a:t>1.11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4279900" y="760413"/>
            <a:ext cx="4581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Suspended Particulate Matter (SPM) algorithm for SeaWiFS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4943475" y="6149975"/>
            <a:ext cx="4017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D’Sa, Miller &amp; Del Castillo  2007</a:t>
            </a:r>
          </a:p>
          <a:p>
            <a:r>
              <a:rPr lang="en-US" sz="2000" b="1">
                <a:solidFill>
                  <a:schemeClr val="bg1"/>
                </a:solidFill>
              </a:rPr>
              <a:t> Geophysical Research Letters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327025" y="838200"/>
            <a:ext cx="3208338" cy="19177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 err="1">
                <a:solidFill>
                  <a:srgbClr val="FFC000"/>
                </a:solidFill>
                <a:latin typeface="+mn-lt"/>
              </a:rPr>
              <a:t>SeaWiFS</a:t>
            </a:r>
            <a:endParaRPr lang="en-US" b="1" kern="0" dirty="0">
              <a:solidFill>
                <a:srgbClr val="FFC000"/>
              </a:solidFill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 err="1">
                <a:solidFill>
                  <a:schemeClr val="bg1"/>
                </a:solidFill>
                <a:latin typeface="+mn-lt"/>
              </a:rPr>
              <a:t>Chl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 – OC4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SPM algorithm</a:t>
            </a:r>
            <a:r>
              <a:rPr lang="en-US" b="1" kern="0" dirty="0">
                <a:solidFill>
                  <a:srgbClr val="FFFF00"/>
                </a:solidFill>
                <a:latin typeface="+mn-lt"/>
              </a:rPr>
              <a:t>  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433388" y="4648200"/>
            <a:ext cx="3208337" cy="19177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 err="1">
                <a:solidFill>
                  <a:srgbClr val="FFC000"/>
                </a:solidFill>
                <a:latin typeface="+mn-lt"/>
              </a:rPr>
              <a:t>QuikSCAT</a:t>
            </a:r>
            <a:r>
              <a:rPr lang="en-US" b="1" kern="0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Wind speed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Direction </a:t>
            </a:r>
            <a:r>
              <a:rPr lang="en-US" b="1" kern="0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6"/>
          <p:cNvSpPr>
            <a:spLocks noChangeArrowheads="1"/>
          </p:cNvSpPr>
          <p:nvPr/>
        </p:nvSpPr>
        <p:spPr bwMode="auto">
          <a:xfrm>
            <a:off x="4292600" y="0"/>
            <a:ext cx="4851400" cy="7747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Nested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</a:rPr>
              <a:t>MsLaTex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 Coastal Model </a:t>
            </a:r>
          </a:p>
        </p:txBody>
      </p:sp>
      <p:sp>
        <p:nvSpPr>
          <p:cNvPr id="9219" name="Text Box 15"/>
          <p:cNvSpPr txBox="1">
            <a:spLocks noChangeArrowheads="1"/>
          </p:cNvSpPr>
          <p:nvPr/>
        </p:nvSpPr>
        <p:spPr bwMode="auto">
          <a:xfrm>
            <a:off x="908050" y="1781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20" name="Picture 8" descr="ncom_ssh_2005-03-21"/>
          <p:cNvPicPr>
            <a:picLocks noChangeAspect="1" noChangeArrowheads="1"/>
          </p:cNvPicPr>
          <p:nvPr/>
        </p:nvPicPr>
        <p:blipFill>
          <a:blip r:embed="rId3" cstate="print"/>
          <a:srcRect l="3200" r="3200"/>
          <a:stretch>
            <a:fillRect/>
          </a:stretch>
        </p:blipFill>
        <p:spPr bwMode="auto">
          <a:xfrm>
            <a:off x="0" y="1157288"/>
            <a:ext cx="43211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291"/>
          <p:cNvSpPr txBox="1">
            <a:spLocks noChangeArrowheads="1"/>
          </p:cNvSpPr>
          <p:nvPr/>
        </p:nvSpPr>
        <p:spPr bwMode="auto">
          <a:xfrm>
            <a:off x="0" y="0"/>
            <a:ext cx="462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Intra-Americas Seas model</a:t>
            </a:r>
          </a:p>
          <a:p>
            <a:r>
              <a:rPr lang="en-US" b="1">
                <a:solidFill>
                  <a:srgbClr val="FFC000"/>
                </a:solidFill>
              </a:rPr>
              <a:t>(GOM, Caribbean, part of western North Atlantic Ocean)</a:t>
            </a:r>
          </a:p>
        </p:txBody>
      </p:sp>
      <p:sp>
        <p:nvSpPr>
          <p:cNvPr id="9222" name="Text Box 291"/>
          <p:cNvSpPr txBox="1">
            <a:spLocks noChangeArrowheads="1"/>
          </p:cNvSpPr>
          <p:nvPr/>
        </p:nvSpPr>
        <p:spPr bwMode="auto">
          <a:xfrm>
            <a:off x="4730750" y="1039813"/>
            <a:ext cx="3997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NRL Coastal model nested within the the larger IntraAmericas Sea Model</a:t>
            </a:r>
          </a:p>
        </p:txBody>
      </p:sp>
      <p:pic>
        <p:nvPicPr>
          <p:cNvPr id="9223" name="Picture 64" descr="gr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2013" y="2154238"/>
            <a:ext cx="415766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412750" y="5278438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Longitude : 95.5 W – 88.2 W;  Latitude : 27.0 N – 30.5 N</a:t>
            </a:r>
          </a:p>
          <a:p>
            <a:pPr eaLnBrk="0" hangingPunct="0"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Horizontal Resolution : 1/64 Degree (~ 1.9 Km)</a:t>
            </a:r>
          </a:p>
          <a:p>
            <a:pPr eaLnBrk="0" hangingPunct="0"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Vertical Resolution : 36 Layers (19 Layers on the shelf)</a:t>
            </a:r>
          </a:p>
          <a:p>
            <a:pPr eaLnBrk="0" hangingPunct="0"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Number of Grids : 372 x 200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35388" y="4308475"/>
            <a:ext cx="882650" cy="433388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ChangeArrowheads="1"/>
          </p:cNvSpPr>
          <p:nvPr/>
        </p:nvSpPr>
        <p:spPr bwMode="auto">
          <a:xfrm>
            <a:off x="11113" y="0"/>
            <a:ext cx="1668462" cy="6318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200" b="1" i="1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</a:rPr>
              <a:t>Short-term </a:t>
            </a:r>
          </a:p>
          <a:p>
            <a:pPr algn="ctr">
              <a:defRPr/>
            </a:pP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</a:rPr>
              <a:t>SPM -fronts</a:t>
            </a:r>
            <a:r>
              <a:rPr lang="en-US" sz="2200" b="1" i="1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10243" name="Picture 9" descr="ssh"/>
          <p:cNvPicPr>
            <a:picLocks noChangeAspect="1" noChangeArrowheads="1"/>
          </p:cNvPicPr>
          <p:nvPr/>
        </p:nvPicPr>
        <p:blipFill>
          <a:blip r:embed="rId2" cstate="print"/>
          <a:srcRect l="4800" r="4800" b="6400"/>
          <a:stretch>
            <a:fillRect/>
          </a:stretch>
        </p:blipFill>
        <p:spPr bwMode="auto">
          <a:xfrm>
            <a:off x="906463" y="731838"/>
            <a:ext cx="346233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 descr="ssh"/>
          <p:cNvPicPr>
            <a:picLocks noChangeAspect="1" noChangeArrowheads="1"/>
          </p:cNvPicPr>
          <p:nvPr/>
        </p:nvPicPr>
        <p:blipFill>
          <a:blip r:embed="rId3" cstate="print"/>
          <a:srcRect l="4800" b="6400"/>
          <a:stretch>
            <a:fillRect/>
          </a:stretch>
        </p:blipFill>
        <p:spPr bwMode="auto">
          <a:xfrm>
            <a:off x="4699000" y="742950"/>
            <a:ext cx="360838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017713" y="3354388"/>
            <a:ext cx="121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3/23/05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5824538" y="3378200"/>
            <a:ext cx="128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3/28/05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1768475" y="207963"/>
            <a:ext cx="6835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 NCOM- model simulation of sea level &amp; currents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779463" y="3727450"/>
            <a:ext cx="756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Wind forcing effects on: sea level, currents and SPM</a:t>
            </a:r>
          </a:p>
        </p:txBody>
      </p:sp>
      <p:pic>
        <p:nvPicPr>
          <p:cNvPr id="10249" name="Picture 2" descr="S2005082183057"/>
          <p:cNvPicPr>
            <a:picLocks noChangeAspect="1" noChangeArrowheads="1"/>
          </p:cNvPicPr>
          <p:nvPr/>
        </p:nvPicPr>
        <p:blipFill>
          <a:blip r:embed="rId4" cstate="print"/>
          <a:srcRect r="14928"/>
          <a:stretch>
            <a:fillRect/>
          </a:stretch>
        </p:blipFill>
        <p:spPr bwMode="auto">
          <a:xfrm>
            <a:off x="198438" y="4267200"/>
            <a:ext cx="39179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" descr="S20050871836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237038"/>
            <a:ext cx="4681538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5"/>
          <p:cNvSpPr>
            <a:spLocks noChangeArrowheads="1"/>
          </p:cNvSpPr>
          <p:nvPr/>
        </p:nvSpPr>
        <p:spPr bwMode="auto">
          <a:xfrm>
            <a:off x="2773363" y="6457950"/>
            <a:ext cx="4017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D’Sa and Ko, Sensors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438150" y="0"/>
            <a:ext cx="3267075" cy="6397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n-lt"/>
              </a:rPr>
              <a:t>Hurricane studies</a:t>
            </a:r>
          </a:p>
        </p:txBody>
      </p:sp>
      <p:pic>
        <p:nvPicPr>
          <p:cNvPr id="11267" name="Picture 2" descr="map"/>
          <p:cNvPicPr>
            <a:picLocks noChangeAspect="1" noChangeArrowheads="1"/>
          </p:cNvPicPr>
          <p:nvPr/>
        </p:nvPicPr>
        <p:blipFill>
          <a:blip r:embed="rId3" cstate="print"/>
          <a:srcRect l="2879" t="7199" r="2879" b="7199"/>
          <a:stretch>
            <a:fillRect/>
          </a:stretch>
        </p:blipFill>
        <p:spPr bwMode="auto">
          <a:xfrm>
            <a:off x="4416425" y="0"/>
            <a:ext cx="45847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179388" y="692150"/>
            <a:ext cx="4513262" cy="1258888"/>
          </a:xfrm>
          <a:prstGeom prst="rect">
            <a:avLst/>
          </a:prstGeom>
        </p:spPr>
        <p:txBody>
          <a:bodyPr/>
          <a:lstStyle/>
          <a:p>
            <a:pPr indent="-9144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SST and ocean color have been </a:t>
            </a:r>
          </a:p>
          <a:p>
            <a:pPr indent="-91440" eaLnBrk="0" hangingPunct="0">
              <a:spcBef>
                <a:spcPts val="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 used to study effects of </a:t>
            </a:r>
          </a:p>
          <a:p>
            <a:pPr indent="-91440" eaLnBrk="0" hangingPunct="0">
              <a:spcBef>
                <a:spcPts val="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 hurricanes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39713" y="2178050"/>
            <a:ext cx="4122737" cy="158432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A common observation has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 been a decrease in SST and 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b="1" kern="0" dirty="0" err="1">
                <a:solidFill>
                  <a:schemeClr val="bg1"/>
                </a:solidFill>
                <a:latin typeface="+mn-lt"/>
              </a:rPr>
              <a:t>Chl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 blooms associated with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 hurricane passage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63538" y="3721100"/>
            <a:ext cx="6951662" cy="62388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(Babin et al. 2004; Walker et al. 2005) 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95263" y="4533900"/>
            <a:ext cx="8948737" cy="13493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Sediment </a:t>
            </a:r>
            <a:r>
              <a:rPr lang="en-US" b="1" kern="0" dirty="0" err="1">
                <a:solidFill>
                  <a:schemeClr val="bg1"/>
                </a:solidFill>
                <a:latin typeface="+mn-lt"/>
              </a:rPr>
              <a:t>resuspension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 events have been detected in NGOM from 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 ocean color during Hurricanes Dennis and Rita in 2005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</a:rPr>
              <a:t>  (Hu and Muller-</a:t>
            </a:r>
            <a:r>
              <a:rPr lang="en-US" b="1" kern="0" dirty="0" err="1">
                <a:solidFill>
                  <a:schemeClr val="bg1"/>
                </a:solidFill>
                <a:latin typeface="+mn-lt"/>
              </a:rPr>
              <a:t>Karger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 2006; </a:t>
            </a:r>
            <a:r>
              <a:rPr lang="en-US" b="1" kern="0" dirty="0" err="1">
                <a:solidFill>
                  <a:schemeClr val="bg1"/>
                </a:solidFill>
                <a:latin typeface="+mn-lt"/>
              </a:rPr>
              <a:t>Lohrenz</a:t>
            </a:r>
            <a:r>
              <a:rPr lang="en-US" b="1" kern="0" dirty="0">
                <a:solidFill>
                  <a:schemeClr val="bg1"/>
                </a:solidFill>
                <a:latin typeface="+mn-lt"/>
              </a:rPr>
              <a:t> et al.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15850</TotalTime>
  <Words>1198</Words>
  <Application>Microsoft Office PowerPoint</Application>
  <PresentationFormat>On-screen Show (4:3)</PresentationFormat>
  <Paragraphs>244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Times New Roman</vt:lpstr>
      <vt:lpstr>Arial</vt:lpstr>
      <vt:lpstr>ＭＳ Ｐゴシック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REMOTE SENSING APPLICATIONS</dc:title>
  <dc:creator>tsvann</dc:creator>
  <cp:lastModifiedBy>pbontemp</cp:lastModifiedBy>
  <cp:revision>721</cp:revision>
  <dcterms:created xsi:type="dcterms:W3CDTF">2002-05-03T12:54:58Z</dcterms:created>
  <dcterms:modified xsi:type="dcterms:W3CDTF">2010-05-13T17:07:11Z</dcterms:modified>
</cp:coreProperties>
</file>